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15119350" cy="10691813"/>
  <p:notesSz cx="9866313" cy="142954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368">
          <p15:clr>
            <a:srgbClr val="A4A3A4"/>
          </p15:clr>
        </p15:guide>
        <p15:guide id="2" pos="339">
          <p15:clr>
            <a:srgbClr val="A4A3A4"/>
          </p15:clr>
        </p15:guide>
        <p15:guide id="3" pos="9182">
          <p15:clr>
            <a:srgbClr val="A4A3A4"/>
          </p15:clr>
        </p15:guide>
        <p15:guide id="4" pos="4762">
          <p15:clr>
            <a:srgbClr val="A4A3A4"/>
          </p15:clr>
        </p15:guide>
        <p15:guide id="5" orient="horz" pos="328">
          <p15:clr>
            <a:srgbClr val="A4A3A4"/>
          </p15:clr>
        </p15:guide>
        <p15:guide id="6" orient="horz" pos="6407">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1" roundtripDataSignature="AMtx7mhX4Jo3zEY3mObhDGwuhUvFfpjdT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5920FD0-8822-4133-BB6B-214B2CF432CD}">
  <a:tblStyle styleId="{75920FD0-8822-4133-BB6B-214B2CF432CD}"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7" d="100"/>
          <a:sy n="47" d="100"/>
        </p:scale>
        <p:origin x="964" y="64"/>
      </p:cViewPr>
      <p:guideLst>
        <p:guide orient="horz" pos="3368"/>
        <p:guide pos="339"/>
        <p:guide pos="9182"/>
        <p:guide pos="4762"/>
        <p:guide orient="horz" pos="328"/>
        <p:guide orient="horz" pos="640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viewProps" Target="viewProps.xml"/><Relationship Id="rId3" Type="http://schemas.openxmlformats.org/officeDocument/2006/relationships/notesMaster" Target="notesMasters/notesMaster1.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11" Type="http://customschemas.google.com/relationships/presentationmetadata" Target="metadata"/><Relationship Id="rId15" Type="http://schemas.openxmlformats.org/officeDocument/2006/relationships/tableStyles" Target="tableStyles.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4275138" cy="715963"/>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5588000" y="0"/>
            <a:ext cx="4276725" cy="715963"/>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524000" y="1787525"/>
            <a:ext cx="6819900" cy="48244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87425" y="6880225"/>
            <a:ext cx="7893050" cy="562768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13579475"/>
            <a:ext cx="4275138" cy="715963"/>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5588000" y="13579475"/>
            <a:ext cx="4276725" cy="715963"/>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p2:notes"/>
          <p:cNvSpPr>
            <a:spLocks noGrp="1" noRot="1" noChangeAspect="1"/>
          </p:cNvSpPr>
          <p:nvPr>
            <p:ph type="sldImg" idx="2"/>
          </p:nvPr>
        </p:nvSpPr>
        <p:spPr>
          <a:xfrm>
            <a:off x="1524000" y="1787525"/>
            <a:ext cx="6819900" cy="48244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9" name="Google Shape;49;p2:notes"/>
          <p:cNvSpPr txBox="1">
            <a:spLocks noGrp="1"/>
          </p:cNvSpPr>
          <p:nvPr>
            <p:ph type="body" idx="1"/>
          </p:nvPr>
        </p:nvSpPr>
        <p:spPr>
          <a:xfrm>
            <a:off x="987425" y="6880225"/>
            <a:ext cx="7893050" cy="5627688"/>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ja-JP"/>
              <a:t>「自校・学科」→「学科」に</a:t>
            </a:r>
            <a:endParaRPr/>
          </a:p>
        </p:txBody>
      </p:sp>
      <p:sp>
        <p:nvSpPr>
          <p:cNvPr id="50" name="Google Shape;50;p2:notes"/>
          <p:cNvSpPr txBox="1">
            <a:spLocks noGrp="1"/>
          </p:cNvSpPr>
          <p:nvPr>
            <p:ph type="sldNum" idx="12"/>
          </p:nvPr>
        </p:nvSpPr>
        <p:spPr>
          <a:xfrm>
            <a:off x="5588000" y="13579475"/>
            <a:ext cx="4276725" cy="715963"/>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 スライド">
  <p:cSld name="タイトル スライド">
    <p:spTree>
      <p:nvGrpSpPr>
        <p:cNvPr id="1" name="Shape 15"/>
        <p:cNvGrpSpPr/>
        <p:nvPr/>
      </p:nvGrpSpPr>
      <p:grpSpPr>
        <a:xfrm>
          <a:off x="0" y="0"/>
          <a:ext cx="0" cy="0"/>
          <a:chOff x="0" y="0"/>
          <a:chExt cx="0" cy="0"/>
        </a:xfrm>
      </p:grpSpPr>
      <p:pic>
        <p:nvPicPr>
          <p:cNvPr id="16" name="Google Shape;16;p20"/>
          <p:cNvPicPr preferRelativeResize="0"/>
          <p:nvPr/>
        </p:nvPicPr>
        <p:blipFill rotWithShape="1">
          <a:blip r:embed="rId2">
            <a:alphaModFix/>
          </a:blip>
          <a:srcRect/>
          <a:stretch/>
        </p:blipFill>
        <p:spPr>
          <a:xfrm>
            <a:off x="1" y="343"/>
            <a:ext cx="15119346" cy="10691123"/>
          </a:xfrm>
          <a:prstGeom prst="rect">
            <a:avLst/>
          </a:prstGeom>
          <a:noFill/>
          <a:ln>
            <a:noFill/>
          </a:ln>
        </p:spPr>
      </p:pic>
      <p:sp>
        <p:nvSpPr>
          <p:cNvPr id="17" name="Google Shape;17;p20"/>
          <p:cNvSpPr txBox="1"/>
          <p:nvPr/>
        </p:nvSpPr>
        <p:spPr>
          <a:xfrm>
            <a:off x="11440147" y="696077"/>
            <a:ext cx="1360690" cy="27695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sz="1200" b="1" i="0" u="none" strike="noStrike" cap="none">
                <a:solidFill>
                  <a:schemeClr val="dk1"/>
                </a:solidFill>
                <a:latin typeface="Meiryo"/>
                <a:ea typeface="Meiryo"/>
                <a:cs typeface="Meiryo"/>
                <a:sym typeface="Meiryo"/>
              </a:rPr>
              <a:t>氏名：</a:t>
            </a:r>
            <a:endParaRPr sz="1200" b="1" i="0" u="none" strike="noStrike" cap="none">
              <a:solidFill>
                <a:schemeClr val="dk1"/>
              </a:solidFill>
              <a:latin typeface="Meiryo"/>
              <a:ea typeface="Meiryo"/>
              <a:cs typeface="Meiryo"/>
              <a:sym typeface="Meiryo"/>
            </a:endParaRPr>
          </a:p>
        </p:txBody>
      </p:sp>
      <p:sp>
        <p:nvSpPr>
          <p:cNvPr id="18" name="Google Shape;18;p20"/>
          <p:cNvSpPr txBox="1"/>
          <p:nvPr/>
        </p:nvSpPr>
        <p:spPr>
          <a:xfrm>
            <a:off x="9177372" y="374816"/>
            <a:ext cx="24471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sz="1200" b="1" i="0" u="none" strike="noStrike" cap="none">
                <a:solidFill>
                  <a:schemeClr val="dk1"/>
                </a:solidFill>
                <a:latin typeface="Meiryo"/>
                <a:ea typeface="Meiryo"/>
                <a:cs typeface="Meiryo"/>
                <a:sym typeface="Meiryo"/>
              </a:rPr>
              <a:t>Date：</a:t>
            </a:r>
            <a:endParaRPr sz="1200" b="1" i="0" u="none" strike="noStrike" cap="none">
              <a:solidFill>
                <a:schemeClr val="dk1"/>
              </a:solidFill>
              <a:latin typeface="Meiryo"/>
              <a:ea typeface="Meiryo"/>
              <a:cs typeface="Meiryo"/>
              <a:sym typeface="Meiryo"/>
            </a:endParaRPr>
          </a:p>
        </p:txBody>
      </p:sp>
      <p:sp>
        <p:nvSpPr>
          <p:cNvPr id="19" name="Google Shape;19;p20"/>
          <p:cNvSpPr txBox="1"/>
          <p:nvPr/>
        </p:nvSpPr>
        <p:spPr>
          <a:xfrm>
            <a:off x="10838065" y="364812"/>
            <a:ext cx="1423952" cy="28690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sz="1200" b="1" i="0" u="none" strike="noStrike" cap="none">
                <a:solidFill>
                  <a:schemeClr val="dk1"/>
                </a:solidFill>
                <a:latin typeface="Meiryo"/>
                <a:ea typeface="Meiryo"/>
                <a:cs typeface="Meiryo"/>
                <a:sym typeface="Meiryo"/>
              </a:rPr>
              <a:t>校名・学科名：</a:t>
            </a:r>
            <a:endParaRPr sz="1200" b="1" i="0" u="none" strike="noStrike" cap="none">
              <a:solidFill>
                <a:schemeClr val="dk1"/>
              </a:solidFill>
              <a:latin typeface="Meiryo"/>
              <a:ea typeface="Meiryo"/>
              <a:cs typeface="Meiryo"/>
              <a:sym typeface="Meiryo"/>
            </a:endParaRPr>
          </a:p>
        </p:txBody>
      </p:sp>
      <p:sp>
        <p:nvSpPr>
          <p:cNvPr id="20" name="Google Shape;20;p20"/>
          <p:cNvSpPr txBox="1"/>
          <p:nvPr/>
        </p:nvSpPr>
        <p:spPr>
          <a:xfrm>
            <a:off x="1461246" y="384755"/>
            <a:ext cx="6991008" cy="70784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sz="1600" b="1" i="0" u="none" strike="noStrike" cap="none">
                <a:solidFill>
                  <a:schemeClr val="dk1"/>
                </a:solidFill>
                <a:latin typeface="Meiryo"/>
                <a:ea typeface="Meiryo"/>
                <a:cs typeface="Meiryo"/>
                <a:sym typeface="Meiryo"/>
              </a:rPr>
              <a:t>事前学習</a:t>
            </a:r>
            <a:endParaRPr sz="1600" b="1" i="0" u="none" strike="noStrike" cap="none">
              <a:solidFill>
                <a:schemeClr val="dk1"/>
              </a:solidFill>
              <a:latin typeface="Meiryo"/>
              <a:ea typeface="Meiryo"/>
              <a:cs typeface="Meiryo"/>
              <a:sym typeface="Meiryo"/>
            </a:endParaRPr>
          </a:p>
          <a:p>
            <a:pPr marL="0" marR="0" lvl="0" indent="0" algn="l" rtl="0">
              <a:lnSpc>
                <a:spcPct val="100000"/>
              </a:lnSpc>
              <a:spcBef>
                <a:spcPts val="0"/>
              </a:spcBef>
              <a:spcAft>
                <a:spcPts val="0"/>
              </a:spcAft>
              <a:buNone/>
            </a:pPr>
            <a:r>
              <a:rPr lang="ja-JP" sz="2400" b="1" i="0" u="none" strike="noStrike" cap="none">
                <a:solidFill>
                  <a:schemeClr val="dk1"/>
                </a:solidFill>
                <a:latin typeface="Meiryo"/>
                <a:ea typeface="Meiryo"/>
                <a:cs typeface="Meiryo"/>
                <a:sym typeface="Meiryo"/>
              </a:rPr>
              <a:t>職業実践専門課程の全体像を整理する</a:t>
            </a:r>
            <a:endParaRPr sz="900" b="1" i="0" u="none" strike="noStrike" cap="none">
              <a:solidFill>
                <a:schemeClr val="dk1"/>
              </a:solidFill>
              <a:latin typeface="Meiryo"/>
              <a:ea typeface="Meiryo"/>
              <a:cs typeface="Meiryo"/>
              <a:sym typeface="Meiryo"/>
            </a:endParaRPr>
          </a:p>
        </p:txBody>
      </p:sp>
      <p:pic>
        <p:nvPicPr>
          <p:cNvPr id="21" name="Google Shape;21;p20"/>
          <p:cNvPicPr preferRelativeResize="0"/>
          <p:nvPr/>
        </p:nvPicPr>
        <p:blipFill rotWithShape="1">
          <a:blip r:embed="rId3">
            <a:alphaModFix/>
          </a:blip>
          <a:srcRect/>
          <a:stretch/>
        </p:blipFill>
        <p:spPr>
          <a:xfrm>
            <a:off x="309071" y="267099"/>
            <a:ext cx="1198946" cy="897783"/>
          </a:xfrm>
          <a:prstGeom prst="rect">
            <a:avLst/>
          </a:prstGeom>
          <a:noFill/>
          <a:ln>
            <a:noFill/>
          </a:ln>
        </p:spPr>
      </p:pic>
      <p:cxnSp>
        <p:nvCxnSpPr>
          <p:cNvPr id="22" name="Google Shape;22;p20"/>
          <p:cNvCxnSpPr/>
          <p:nvPr/>
        </p:nvCxnSpPr>
        <p:spPr>
          <a:xfrm>
            <a:off x="1529712" y="1039379"/>
            <a:ext cx="12336060" cy="0"/>
          </a:xfrm>
          <a:prstGeom prst="straightConnector1">
            <a:avLst/>
          </a:prstGeom>
          <a:noFill/>
          <a:ln w="38100" cap="flat" cmpd="sng">
            <a:solidFill>
              <a:srgbClr val="322EC4"/>
            </a:solidFill>
            <a:prstDash val="solid"/>
            <a:miter lim="800000"/>
            <a:headEnd type="none" w="sm" len="sm"/>
            <a:tailEnd type="none" w="sm" len="sm"/>
          </a:ln>
        </p:spPr>
      </p:cxn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9"/>
          <p:cNvSpPr txBox="1">
            <a:spLocks noGrp="1"/>
          </p:cNvSpPr>
          <p:nvPr>
            <p:ph type="title"/>
          </p:nvPr>
        </p:nvSpPr>
        <p:spPr>
          <a:xfrm>
            <a:off x="1039813" y="569913"/>
            <a:ext cx="13039725" cy="2065337"/>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9"/>
          <p:cNvSpPr txBox="1">
            <a:spLocks noGrp="1"/>
          </p:cNvSpPr>
          <p:nvPr>
            <p:ph type="body" idx="1"/>
          </p:nvPr>
        </p:nvSpPr>
        <p:spPr>
          <a:xfrm>
            <a:off x="1039813" y="2846388"/>
            <a:ext cx="13039725" cy="6783387"/>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19"/>
          <p:cNvSpPr txBox="1">
            <a:spLocks noGrp="1"/>
          </p:cNvSpPr>
          <p:nvPr>
            <p:ph type="dt" idx="10"/>
          </p:nvPr>
        </p:nvSpPr>
        <p:spPr>
          <a:xfrm>
            <a:off x="1039813" y="9909175"/>
            <a:ext cx="3402012" cy="569913"/>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9pPr>
          </a:lstStyle>
          <a:p>
            <a:endParaRPr/>
          </a:p>
        </p:txBody>
      </p:sp>
      <p:sp>
        <p:nvSpPr>
          <p:cNvPr id="13" name="Google Shape;13;p19"/>
          <p:cNvSpPr txBox="1">
            <a:spLocks noGrp="1"/>
          </p:cNvSpPr>
          <p:nvPr>
            <p:ph type="ftr" idx="11"/>
          </p:nvPr>
        </p:nvSpPr>
        <p:spPr>
          <a:xfrm>
            <a:off x="5008563" y="9909175"/>
            <a:ext cx="5102225" cy="569913"/>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9pPr>
          </a:lstStyle>
          <a:p>
            <a:endParaRPr/>
          </a:p>
        </p:txBody>
      </p:sp>
      <p:sp>
        <p:nvSpPr>
          <p:cNvPr id="14" name="Google Shape;14;p19"/>
          <p:cNvSpPr txBox="1">
            <a:spLocks noGrp="1"/>
          </p:cNvSpPr>
          <p:nvPr>
            <p:ph type="sldNum" idx="12"/>
          </p:nvPr>
        </p:nvSpPr>
        <p:spPr>
          <a:xfrm>
            <a:off x="10677525" y="9909175"/>
            <a:ext cx="3402013" cy="569913"/>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Google Shape;52;p2"/>
          <p:cNvSpPr/>
          <p:nvPr/>
        </p:nvSpPr>
        <p:spPr>
          <a:xfrm>
            <a:off x="532037" y="8804865"/>
            <a:ext cx="14044388" cy="1366248"/>
          </a:xfrm>
          <a:prstGeom prst="rect">
            <a:avLst/>
          </a:prstGeom>
          <a:solidFill>
            <a:schemeClr val="lt1"/>
          </a:solid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lvl="0">
              <a:buClr>
                <a:schemeClr val="dk1"/>
              </a:buClr>
              <a:buSzPts val="1200"/>
            </a:pPr>
            <a:endParaRPr sz="1200" b="0" i="0" u="none" strike="noStrike" cap="none" dirty="0">
              <a:solidFill>
                <a:schemeClr val="dk1"/>
              </a:solidFill>
              <a:latin typeface="Meiryo"/>
              <a:ea typeface="Meiryo"/>
              <a:cs typeface="Meiryo"/>
              <a:sym typeface="Meiryo"/>
            </a:endParaRPr>
          </a:p>
        </p:txBody>
      </p:sp>
      <p:sp>
        <p:nvSpPr>
          <p:cNvPr id="53" name="Google Shape;53;p2"/>
          <p:cNvSpPr txBox="1"/>
          <p:nvPr/>
        </p:nvSpPr>
        <p:spPr>
          <a:xfrm>
            <a:off x="981525" y="8408949"/>
            <a:ext cx="10985400" cy="3231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sz="1500" b="1" i="0" u="none" strike="noStrike" cap="none">
                <a:solidFill>
                  <a:schemeClr val="dk1"/>
                </a:solidFill>
                <a:latin typeface="Meiryo"/>
                <a:ea typeface="Meiryo"/>
                <a:cs typeface="Meiryo"/>
                <a:sym typeface="Meiryo"/>
              </a:rPr>
              <a:t>上記の職業実践専門課程の取り組みを推進するにあたってのご自身の役割はなんですか？</a:t>
            </a:r>
            <a:endParaRPr sz="1500" b="1" i="0" u="none" strike="noStrike" cap="none">
              <a:solidFill>
                <a:schemeClr val="dk1"/>
              </a:solidFill>
              <a:latin typeface="Meiryo"/>
              <a:ea typeface="Meiryo"/>
              <a:cs typeface="Meiryo"/>
              <a:sym typeface="Meiryo"/>
            </a:endParaRPr>
          </a:p>
        </p:txBody>
      </p:sp>
      <p:graphicFrame>
        <p:nvGraphicFramePr>
          <p:cNvPr id="54" name="Google Shape;54;p2"/>
          <p:cNvGraphicFramePr/>
          <p:nvPr>
            <p:extLst>
              <p:ext uri="{D42A27DB-BD31-4B8C-83A1-F6EECF244321}">
                <p14:modId xmlns:p14="http://schemas.microsoft.com/office/powerpoint/2010/main" val="1982213778"/>
              </p:ext>
            </p:extLst>
          </p:nvPr>
        </p:nvGraphicFramePr>
        <p:xfrm>
          <a:off x="532037" y="1627115"/>
          <a:ext cx="14044375" cy="6575050"/>
        </p:xfrm>
        <a:graphic>
          <a:graphicData uri="http://schemas.openxmlformats.org/drawingml/2006/table">
            <a:tbl>
              <a:tblPr>
                <a:noFill/>
                <a:tableStyleId>{75920FD0-8822-4133-BB6B-214B2CF432CD}</a:tableStyleId>
              </a:tblPr>
              <a:tblGrid>
                <a:gridCol w="2142000">
                  <a:extLst>
                    <a:ext uri="{9D8B030D-6E8A-4147-A177-3AD203B41FA5}">
                      <a16:colId xmlns:a16="http://schemas.microsoft.com/office/drawing/2014/main" val="20000"/>
                    </a:ext>
                  </a:extLst>
                </a:gridCol>
                <a:gridCol w="3740525">
                  <a:extLst>
                    <a:ext uri="{9D8B030D-6E8A-4147-A177-3AD203B41FA5}">
                      <a16:colId xmlns:a16="http://schemas.microsoft.com/office/drawing/2014/main" val="20001"/>
                    </a:ext>
                  </a:extLst>
                </a:gridCol>
                <a:gridCol w="4080925">
                  <a:extLst>
                    <a:ext uri="{9D8B030D-6E8A-4147-A177-3AD203B41FA5}">
                      <a16:colId xmlns:a16="http://schemas.microsoft.com/office/drawing/2014/main" val="20002"/>
                    </a:ext>
                  </a:extLst>
                </a:gridCol>
                <a:gridCol w="4080925">
                  <a:extLst>
                    <a:ext uri="{9D8B030D-6E8A-4147-A177-3AD203B41FA5}">
                      <a16:colId xmlns:a16="http://schemas.microsoft.com/office/drawing/2014/main" val="20003"/>
                    </a:ext>
                  </a:extLst>
                </a:gridCol>
              </a:tblGrid>
              <a:tr h="824850">
                <a:tc>
                  <a:txBody>
                    <a:bodyPr/>
                    <a:lstStyle/>
                    <a:p>
                      <a:pPr marL="0" marR="0" lvl="0" indent="0" algn="l" rtl="0">
                        <a:lnSpc>
                          <a:spcPct val="100000"/>
                        </a:lnSpc>
                        <a:spcBef>
                          <a:spcPts val="0"/>
                        </a:spcBef>
                        <a:spcAft>
                          <a:spcPts val="0"/>
                        </a:spcAft>
                        <a:buClr>
                          <a:schemeClr val="dk1"/>
                        </a:buClr>
                        <a:buSzPts val="1100"/>
                        <a:buFont typeface="Arial"/>
                        <a:buNone/>
                      </a:pPr>
                      <a:r>
                        <a:rPr lang="ja-JP" sz="1300" b="1" u="none" strike="noStrike" cap="none">
                          <a:latin typeface="Meiryo"/>
                          <a:ea typeface="Meiryo"/>
                          <a:cs typeface="Meiryo"/>
                          <a:sym typeface="Meiryo"/>
                        </a:rPr>
                        <a:t>ディプロマポリシーで</a:t>
                      </a:r>
                      <a:endParaRPr sz="1300" b="1" u="none" strike="noStrike" cap="none">
                        <a:latin typeface="Meiryo"/>
                        <a:ea typeface="Meiryo"/>
                        <a:cs typeface="Meiryo"/>
                        <a:sym typeface="Meiryo"/>
                      </a:endParaRPr>
                    </a:p>
                    <a:p>
                      <a:pPr marL="0" marR="0" lvl="0" indent="0" algn="l" rtl="0">
                        <a:lnSpc>
                          <a:spcPct val="100000"/>
                        </a:lnSpc>
                        <a:spcBef>
                          <a:spcPts val="0"/>
                        </a:spcBef>
                        <a:spcAft>
                          <a:spcPts val="0"/>
                        </a:spcAft>
                        <a:buClr>
                          <a:schemeClr val="dk1"/>
                        </a:buClr>
                        <a:buSzPts val="1100"/>
                        <a:buFont typeface="Arial"/>
                        <a:buNone/>
                      </a:pPr>
                      <a:r>
                        <a:rPr lang="ja-JP" sz="1300" b="1" u="none" strike="noStrike" cap="none">
                          <a:latin typeface="Meiryo"/>
                          <a:ea typeface="Meiryo"/>
                          <a:cs typeface="Meiryo"/>
                          <a:sym typeface="Meiryo"/>
                        </a:rPr>
                        <a:t>育成をめざしている</a:t>
                      </a:r>
                      <a:endParaRPr sz="1300" b="1" u="none" strike="noStrike" cap="none">
                        <a:latin typeface="Meiryo"/>
                        <a:ea typeface="Meiryo"/>
                        <a:cs typeface="Meiryo"/>
                        <a:sym typeface="Meiryo"/>
                      </a:endParaRPr>
                    </a:p>
                    <a:p>
                      <a:pPr marL="0" marR="0" lvl="0" indent="0" algn="l" rtl="0">
                        <a:lnSpc>
                          <a:spcPct val="100000"/>
                        </a:lnSpc>
                        <a:spcBef>
                          <a:spcPts val="0"/>
                        </a:spcBef>
                        <a:spcAft>
                          <a:spcPts val="0"/>
                        </a:spcAft>
                        <a:buClr>
                          <a:schemeClr val="dk1"/>
                        </a:buClr>
                        <a:buSzPts val="1100"/>
                        <a:buFont typeface="Arial"/>
                        <a:buNone/>
                      </a:pPr>
                      <a:r>
                        <a:rPr lang="ja-JP" sz="1300" b="1" u="none" strike="noStrike" cap="none">
                          <a:latin typeface="Meiryo"/>
                          <a:ea typeface="Meiryo"/>
                          <a:cs typeface="Meiryo"/>
                          <a:sym typeface="Meiryo"/>
                        </a:rPr>
                        <a:t>人材像</a:t>
                      </a:r>
                      <a:endParaRPr sz="1300" b="1" u="none" strike="noStrike" cap="none">
                        <a:latin typeface="Meiryo"/>
                        <a:ea typeface="Meiryo"/>
                        <a:cs typeface="Meiryo"/>
                        <a:sym typeface="Meiry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gridSpan="3">
                  <a:txBody>
                    <a:bodyPr/>
                    <a:lstStyle/>
                    <a:p>
                      <a:pPr marL="0" marR="0" lvl="0" indent="0" algn="l" rtl="0">
                        <a:lnSpc>
                          <a:spcPct val="100000"/>
                        </a:lnSpc>
                        <a:spcBef>
                          <a:spcPts val="0"/>
                        </a:spcBef>
                        <a:spcAft>
                          <a:spcPts val="0"/>
                        </a:spcAft>
                        <a:buClr>
                          <a:schemeClr val="dk1"/>
                        </a:buClr>
                        <a:buSzPts val="1200"/>
                        <a:buFont typeface="Calibri"/>
                        <a:buNone/>
                      </a:pPr>
                      <a:r>
                        <a:rPr lang="ja-JP" altLang="en-US" sz="1200" b="0" i="0" u="none" strike="noStrike" cap="none" dirty="0">
                          <a:solidFill>
                            <a:srgbClr val="000000"/>
                          </a:solidFill>
                          <a:effectLst/>
                          <a:latin typeface="メイリオ" panose="020B0604030504040204" pitchFamily="50" charset="-128"/>
                          <a:ea typeface="メイリオ" panose="020B0604030504040204" pitchFamily="50" charset="-128"/>
                          <a:cs typeface="Arial"/>
                          <a:sym typeface="Arial"/>
                        </a:rPr>
                        <a:t>・業界の専門的な知識を身につけるだけでなく、様々な場面であらゆる人々と協働できる</a:t>
                      </a:r>
                      <a:endParaRPr lang="en-US" altLang="ja-JP" sz="1200" b="0" i="0" u="none" strike="noStrike" cap="none" dirty="0">
                        <a:solidFill>
                          <a:srgbClr val="000000"/>
                        </a:solidFill>
                        <a:effectLst/>
                        <a:latin typeface="メイリオ" panose="020B0604030504040204" pitchFamily="50" charset="-128"/>
                        <a:ea typeface="メイリオ" panose="020B0604030504040204" pitchFamily="50" charset="-128"/>
                        <a:cs typeface="Arial"/>
                        <a:sym typeface="Arial"/>
                      </a:endParaRPr>
                    </a:p>
                    <a:p>
                      <a:pPr marL="0" lvl="0" indent="0" algn="l" rtl="0">
                        <a:spcBef>
                          <a:spcPts val="0"/>
                        </a:spcBef>
                        <a:spcAft>
                          <a:spcPts val="0"/>
                        </a:spcAft>
                        <a:buClr>
                          <a:schemeClr val="dk1"/>
                        </a:buClr>
                        <a:buSzPts val="1200"/>
                        <a:buFont typeface="Arial"/>
                        <a:buNone/>
                      </a:pPr>
                      <a:r>
                        <a:rPr lang="ja-JP" altLang="en-US" sz="1200" b="0" dirty="0">
                          <a:solidFill>
                            <a:schemeClr val="dk1"/>
                          </a:solidFill>
                          <a:latin typeface="メイリオ" panose="020B0604030504040204" pitchFamily="50" charset="-128"/>
                          <a:ea typeface="メイリオ" panose="020B0604030504040204" pitchFamily="50" charset="-128"/>
                          <a:cs typeface="Meiryo"/>
                          <a:sym typeface="Meiryo"/>
                        </a:rPr>
                        <a:t>・幅広い視野と問題解決能力を身につけている</a:t>
                      </a:r>
                    </a:p>
                    <a:p>
                      <a:pPr marL="0" lvl="0" indent="0" algn="l" rtl="0">
                        <a:spcBef>
                          <a:spcPts val="0"/>
                        </a:spcBef>
                        <a:spcAft>
                          <a:spcPts val="0"/>
                        </a:spcAft>
                        <a:buClr>
                          <a:schemeClr val="dk1"/>
                        </a:buClr>
                        <a:buSzPts val="1200"/>
                        <a:buFont typeface="Arial"/>
                        <a:buNone/>
                      </a:pPr>
                      <a:r>
                        <a:rPr lang="ja-JP" altLang="en-US" sz="1200" b="0" dirty="0">
                          <a:solidFill>
                            <a:schemeClr val="dk1"/>
                          </a:solidFill>
                          <a:latin typeface="メイリオ" panose="020B0604030504040204" pitchFamily="50" charset="-128"/>
                          <a:ea typeface="メイリオ" panose="020B0604030504040204" pitchFamily="50" charset="-128"/>
                          <a:cs typeface="Meiryo"/>
                          <a:sym typeface="Meiryo"/>
                        </a:rPr>
                        <a:t>・コミュニケーション能力を持ち、他者に想いや考えを表現、発信しようとする意欲を身につけている</a:t>
                      </a:r>
                      <a:endParaRPr lang="ja-JP" altLang="en-US" sz="1200" b="0" dirty="0">
                        <a:solidFill>
                          <a:srgbClr val="0070C0"/>
                        </a:solidFill>
                        <a:latin typeface="メイリオ" panose="020B0604030504040204" pitchFamily="50" charset="-128"/>
                        <a:ea typeface="メイリオ" panose="020B0604030504040204" pitchFamily="50" charset="-128"/>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0"/>
                  </a:ext>
                </a:extLst>
              </a:tr>
              <a:tr h="824850">
                <a:tc>
                  <a:txBody>
                    <a:bodyPr/>
                    <a:lstStyle/>
                    <a:p>
                      <a:pPr marL="288000" marR="0" lvl="0" indent="0" algn="l" rtl="0">
                        <a:lnSpc>
                          <a:spcPct val="100000"/>
                        </a:lnSpc>
                        <a:spcBef>
                          <a:spcPts val="0"/>
                        </a:spcBef>
                        <a:spcAft>
                          <a:spcPts val="0"/>
                        </a:spcAft>
                        <a:buClr>
                          <a:schemeClr val="dk1"/>
                        </a:buClr>
                        <a:buSzPts val="1100"/>
                        <a:buFont typeface="Arial"/>
                        <a:buNone/>
                      </a:pPr>
                      <a:r>
                        <a:rPr lang="ja-JP" sz="1300" b="1" u="none" strike="noStrike" cap="none">
                          <a:solidFill>
                            <a:schemeClr val="dk1"/>
                          </a:solidFill>
                          <a:latin typeface="Meiryo"/>
                          <a:ea typeface="Meiryo"/>
                          <a:cs typeface="Meiryo"/>
                          <a:sym typeface="Meiryo"/>
                        </a:rPr>
                        <a:t>職業実践専門課程で</a:t>
                      </a:r>
                      <a:endParaRPr sz="1300" b="1" u="none" strike="noStrike" cap="none">
                        <a:solidFill>
                          <a:schemeClr val="dk1"/>
                        </a:solidFill>
                        <a:latin typeface="Meiryo"/>
                        <a:ea typeface="Meiryo"/>
                        <a:cs typeface="Meiryo"/>
                        <a:sym typeface="Meiryo"/>
                      </a:endParaRPr>
                    </a:p>
                    <a:p>
                      <a:pPr marL="288000" marR="0" lvl="0" indent="0" algn="l" rtl="0">
                        <a:lnSpc>
                          <a:spcPct val="100000"/>
                        </a:lnSpc>
                        <a:spcBef>
                          <a:spcPts val="0"/>
                        </a:spcBef>
                        <a:spcAft>
                          <a:spcPts val="0"/>
                        </a:spcAft>
                        <a:buClr>
                          <a:schemeClr val="dk1"/>
                        </a:buClr>
                        <a:buSzPts val="1100"/>
                        <a:buFont typeface="Arial"/>
                        <a:buNone/>
                      </a:pPr>
                      <a:r>
                        <a:rPr lang="ja-JP" sz="1300" b="1" u="none" strike="noStrike" cap="none">
                          <a:solidFill>
                            <a:schemeClr val="dk1"/>
                          </a:solidFill>
                          <a:latin typeface="Meiryo"/>
                          <a:ea typeface="Meiryo"/>
                          <a:cs typeface="Meiryo"/>
                          <a:sym typeface="Meiryo"/>
                        </a:rPr>
                        <a:t>重点的に育成を</a:t>
                      </a:r>
                      <a:endParaRPr sz="1300" b="1" u="none" strike="noStrike" cap="none">
                        <a:solidFill>
                          <a:schemeClr val="dk1"/>
                        </a:solidFill>
                        <a:latin typeface="Meiryo"/>
                        <a:ea typeface="Meiryo"/>
                        <a:cs typeface="Meiryo"/>
                        <a:sym typeface="Meiryo"/>
                      </a:endParaRPr>
                    </a:p>
                    <a:p>
                      <a:pPr marL="288000" marR="0" lvl="0" indent="0" algn="l" rtl="0">
                        <a:lnSpc>
                          <a:spcPct val="100000"/>
                        </a:lnSpc>
                        <a:spcBef>
                          <a:spcPts val="0"/>
                        </a:spcBef>
                        <a:spcAft>
                          <a:spcPts val="0"/>
                        </a:spcAft>
                        <a:buClr>
                          <a:schemeClr val="dk1"/>
                        </a:buClr>
                        <a:buSzPts val="1100"/>
                        <a:buFont typeface="Arial"/>
                        <a:buNone/>
                      </a:pPr>
                      <a:r>
                        <a:rPr lang="ja-JP" sz="1300" b="1" u="none" strike="noStrike" cap="none">
                          <a:latin typeface="Meiryo"/>
                          <a:ea typeface="Meiryo"/>
                          <a:cs typeface="Meiryo"/>
                          <a:sym typeface="Meiryo"/>
                        </a:rPr>
                        <a:t>めざしている資質能力</a:t>
                      </a:r>
                      <a:endParaRPr sz="1300" b="1" u="none" strike="noStrike" cap="none">
                        <a:latin typeface="Meiryo"/>
                        <a:ea typeface="Meiryo"/>
                        <a:cs typeface="Meiryo"/>
                        <a:sym typeface="Meiry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gridSpan="3">
                  <a:txBody>
                    <a:bodyPr/>
                    <a:lstStyle/>
                    <a:p>
                      <a:pPr marL="0" marR="0" lvl="0" indent="0" algn="l" rtl="0">
                        <a:lnSpc>
                          <a:spcPct val="100000"/>
                        </a:lnSpc>
                        <a:spcBef>
                          <a:spcPts val="0"/>
                        </a:spcBef>
                        <a:spcAft>
                          <a:spcPts val="0"/>
                        </a:spcAft>
                        <a:buClr>
                          <a:schemeClr val="dk1"/>
                        </a:buClr>
                        <a:buSzPts val="1200"/>
                        <a:buFont typeface="Calibri"/>
                        <a:buNone/>
                      </a:pPr>
                      <a:endParaRPr sz="800" b="0" u="none" strike="noStrike" cap="none" dirty="0">
                        <a:solidFill>
                          <a:schemeClr val="dk1"/>
                        </a:solidFill>
                        <a:latin typeface="Meiryo"/>
                        <a:ea typeface="Meiryo"/>
                        <a:cs typeface="Meiryo"/>
                        <a:sym typeface="Meiry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BF1FF"/>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1"/>
                  </a:ext>
                </a:extLst>
              </a:tr>
              <a:tr h="359350">
                <a:tc>
                  <a:txBody>
                    <a:bodyPr/>
                    <a:lstStyle/>
                    <a:p>
                      <a:pPr marL="0" marR="0" lvl="0" indent="0" algn="l" rtl="0">
                        <a:lnSpc>
                          <a:spcPct val="100000"/>
                        </a:lnSpc>
                        <a:spcBef>
                          <a:spcPts val="0"/>
                        </a:spcBef>
                        <a:spcAft>
                          <a:spcPts val="0"/>
                        </a:spcAft>
                        <a:buClr>
                          <a:schemeClr val="dk1"/>
                        </a:buClr>
                        <a:buSzPts val="1100"/>
                        <a:buFont typeface="Arial"/>
                        <a:buNone/>
                      </a:pPr>
                      <a:r>
                        <a:rPr lang="ja-JP" sz="1300" b="1" u="none" strike="noStrike" cap="none">
                          <a:latin typeface="Meiryo"/>
                          <a:ea typeface="Meiryo"/>
                          <a:cs typeface="Meiryo"/>
                          <a:sym typeface="Meiryo"/>
                        </a:rPr>
                        <a:t>項目</a:t>
                      </a:r>
                      <a:endParaRPr/>
                    </a:p>
                  </a:txBody>
                  <a:tcPr marL="91425" marR="91425" marT="108000" marB="360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ja-JP" sz="1300" b="1" u="none" strike="noStrike" cap="none">
                          <a:solidFill>
                            <a:schemeClr val="dk1"/>
                          </a:solidFill>
                          <a:latin typeface="Meiryo"/>
                          <a:ea typeface="Meiryo"/>
                          <a:cs typeface="Meiryo"/>
                          <a:sym typeface="Meiryo"/>
                        </a:rPr>
                        <a:t>現在の実施内容</a:t>
                      </a:r>
                      <a:endParaRPr sz="1300" b="1" u="none" strike="noStrike" cap="none">
                        <a:solidFill>
                          <a:schemeClr val="dk1"/>
                        </a:solidFill>
                        <a:latin typeface="Meiryo"/>
                        <a:ea typeface="Meiryo"/>
                        <a:cs typeface="Meiryo"/>
                        <a:sym typeface="Meiryo"/>
                      </a:endParaRPr>
                    </a:p>
                  </a:txBody>
                  <a:tcPr marL="91425" marR="91425" marT="108000" marB="36000" anchor="ctr">
                    <a:lnL w="9525" cap="flat" cmpd="sng">
                      <a:solidFill>
                        <a:srgbClr val="000000"/>
                      </a:solidFill>
                      <a:prstDash val="solid"/>
                      <a:round/>
                      <a:headEnd type="none" w="sm" len="sm"/>
                      <a:tailEnd type="none" w="sm" len="sm"/>
                    </a:lnL>
                    <a:lnR w="12700" cap="flat" cmpd="sng">
                      <a:solidFill>
                        <a:srgbClr val="757070"/>
                      </a:solidFill>
                      <a:prstDash val="dot"/>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ja-JP" sz="1300" b="1" u="none" strike="noStrike" cap="none">
                          <a:latin typeface="Meiryo"/>
                          <a:ea typeface="Meiryo"/>
                          <a:cs typeface="Meiryo"/>
                          <a:sym typeface="Meiryo"/>
                        </a:rPr>
                        <a:t>現在の課題感</a:t>
                      </a:r>
                      <a:endParaRPr sz="1300" b="1" u="none" strike="noStrike" cap="none">
                        <a:latin typeface="Meiryo"/>
                        <a:ea typeface="Meiryo"/>
                        <a:cs typeface="Meiryo"/>
                        <a:sym typeface="Meiryo"/>
                      </a:endParaRPr>
                    </a:p>
                  </a:txBody>
                  <a:tcPr marL="91425" marR="91425" marT="108000" marB="36000" anchor="ctr">
                    <a:lnL w="12700" cap="flat" cmpd="sng">
                      <a:solidFill>
                        <a:srgbClr val="757070"/>
                      </a:solidFill>
                      <a:prstDash val="dot"/>
                      <a:round/>
                      <a:headEnd type="none" w="sm" len="sm"/>
                      <a:tailEnd type="none" w="sm" len="sm"/>
                    </a:lnL>
                    <a:lnR w="12700" cap="flat" cmpd="sng">
                      <a:solidFill>
                        <a:srgbClr val="757070"/>
                      </a:solidFill>
                      <a:prstDash val="dot"/>
                      <a:round/>
                      <a:headEnd type="none" w="sm" len="sm"/>
                      <a:tailEnd type="none" w="sm" len="sm"/>
                    </a:lnR>
                    <a:lnT w="9525"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ja-JP" sz="1300" b="1" u="none" strike="noStrike" cap="none">
                          <a:latin typeface="Meiryo"/>
                          <a:ea typeface="Meiryo"/>
                          <a:cs typeface="Meiryo"/>
                          <a:sym typeface="Meiryo"/>
                        </a:rPr>
                        <a:t>　　　　 課題に対する対応案</a:t>
                      </a:r>
                      <a:endParaRPr sz="1300" b="1" u="none" strike="noStrike" cap="none">
                        <a:latin typeface="Meiryo"/>
                        <a:ea typeface="Meiryo"/>
                        <a:cs typeface="Meiryo"/>
                        <a:sym typeface="Meiryo"/>
                      </a:endParaRPr>
                    </a:p>
                  </a:txBody>
                  <a:tcPr marL="91425" marR="91425" marT="108000" marB="36000" anchor="ctr">
                    <a:lnL w="12700" cap="flat" cmpd="sng">
                      <a:solidFill>
                        <a:srgbClr val="757070"/>
                      </a:solidFill>
                      <a:prstDash val="dot"/>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extLst>
                  <a:ext uri="{0D108BD9-81ED-4DB2-BD59-A6C34878D82A}">
                    <a16:rowId xmlns:a16="http://schemas.microsoft.com/office/drawing/2014/main" val="10002"/>
                  </a:ext>
                </a:extLst>
              </a:tr>
              <a:tr h="1236725">
                <a:tc>
                  <a:txBody>
                    <a:bodyPr/>
                    <a:lstStyle/>
                    <a:p>
                      <a:pPr marL="0" marR="0" lvl="0" indent="0" algn="l" rtl="0">
                        <a:lnSpc>
                          <a:spcPct val="100000"/>
                        </a:lnSpc>
                        <a:spcBef>
                          <a:spcPts val="0"/>
                        </a:spcBef>
                        <a:spcAft>
                          <a:spcPts val="0"/>
                        </a:spcAft>
                        <a:buClr>
                          <a:schemeClr val="dk1"/>
                        </a:buClr>
                        <a:buSzPts val="1100"/>
                        <a:buFont typeface="Arial"/>
                        <a:buNone/>
                      </a:pPr>
                      <a:r>
                        <a:rPr lang="ja-JP" sz="1300" b="1" u="none" strike="noStrike" cap="none">
                          <a:latin typeface="Meiryo"/>
                          <a:ea typeface="Meiryo"/>
                          <a:cs typeface="Meiryo"/>
                          <a:sym typeface="Meiryo"/>
                        </a:rPr>
                        <a:t>企業との連携</a:t>
                      </a:r>
                      <a:endParaRPr sz="1300" b="1" u="none" strike="noStrike" cap="none">
                        <a:latin typeface="Meiryo"/>
                        <a:ea typeface="Meiryo"/>
                        <a:cs typeface="Meiryo"/>
                        <a:sym typeface="Meiry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rtl="0"/>
                      <a:r>
                        <a:rPr lang="ja-JP" altLang="en-US" sz="1200" u="none" strike="noStrike" cap="none" dirty="0">
                          <a:latin typeface="メイリオ" panose="020B0604030504040204" pitchFamily="50" charset="-128"/>
                          <a:ea typeface="メイリオ" panose="020B0604030504040204" pitchFamily="50" charset="-128"/>
                          <a:cs typeface="Arial"/>
                          <a:sym typeface="Arial"/>
                        </a:rPr>
                        <a:t>・</a:t>
                      </a:r>
                      <a:r>
                        <a:rPr lang="en-US" altLang="ja-JP" sz="1200" u="none" strike="noStrike" cap="none" dirty="0">
                          <a:latin typeface="メイリオ" panose="020B0604030504040204" pitchFamily="50" charset="-128"/>
                          <a:ea typeface="メイリオ" panose="020B0604030504040204" pitchFamily="50" charset="-128"/>
                          <a:cs typeface="Arial"/>
                          <a:sym typeface="Arial"/>
                        </a:rPr>
                        <a:t>Web</a:t>
                      </a:r>
                      <a:r>
                        <a:rPr lang="ja-JP" altLang="en-US" sz="1200" u="none" strike="noStrike" cap="none" dirty="0">
                          <a:latin typeface="メイリオ" panose="020B0604030504040204" pitchFamily="50" charset="-128"/>
                          <a:ea typeface="メイリオ" panose="020B0604030504040204" pitchFamily="50" charset="-128"/>
                          <a:cs typeface="Arial"/>
                          <a:sym typeface="Arial"/>
                        </a:rPr>
                        <a:t>マーケティング、</a:t>
                      </a:r>
                      <a:r>
                        <a:rPr lang="en-US" altLang="ja-JP" sz="1200" u="none" strike="noStrike" cap="none" dirty="0">
                          <a:latin typeface="メイリオ" panose="020B0604030504040204" pitchFamily="50" charset="-128"/>
                          <a:ea typeface="メイリオ" panose="020B0604030504040204" pitchFamily="50" charset="-128"/>
                          <a:cs typeface="Arial"/>
                          <a:sym typeface="Arial"/>
                        </a:rPr>
                        <a:t>Web</a:t>
                      </a:r>
                      <a:r>
                        <a:rPr lang="ja-JP" altLang="en-US" sz="1200" u="none" strike="noStrike" cap="none" dirty="0">
                          <a:latin typeface="メイリオ" panose="020B0604030504040204" pitchFamily="50" charset="-128"/>
                          <a:ea typeface="メイリオ" panose="020B0604030504040204" pitchFamily="50" charset="-128"/>
                          <a:cs typeface="Arial"/>
                          <a:sym typeface="Arial"/>
                        </a:rPr>
                        <a:t>デザインに特化</a:t>
                      </a:r>
                      <a:endParaRPr lang="en-US" altLang="ja-JP" sz="1200" u="none" strike="noStrike" cap="none" dirty="0">
                        <a:latin typeface="メイリオ" panose="020B0604030504040204" pitchFamily="50" charset="-128"/>
                        <a:ea typeface="メイリオ" panose="020B0604030504040204" pitchFamily="50" charset="-128"/>
                        <a:cs typeface="Arial"/>
                        <a:sym typeface="Arial"/>
                      </a:endParaRPr>
                    </a:p>
                    <a:p>
                      <a:pPr rtl="0"/>
                      <a:r>
                        <a:rPr lang="ja-JP" altLang="en-US" sz="1200" u="none" strike="noStrike" cap="none" dirty="0">
                          <a:latin typeface="メイリオ" panose="020B0604030504040204" pitchFamily="50" charset="-128"/>
                          <a:ea typeface="メイリオ" panose="020B0604030504040204" pitchFamily="50" charset="-128"/>
                          <a:cs typeface="Arial"/>
                          <a:sym typeface="Arial"/>
                        </a:rPr>
                        <a:t>・企業の検討している企画の広報ツールや</a:t>
                      </a:r>
                      <a:r>
                        <a:rPr lang="en-US" altLang="ja-JP" sz="1200" u="none" strike="noStrike" cap="none" dirty="0">
                          <a:latin typeface="メイリオ" panose="020B0604030504040204" pitchFamily="50" charset="-128"/>
                          <a:ea typeface="メイリオ" panose="020B0604030504040204" pitchFamily="50" charset="-128"/>
                          <a:cs typeface="Arial"/>
                          <a:sym typeface="Arial"/>
                        </a:rPr>
                        <a:t>SNS</a:t>
                      </a:r>
                      <a:r>
                        <a:rPr lang="ja-JP" altLang="en-US" sz="1200" u="none" strike="noStrike" cap="none" dirty="0">
                          <a:latin typeface="メイリオ" panose="020B0604030504040204" pitchFamily="50" charset="-128"/>
                          <a:ea typeface="メイリオ" panose="020B0604030504040204" pitchFamily="50" charset="-128"/>
                          <a:cs typeface="Arial"/>
                          <a:sym typeface="Arial"/>
                        </a:rPr>
                        <a:t>の広報企画で協働している</a:t>
                      </a:r>
                      <a:endParaRPr lang="en-US" altLang="ja-JP" sz="1200" u="none" strike="noStrike" cap="none" dirty="0">
                        <a:latin typeface="メイリオ" panose="020B0604030504040204" pitchFamily="50" charset="-128"/>
                        <a:ea typeface="メイリオ" panose="020B0604030504040204" pitchFamily="50" charset="-128"/>
                        <a:cs typeface="Arial"/>
                        <a:sym typeface="Arial"/>
                      </a:endParaRPr>
                    </a:p>
                    <a:p>
                      <a:pPr rtl="0"/>
                      <a:r>
                        <a:rPr lang="ja-JP" altLang="en-US" sz="1200" b="0" u="none" strike="noStrike" cap="none" dirty="0">
                          <a:effectLst/>
                          <a:latin typeface="メイリオ" panose="020B0604030504040204" pitchFamily="50" charset="-128"/>
                          <a:ea typeface="メイリオ" panose="020B0604030504040204" pitchFamily="50" charset="-128"/>
                          <a:cs typeface="Arial"/>
                          <a:sym typeface="Arial"/>
                        </a:rPr>
                        <a:t>・連携企業はここ</a:t>
                      </a:r>
                      <a:r>
                        <a:rPr lang="en-US" altLang="ja-JP" sz="1200" b="0" u="none" strike="noStrike" cap="none" dirty="0">
                          <a:effectLst/>
                          <a:latin typeface="メイリオ" panose="020B0604030504040204" pitchFamily="50" charset="-128"/>
                          <a:ea typeface="メイリオ" panose="020B0604030504040204" pitchFamily="50" charset="-128"/>
                          <a:cs typeface="Arial"/>
                          <a:sym typeface="Arial"/>
                        </a:rPr>
                        <a:t>3</a:t>
                      </a:r>
                      <a:r>
                        <a:rPr lang="ja-JP" altLang="en-US" sz="1200" b="0" u="none" strike="noStrike" cap="none" dirty="0">
                          <a:effectLst/>
                          <a:latin typeface="メイリオ" panose="020B0604030504040204" pitchFamily="50" charset="-128"/>
                          <a:ea typeface="メイリオ" panose="020B0604030504040204" pitchFamily="50" charset="-128"/>
                          <a:cs typeface="Arial"/>
                          <a:sym typeface="Arial"/>
                        </a:rPr>
                        <a:t>年同じところに依頼</a:t>
                      </a:r>
                      <a:endParaRPr lang="en-US" altLang="ja-JP" sz="1200" b="0" u="none" strike="noStrike" cap="none" dirty="0">
                        <a:effectLst/>
                        <a:latin typeface="メイリオ" panose="020B0604030504040204" pitchFamily="50" charset="-128"/>
                        <a:ea typeface="メイリオ" panose="020B0604030504040204" pitchFamily="50" charset="-128"/>
                        <a:cs typeface="Arial"/>
                        <a:sym typeface="Arial"/>
                      </a:endParaRPr>
                    </a:p>
                  </a:txBody>
                  <a:tcPr marL="91425" marR="91425" marT="91425" marB="91425">
                    <a:lnL w="9525" cap="flat" cmpd="sng">
                      <a:solidFill>
                        <a:srgbClr val="000000"/>
                      </a:solidFill>
                      <a:prstDash val="solid"/>
                      <a:round/>
                      <a:headEnd type="none" w="sm" len="sm"/>
                      <a:tailEnd type="none" w="sm" len="sm"/>
                    </a:lnL>
                    <a:lnR w="12700" cap="flat" cmpd="sng" algn="ctr">
                      <a:solidFill>
                        <a:srgbClr val="757070"/>
                      </a:solidFill>
                      <a:prstDash val="dot"/>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chemeClr val="dk1"/>
                        </a:buClr>
                        <a:buSzPts val="1200"/>
                        <a:buFont typeface="Calibri"/>
                        <a:buNone/>
                      </a:pPr>
                      <a:r>
                        <a:rPr lang="ja-JP" sz="1200" dirty="0">
                          <a:latin typeface="メイリオ" panose="020B0604030504040204" pitchFamily="50" charset="-128"/>
                          <a:ea typeface="メイリオ" panose="020B0604030504040204" pitchFamily="50" charset="-128"/>
                        </a:rPr>
                        <a:t>・学生が興味が湧く企業連携内容</a:t>
                      </a:r>
                      <a:r>
                        <a:rPr lang="ja-JP" altLang="en-US" sz="1200" dirty="0">
                          <a:latin typeface="メイリオ" panose="020B0604030504040204" pitchFamily="50" charset="-128"/>
                          <a:ea typeface="メイリオ" panose="020B0604030504040204" pitchFamily="50" charset="-128"/>
                        </a:rPr>
                        <a:t>になっているか？</a:t>
                      </a:r>
                      <a:endParaRPr lang="en-US" altLang="ja-JP" sz="1200" dirty="0">
                        <a:latin typeface="メイリオ" panose="020B0604030504040204" pitchFamily="50" charset="-128"/>
                        <a:ea typeface="メイリオ" panose="020B0604030504040204" pitchFamily="50" charset="-128"/>
                      </a:endParaRPr>
                    </a:p>
                    <a:p>
                      <a:pPr marL="0" marR="0" lvl="0" indent="0" algn="l" rtl="0">
                        <a:lnSpc>
                          <a:spcPct val="100000"/>
                        </a:lnSpc>
                        <a:spcBef>
                          <a:spcPts val="0"/>
                        </a:spcBef>
                        <a:spcAft>
                          <a:spcPts val="0"/>
                        </a:spcAft>
                        <a:buClr>
                          <a:schemeClr val="dk1"/>
                        </a:buClr>
                        <a:buSzPts val="1200"/>
                        <a:buFont typeface="Calibri"/>
                        <a:buNone/>
                      </a:pPr>
                      <a:r>
                        <a:rPr lang="ja-JP" altLang="en-US" sz="1200" u="none" strike="noStrike" cap="none" dirty="0">
                          <a:latin typeface="メイリオ" panose="020B0604030504040204" pitchFamily="50" charset="-128"/>
                          <a:ea typeface="メイリオ" panose="020B0604030504040204" pitchFamily="50" charset="-128"/>
                          <a:cs typeface="Arial"/>
                          <a:sym typeface="Arial"/>
                        </a:rPr>
                        <a:t>・連携先が安定している分、その企業の担当者の要望で内容が決まることもあり、業界のニーズに目を向け切れていない可能性があります</a:t>
                      </a:r>
                      <a:endParaRPr sz="1200" u="none" strike="noStrike" cap="none" dirty="0">
                        <a:latin typeface="メイリオ" panose="020B0604030504040204" pitchFamily="50" charset="-128"/>
                        <a:ea typeface="メイリオ" panose="020B0604030504040204" pitchFamily="50" charset="-128"/>
                        <a:cs typeface="Arial"/>
                        <a:sym typeface="Arial"/>
                      </a:endParaRPr>
                    </a:p>
                  </a:txBody>
                  <a:tcPr marL="91425" marR="91425" marT="91425" marB="91425">
                    <a:lnL w="12700" cap="flat" cmpd="sng">
                      <a:solidFill>
                        <a:srgbClr val="757070"/>
                      </a:solidFill>
                      <a:prstDash val="dot"/>
                      <a:round/>
                      <a:headEnd type="none" w="sm" len="sm"/>
                      <a:tailEnd type="none" w="sm" len="sm"/>
                    </a:lnL>
                    <a:lnR w="12700" cap="flat" cmpd="sng">
                      <a:solidFill>
                        <a:srgbClr val="757070"/>
                      </a:solidFill>
                      <a:prstDash val="dot"/>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Calibri"/>
                        <a:buNone/>
                      </a:pPr>
                      <a:endParaRPr sz="800" u="none" strike="noStrike" cap="none">
                        <a:solidFill>
                          <a:schemeClr val="dk1"/>
                        </a:solidFill>
                        <a:latin typeface="Meiryo"/>
                        <a:ea typeface="Meiryo"/>
                        <a:cs typeface="Meiryo"/>
                        <a:sym typeface="Meiryo"/>
                      </a:endParaRPr>
                    </a:p>
                  </a:txBody>
                  <a:tcPr marL="91425" marR="91425" marT="91425" marB="91425" anchor="ctr">
                    <a:lnL w="12700" cap="flat" cmpd="sng" algn="ctr">
                      <a:solidFill>
                        <a:srgbClr val="757070"/>
                      </a:solidFill>
                      <a:prstDash val="dot"/>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BF1FF"/>
                    </a:solidFill>
                  </a:tcPr>
                </a:tc>
                <a:extLst>
                  <a:ext uri="{0D108BD9-81ED-4DB2-BD59-A6C34878D82A}">
                    <a16:rowId xmlns:a16="http://schemas.microsoft.com/office/drawing/2014/main" val="10003"/>
                  </a:ext>
                </a:extLst>
              </a:tr>
              <a:tr h="1059675">
                <a:tc>
                  <a:txBody>
                    <a:bodyPr/>
                    <a:lstStyle/>
                    <a:p>
                      <a:pPr marL="0" marR="0" lvl="0" indent="0" algn="l" rtl="0">
                        <a:lnSpc>
                          <a:spcPct val="100000"/>
                        </a:lnSpc>
                        <a:spcBef>
                          <a:spcPts val="0"/>
                        </a:spcBef>
                        <a:spcAft>
                          <a:spcPts val="0"/>
                        </a:spcAft>
                        <a:buClr>
                          <a:schemeClr val="dk1"/>
                        </a:buClr>
                        <a:buSzPts val="1100"/>
                        <a:buFont typeface="Arial"/>
                        <a:buNone/>
                      </a:pPr>
                      <a:r>
                        <a:rPr lang="ja-JP" sz="1300" b="1" u="none" strike="noStrike" cap="none">
                          <a:latin typeface="Meiryo"/>
                          <a:ea typeface="Meiryo"/>
                          <a:cs typeface="Meiryo"/>
                          <a:sym typeface="Meiryo"/>
                        </a:rPr>
                        <a:t>学校内体制</a:t>
                      </a:r>
                      <a:endParaRPr sz="1300" b="1" u="none" strike="noStrike" cap="none">
                        <a:latin typeface="Meiryo"/>
                        <a:ea typeface="Meiryo"/>
                        <a:cs typeface="Meiryo"/>
                        <a:sym typeface="Meiry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rtl="0"/>
                      <a:r>
                        <a:rPr lang="ja-JP" altLang="en-US" sz="1200" u="none" strike="noStrike" cap="none" dirty="0">
                          <a:latin typeface="メイリオ" panose="020B0604030504040204" pitchFamily="50" charset="-128"/>
                          <a:ea typeface="メイリオ" panose="020B0604030504040204" pitchFamily="50" charset="-128"/>
                          <a:cs typeface="Arial"/>
                          <a:sym typeface="Arial"/>
                        </a:rPr>
                        <a:t>・実質、担当者は</a:t>
                      </a:r>
                      <a:r>
                        <a:rPr lang="en-US" altLang="ja-JP" sz="1200" u="none" strike="noStrike" cap="none" dirty="0">
                          <a:latin typeface="メイリオ" panose="020B0604030504040204" pitchFamily="50" charset="-128"/>
                          <a:ea typeface="メイリオ" panose="020B0604030504040204" pitchFamily="50" charset="-128"/>
                          <a:cs typeface="Arial"/>
                          <a:sym typeface="Arial"/>
                        </a:rPr>
                        <a:t>1</a:t>
                      </a:r>
                      <a:r>
                        <a:rPr lang="ja-JP" altLang="en-US" sz="1200" u="none" strike="noStrike" cap="none" dirty="0">
                          <a:latin typeface="メイリオ" panose="020B0604030504040204" pitchFamily="50" charset="-128"/>
                          <a:ea typeface="メイリオ" panose="020B0604030504040204" pitchFamily="50" charset="-128"/>
                          <a:cs typeface="Arial"/>
                          <a:sym typeface="Arial"/>
                        </a:rPr>
                        <a:t>名</a:t>
                      </a:r>
                      <a:endParaRPr lang="en-US" altLang="ja-JP" sz="1200" u="none" strike="noStrike" cap="none" dirty="0">
                        <a:latin typeface="メイリオ" panose="020B0604030504040204" pitchFamily="50" charset="-128"/>
                        <a:ea typeface="メイリオ" panose="020B0604030504040204" pitchFamily="50" charset="-128"/>
                        <a:cs typeface="Arial"/>
                        <a:sym typeface="Arial"/>
                      </a:endParaRPr>
                    </a:p>
                    <a:p>
                      <a:pPr rtl="0"/>
                      <a:r>
                        <a:rPr lang="ja-JP" altLang="en-US" sz="1200" b="0" u="none" strike="noStrike" cap="none" dirty="0">
                          <a:effectLst/>
                          <a:latin typeface="メイリオ" panose="020B0604030504040204" pitchFamily="50" charset="-128"/>
                          <a:ea typeface="メイリオ" panose="020B0604030504040204" pitchFamily="50" charset="-128"/>
                          <a:cs typeface="Arial"/>
                          <a:sym typeface="Arial"/>
                        </a:rPr>
                        <a:t>・連携企業は担当教員が発掘、調整してきた</a:t>
                      </a:r>
                      <a:endParaRPr lang="ja-JP" altLang="en-US" sz="1200" b="0" dirty="0">
                        <a:effectLst/>
                        <a:latin typeface="メイリオ" panose="020B0604030504040204" pitchFamily="50" charset="-128"/>
                        <a:ea typeface="メイリオ" panose="020B0604030504040204" pitchFamily="50" charset="-128"/>
                      </a:endParaRPr>
                    </a:p>
                  </a:txBody>
                  <a:tcPr marL="91425" marR="91425" marT="91425" marB="91425">
                    <a:lnL w="9525" cap="flat" cmpd="sng">
                      <a:solidFill>
                        <a:srgbClr val="000000"/>
                      </a:solidFill>
                      <a:prstDash val="solid"/>
                      <a:round/>
                      <a:headEnd type="none" w="sm" len="sm"/>
                      <a:tailEnd type="none" w="sm" len="sm"/>
                    </a:lnL>
                    <a:lnR w="12700" cap="flat" cmpd="sng" algn="ctr">
                      <a:solidFill>
                        <a:srgbClr val="757070"/>
                      </a:solidFill>
                      <a:prstDash val="dot"/>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chemeClr val="dk1"/>
                        </a:buClr>
                        <a:buSzPts val="1200"/>
                        <a:buFont typeface="Calibri"/>
                        <a:buNone/>
                      </a:pPr>
                      <a:r>
                        <a:rPr lang="ja-JP" altLang="en-US" sz="1200" dirty="0">
                          <a:latin typeface="メイリオ" panose="020B0604030504040204" pitchFamily="50" charset="-128"/>
                          <a:ea typeface="メイリオ" panose="020B0604030504040204" pitchFamily="50" charset="-128"/>
                        </a:rPr>
                        <a:t>・</a:t>
                      </a:r>
                      <a:r>
                        <a:rPr lang="ja-JP" sz="1200" dirty="0">
                          <a:latin typeface="メイリオ" panose="020B0604030504040204" pitchFamily="50" charset="-128"/>
                          <a:ea typeface="メイリオ" panose="020B0604030504040204" pitchFamily="50" charset="-128"/>
                        </a:rPr>
                        <a:t>企業連携授業において学生の相談</a:t>
                      </a:r>
                      <a:r>
                        <a:rPr lang="ja-JP" altLang="en-US" sz="1200" dirty="0">
                          <a:latin typeface="メイリオ" panose="020B0604030504040204" pitchFamily="50" charset="-128"/>
                          <a:ea typeface="メイリオ" panose="020B0604030504040204" pitchFamily="50" charset="-128"/>
                        </a:rPr>
                        <a:t>先が、担当教員に限定されている</a:t>
                      </a:r>
                      <a:endParaRPr lang="en-US" altLang="ja-JP" sz="1200" dirty="0">
                        <a:latin typeface="メイリオ" panose="020B0604030504040204" pitchFamily="50" charset="-128"/>
                        <a:ea typeface="メイリオ" panose="020B0604030504040204" pitchFamily="50" charset="-128"/>
                      </a:endParaRPr>
                    </a:p>
                    <a:p>
                      <a:pPr marL="0" marR="0" lvl="0" indent="0" algn="l" rtl="0">
                        <a:lnSpc>
                          <a:spcPct val="100000"/>
                        </a:lnSpc>
                        <a:spcBef>
                          <a:spcPts val="0"/>
                        </a:spcBef>
                        <a:spcAft>
                          <a:spcPts val="0"/>
                        </a:spcAft>
                        <a:buClr>
                          <a:schemeClr val="dk1"/>
                        </a:buClr>
                        <a:buSzPts val="1200"/>
                        <a:buFont typeface="Calibri"/>
                        <a:buNone/>
                      </a:pPr>
                      <a:r>
                        <a:rPr lang="ja-JP" altLang="en-US" sz="1200" dirty="0">
                          <a:latin typeface="メイリオ" panose="020B0604030504040204" pitchFamily="50" charset="-128"/>
                          <a:ea typeface="メイリオ" panose="020B0604030504040204" pitchFamily="50" charset="-128"/>
                        </a:rPr>
                        <a:t>・キャリアカウンセラーなどに連携したいができていない</a:t>
                      </a:r>
                      <a:endParaRPr sz="1200" u="none" strike="noStrike" cap="none" dirty="0">
                        <a:latin typeface="メイリオ" panose="020B0604030504040204" pitchFamily="50" charset="-128"/>
                        <a:ea typeface="メイリオ" panose="020B0604030504040204" pitchFamily="50" charset="-128"/>
                        <a:cs typeface="Arial"/>
                        <a:sym typeface="Arial"/>
                      </a:endParaRPr>
                    </a:p>
                  </a:txBody>
                  <a:tcPr marL="91425" marR="91425" marT="91425" marB="91425">
                    <a:lnL w="12700" cap="flat" cmpd="sng">
                      <a:solidFill>
                        <a:srgbClr val="757070"/>
                      </a:solidFill>
                      <a:prstDash val="dot"/>
                      <a:round/>
                      <a:headEnd type="none" w="sm" len="sm"/>
                      <a:tailEnd type="none" w="sm" len="sm"/>
                    </a:lnL>
                    <a:lnR w="12700" cap="flat" cmpd="sng">
                      <a:solidFill>
                        <a:srgbClr val="757070"/>
                      </a:solidFill>
                      <a:prstDash val="dot"/>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Calibri"/>
                        <a:buNone/>
                      </a:pPr>
                      <a:endParaRPr sz="800" u="none" strike="noStrike" cap="none" dirty="0">
                        <a:solidFill>
                          <a:schemeClr val="dk1"/>
                        </a:solidFill>
                        <a:latin typeface="Meiryo"/>
                        <a:ea typeface="Meiryo"/>
                        <a:cs typeface="Meiryo"/>
                        <a:sym typeface="Meiryo"/>
                      </a:endParaRPr>
                    </a:p>
                  </a:txBody>
                  <a:tcPr marL="91425" marR="91425" marT="91425" marB="91425" anchor="ctr">
                    <a:lnL w="12700" cap="flat" cmpd="sng" algn="ctr">
                      <a:solidFill>
                        <a:srgbClr val="757070"/>
                      </a:solidFill>
                      <a:prstDash val="dot"/>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BF1FF"/>
                    </a:solidFill>
                  </a:tcPr>
                </a:tc>
                <a:extLst>
                  <a:ext uri="{0D108BD9-81ED-4DB2-BD59-A6C34878D82A}">
                    <a16:rowId xmlns:a16="http://schemas.microsoft.com/office/drawing/2014/main" val="10004"/>
                  </a:ext>
                </a:extLst>
              </a:tr>
              <a:tr h="1134800">
                <a:tc>
                  <a:txBody>
                    <a:bodyPr/>
                    <a:lstStyle/>
                    <a:p>
                      <a:pPr marL="0" marR="0" lvl="0" indent="0" algn="l" rtl="0">
                        <a:lnSpc>
                          <a:spcPct val="100000"/>
                        </a:lnSpc>
                        <a:spcBef>
                          <a:spcPts val="0"/>
                        </a:spcBef>
                        <a:spcAft>
                          <a:spcPts val="0"/>
                        </a:spcAft>
                        <a:buClr>
                          <a:schemeClr val="dk1"/>
                        </a:buClr>
                        <a:buSzPts val="1100"/>
                        <a:buFont typeface="Arial"/>
                        <a:buNone/>
                      </a:pPr>
                      <a:r>
                        <a:rPr lang="ja-JP" sz="1300" b="1" i="0" u="none" strike="noStrike" cap="none">
                          <a:solidFill>
                            <a:srgbClr val="000000"/>
                          </a:solidFill>
                          <a:latin typeface="Meiryo"/>
                          <a:ea typeface="Meiryo"/>
                          <a:cs typeface="Meiryo"/>
                          <a:sym typeface="Meiryo"/>
                        </a:rPr>
                        <a:t>学びの系統性</a:t>
                      </a:r>
                      <a:endParaRPr sz="1300" b="1" i="0" u="none" strike="noStrike" cap="none">
                        <a:solidFill>
                          <a:srgbClr val="000000"/>
                        </a:solidFill>
                        <a:latin typeface="Meiryo"/>
                        <a:ea typeface="Meiryo"/>
                        <a:cs typeface="Meiryo"/>
                        <a:sym typeface="Meiry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rtl="0"/>
                      <a:r>
                        <a:rPr lang="ja-JP" altLang="en-US" sz="1200" u="none" strike="noStrike" cap="none" dirty="0">
                          <a:latin typeface="メイリオ" panose="020B0604030504040204" pitchFamily="50" charset="-128"/>
                          <a:ea typeface="メイリオ" panose="020B0604030504040204" pitchFamily="50" charset="-128"/>
                          <a:cs typeface="Arial"/>
                          <a:sym typeface="Arial"/>
                        </a:rPr>
                        <a:t>・</a:t>
                      </a:r>
                      <a:r>
                        <a:rPr lang="en-US" altLang="ja-JP" sz="1200" u="none" strike="noStrike" cap="none" dirty="0">
                          <a:latin typeface="メイリオ" panose="020B0604030504040204" pitchFamily="50" charset="-128"/>
                          <a:ea typeface="メイリオ" panose="020B0604030504040204" pitchFamily="50" charset="-128"/>
                          <a:cs typeface="Arial"/>
                          <a:sym typeface="Arial"/>
                        </a:rPr>
                        <a:t>1</a:t>
                      </a:r>
                      <a:r>
                        <a:rPr lang="ja-JP" altLang="en-US" sz="1200" u="none" strike="noStrike" cap="none" dirty="0">
                          <a:latin typeface="メイリオ" panose="020B0604030504040204" pitchFamily="50" charset="-128"/>
                          <a:ea typeface="メイリオ" panose="020B0604030504040204" pitchFamily="50" charset="-128"/>
                          <a:cs typeface="Arial"/>
                          <a:sym typeface="Arial"/>
                        </a:rPr>
                        <a:t>年次は基礎習得が主で、デザイン制作ソフト</a:t>
                      </a:r>
                      <a:r>
                        <a:rPr lang="ja-JP" altLang="en-US" sz="1200" b="0" u="none" strike="noStrike" cap="none" dirty="0">
                          <a:latin typeface="メイリオ" panose="020B0604030504040204" pitchFamily="50" charset="-128"/>
                          <a:ea typeface="メイリオ" panose="020B0604030504040204" pitchFamily="50" charset="-128"/>
                          <a:cs typeface="Arial"/>
                          <a:sym typeface="Arial"/>
                        </a:rPr>
                        <a:t>などの技術を学ぶ実習が多く、企業連携は限定的</a:t>
                      </a:r>
                      <a:endParaRPr lang="en-US" altLang="ja-JP" sz="1200" b="0" u="none" strike="noStrike" cap="none" dirty="0">
                        <a:latin typeface="メイリオ" panose="020B0604030504040204" pitchFamily="50" charset="-128"/>
                        <a:ea typeface="メイリオ" panose="020B0604030504040204" pitchFamily="50" charset="-128"/>
                        <a:cs typeface="Arial"/>
                        <a:sym typeface="Arial"/>
                      </a:endParaRPr>
                    </a:p>
                    <a:p>
                      <a:pPr rtl="0"/>
                      <a:r>
                        <a:rPr lang="ja-JP" altLang="en-US" sz="1200" b="0" i="0" u="none" strike="noStrike" cap="none" dirty="0">
                          <a:solidFill>
                            <a:schemeClr val="dk1"/>
                          </a:solidFill>
                          <a:latin typeface="メイリオ" panose="020B0604030504040204" pitchFamily="50" charset="-128"/>
                          <a:ea typeface="メイリオ" panose="020B0604030504040204" pitchFamily="50" charset="-128"/>
                          <a:cs typeface="Arial"/>
                          <a:sym typeface="Arial"/>
                        </a:rPr>
                        <a:t>・</a:t>
                      </a:r>
                      <a:r>
                        <a:rPr lang="en-US" altLang="ja-JP" sz="1200" b="0" i="0" u="none" strike="noStrike" cap="none" dirty="0">
                          <a:solidFill>
                            <a:schemeClr val="dk1"/>
                          </a:solidFill>
                          <a:latin typeface="メイリオ" panose="020B0604030504040204" pitchFamily="50" charset="-128"/>
                          <a:ea typeface="メイリオ" panose="020B0604030504040204" pitchFamily="50" charset="-128"/>
                          <a:cs typeface="Arial"/>
                          <a:sym typeface="Arial"/>
                        </a:rPr>
                        <a:t>2</a:t>
                      </a:r>
                      <a:r>
                        <a:rPr lang="ja-JP" altLang="en-US" sz="1200" b="0" i="0" u="none" strike="noStrike" cap="none" dirty="0">
                          <a:solidFill>
                            <a:schemeClr val="dk1"/>
                          </a:solidFill>
                          <a:latin typeface="メイリオ" panose="020B0604030504040204" pitchFamily="50" charset="-128"/>
                          <a:ea typeface="メイリオ" panose="020B0604030504040204" pitchFamily="50" charset="-128"/>
                          <a:cs typeface="Arial"/>
                          <a:sym typeface="Arial"/>
                        </a:rPr>
                        <a:t>年次は、プロジェクト型の学習を通じて企業と課題を探究する</a:t>
                      </a:r>
                      <a:endParaRPr sz="800" b="0" i="0" u="none" strike="noStrike" cap="none" dirty="0">
                        <a:solidFill>
                          <a:schemeClr val="dk1"/>
                        </a:solidFill>
                        <a:latin typeface="Meiryo"/>
                        <a:ea typeface="Meiryo"/>
                        <a:cs typeface="Meiryo"/>
                        <a:sym typeface="Meiryo"/>
                      </a:endParaRPr>
                    </a:p>
                  </a:txBody>
                  <a:tcPr marL="91425" marR="91425" marT="91425" marB="91425">
                    <a:lnL w="9525" cap="flat" cmpd="sng">
                      <a:solidFill>
                        <a:srgbClr val="000000"/>
                      </a:solidFill>
                      <a:prstDash val="solid"/>
                      <a:round/>
                      <a:headEnd type="none" w="sm" len="sm"/>
                      <a:tailEnd type="none" w="sm" len="sm"/>
                    </a:lnL>
                    <a:lnR w="12700" cap="flat" cmpd="sng" algn="ctr">
                      <a:solidFill>
                        <a:srgbClr val="757070"/>
                      </a:solidFill>
                      <a:prstDash val="dot"/>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chemeClr val="dk1"/>
                        </a:buClr>
                        <a:buSzPts val="1200"/>
                        <a:buFont typeface="Calibri"/>
                        <a:buNone/>
                      </a:pPr>
                      <a:r>
                        <a:rPr lang="ja-JP" altLang="en-US" sz="1200" dirty="0">
                          <a:latin typeface="メイリオ" panose="020B0604030504040204" pitchFamily="50" charset="-128"/>
                          <a:ea typeface="メイリオ" panose="020B0604030504040204" pitchFamily="50" charset="-128"/>
                        </a:rPr>
                        <a:t>・学年間のつながりは特に意識されていない</a:t>
                      </a:r>
                      <a:endParaRPr lang="en-US" altLang="ja-JP" sz="1200" dirty="0">
                        <a:latin typeface="メイリオ" panose="020B0604030504040204" pitchFamily="50" charset="-128"/>
                        <a:ea typeface="メイリオ" panose="020B0604030504040204" pitchFamily="50" charset="-128"/>
                      </a:endParaRPr>
                    </a:p>
                    <a:p>
                      <a:pPr marL="0" marR="0" lvl="0" indent="0" algn="l" rtl="0">
                        <a:lnSpc>
                          <a:spcPct val="100000"/>
                        </a:lnSpc>
                        <a:spcBef>
                          <a:spcPts val="0"/>
                        </a:spcBef>
                        <a:spcAft>
                          <a:spcPts val="0"/>
                        </a:spcAft>
                        <a:buClr>
                          <a:schemeClr val="dk1"/>
                        </a:buClr>
                        <a:buSzPts val="1200"/>
                        <a:buFont typeface="Calibri"/>
                        <a:buNone/>
                      </a:pPr>
                      <a:r>
                        <a:rPr lang="ja-JP" altLang="en-US" sz="1200" dirty="0">
                          <a:latin typeface="メイリオ" panose="020B0604030504040204" pitchFamily="50" charset="-128"/>
                          <a:ea typeface="メイリオ" panose="020B0604030504040204" pitchFamily="50" charset="-128"/>
                        </a:rPr>
                        <a:t>・</a:t>
                      </a:r>
                      <a:r>
                        <a:rPr lang="ja-JP" sz="1200" dirty="0">
                          <a:latin typeface="メイリオ" panose="020B0604030504040204" pitchFamily="50" charset="-128"/>
                          <a:ea typeface="メイリオ" panose="020B0604030504040204" pitchFamily="50" charset="-128"/>
                        </a:rPr>
                        <a:t>企業連携授業が課題→調査→仮説→企画提案→実施まで</a:t>
                      </a:r>
                      <a:r>
                        <a:rPr lang="ja-JP" altLang="en-US" sz="1200" dirty="0">
                          <a:latin typeface="メイリオ" panose="020B0604030504040204" pitchFamily="50" charset="-128"/>
                          <a:ea typeface="メイリオ" panose="020B0604030504040204" pitchFamily="50" charset="-128"/>
                        </a:rPr>
                        <a:t>で、評価や改善まで</a:t>
                      </a:r>
                      <a:r>
                        <a:rPr lang="en-US" altLang="ja-JP" sz="1200" dirty="0">
                          <a:latin typeface="メイリオ" panose="020B0604030504040204" pitchFamily="50" charset="-128"/>
                          <a:ea typeface="メイリオ" panose="020B0604030504040204" pitchFamily="50" charset="-128"/>
                        </a:rPr>
                        <a:t>PDCA</a:t>
                      </a:r>
                      <a:r>
                        <a:rPr lang="ja-JP" altLang="en-US" sz="1200" dirty="0">
                          <a:latin typeface="メイリオ" panose="020B0604030504040204" pitchFamily="50" charset="-128"/>
                          <a:ea typeface="メイリオ" panose="020B0604030504040204" pitchFamily="50" charset="-128"/>
                        </a:rPr>
                        <a:t>が回っていない</a:t>
                      </a:r>
                      <a:endParaRPr sz="1200" dirty="0">
                        <a:latin typeface="メイリオ" panose="020B0604030504040204" pitchFamily="50" charset="-128"/>
                        <a:ea typeface="メイリオ" panose="020B0604030504040204" pitchFamily="50" charset="-128"/>
                      </a:endParaRPr>
                    </a:p>
                  </a:txBody>
                  <a:tcPr marL="91425" marR="91425" marT="91425" marB="91425">
                    <a:lnL w="12700" cap="flat" cmpd="sng">
                      <a:solidFill>
                        <a:srgbClr val="757070"/>
                      </a:solidFill>
                      <a:prstDash val="dot"/>
                      <a:round/>
                      <a:headEnd type="none" w="sm" len="sm"/>
                      <a:tailEnd type="none" w="sm" len="sm"/>
                    </a:lnL>
                    <a:lnR w="12700" cap="flat" cmpd="sng">
                      <a:solidFill>
                        <a:srgbClr val="757070"/>
                      </a:solidFill>
                      <a:prstDash val="dot"/>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Calibri"/>
                        <a:buNone/>
                      </a:pPr>
                      <a:endParaRPr sz="800" u="none" strike="noStrike" cap="none">
                        <a:solidFill>
                          <a:schemeClr val="dk1"/>
                        </a:solidFill>
                        <a:latin typeface="Meiryo"/>
                        <a:ea typeface="Meiryo"/>
                        <a:cs typeface="Meiryo"/>
                        <a:sym typeface="Meiryo"/>
                      </a:endParaRPr>
                    </a:p>
                  </a:txBody>
                  <a:tcPr marL="91425" marR="91425" marT="91425" marB="91425" anchor="ctr">
                    <a:lnL w="12700" cap="flat" cmpd="sng" algn="ctr">
                      <a:solidFill>
                        <a:srgbClr val="757070"/>
                      </a:solidFill>
                      <a:prstDash val="dot"/>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BF1FF"/>
                    </a:solidFill>
                  </a:tcPr>
                </a:tc>
                <a:extLst>
                  <a:ext uri="{0D108BD9-81ED-4DB2-BD59-A6C34878D82A}">
                    <a16:rowId xmlns:a16="http://schemas.microsoft.com/office/drawing/2014/main" val="10005"/>
                  </a:ext>
                </a:extLst>
              </a:tr>
              <a:tr h="1134800">
                <a:tc>
                  <a:txBody>
                    <a:bodyPr/>
                    <a:lstStyle/>
                    <a:p>
                      <a:pPr marL="0" marR="0" lvl="0" indent="0" algn="l" rtl="0">
                        <a:lnSpc>
                          <a:spcPct val="100000"/>
                        </a:lnSpc>
                        <a:spcBef>
                          <a:spcPts val="0"/>
                        </a:spcBef>
                        <a:spcAft>
                          <a:spcPts val="0"/>
                        </a:spcAft>
                        <a:buClr>
                          <a:schemeClr val="dk1"/>
                        </a:buClr>
                        <a:buSzPts val="1100"/>
                        <a:buFont typeface="Arial"/>
                        <a:buNone/>
                      </a:pPr>
                      <a:r>
                        <a:rPr lang="ja-JP" sz="1300" b="1" u="none" strike="noStrike" cap="none">
                          <a:latin typeface="Meiryo"/>
                          <a:ea typeface="Meiryo"/>
                          <a:cs typeface="Meiryo"/>
                          <a:sym typeface="Meiryo"/>
                        </a:rPr>
                        <a:t>資質能力の評価</a:t>
                      </a:r>
                      <a:endParaRPr sz="1300" b="1" u="none" strike="noStrike" cap="none">
                        <a:latin typeface="Meiryo"/>
                        <a:ea typeface="Meiryo"/>
                        <a:cs typeface="Meiryo"/>
                        <a:sym typeface="Meiry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Clr>
                          <a:schemeClr val="dk1"/>
                        </a:buClr>
                        <a:buSzPts val="1200"/>
                        <a:buFont typeface="Calibri"/>
                        <a:buNone/>
                      </a:pPr>
                      <a:r>
                        <a:rPr lang="ja-JP" altLang="en-US" sz="1200" u="none" strike="noStrike" cap="none" dirty="0">
                          <a:solidFill>
                            <a:schemeClr val="dk1"/>
                          </a:solidFill>
                          <a:latin typeface="Meiryo"/>
                          <a:ea typeface="Meiryo"/>
                          <a:cs typeface="Meiryo"/>
                          <a:sym typeface="Meiryo"/>
                        </a:rPr>
                        <a:t>・学科内コンペ</a:t>
                      </a:r>
                      <a:endParaRPr lang="en-US" altLang="ja-JP" sz="120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chemeClr val="dk1"/>
                        </a:buClr>
                        <a:buSzPts val="1200"/>
                        <a:buFont typeface="Calibri"/>
                        <a:buNone/>
                      </a:pPr>
                      <a:r>
                        <a:rPr lang="ja-JP" altLang="en-US" sz="1200" u="none" strike="noStrike" cap="none" dirty="0">
                          <a:solidFill>
                            <a:schemeClr val="dk1"/>
                          </a:solidFill>
                          <a:latin typeface="Meiryo"/>
                          <a:ea typeface="Meiryo"/>
                          <a:cs typeface="Meiryo"/>
                          <a:sym typeface="Meiryo"/>
                        </a:rPr>
                        <a:t>・企業からのアンケート</a:t>
                      </a:r>
                      <a:endParaRPr lang="en-US" altLang="ja-JP" sz="120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chemeClr val="dk1"/>
                        </a:buClr>
                        <a:buSzPts val="1200"/>
                        <a:buFont typeface="Calibri"/>
                        <a:buNone/>
                      </a:pPr>
                      <a:endParaRPr lang="en-US" altLang="ja-JP" sz="120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chemeClr val="dk1"/>
                        </a:buClr>
                        <a:buSzPts val="1200"/>
                        <a:buFont typeface="Calibri"/>
                        <a:buNone/>
                      </a:pPr>
                      <a:r>
                        <a:rPr lang="ja-JP" altLang="en-US" sz="1200" u="none" strike="noStrike" cap="none" dirty="0">
                          <a:solidFill>
                            <a:schemeClr val="dk1"/>
                          </a:solidFill>
                          <a:latin typeface="Meiryo"/>
                          <a:ea typeface="Meiryo"/>
                          <a:cs typeface="Meiryo"/>
                          <a:sym typeface="Meiryo"/>
                        </a:rPr>
                        <a:t>〇学科全体としては、資格取得が主な外部評価になっている</a:t>
                      </a:r>
                      <a:endParaRPr lang="en-US" altLang="ja-JP" sz="1200" u="none" strike="noStrike" cap="none" dirty="0">
                        <a:solidFill>
                          <a:schemeClr val="dk1"/>
                        </a:solidFill>
                        <a:latin typeface="Meiryo"/>
                        <a:ea typeface="Meiryo"/>
                        <a:cs typeface="Meiryo"/>
                        <a:sym typeface="Meiryo"/>
                      </a:endParaRPr>
                    </a:p>
                  </a:txBody>
                  <a:tcPr marL="91425" marR="91425" marT="91425" marB="91425">
                    <a:lnL w="9525" cap="flat" cmpd="sng">
                      <a:solidFill>
                        <a:srgbClr val="000000"/>
                      </a:solidFill>
                      <a:prstDash val="solid"/>
                      <a:round/>
                      <a:headEnd type="none" w="sm" len="sm"/>
                      <a:tailEnd type="none" w="sm" len="sm"/>
                    </a:lnL>
                    <a:lnR w="12700" cap="flat" cmpd="sng" algn="ctr">
                      <a:solidFill>
                        <a:srgbClr val="757070"/>
                      </a:solidFill>
                      <a:prstDash val="dot"/>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chemeClr val="dk1"/>
                        </a:buClr>
                        <a:buSzPts val="1200"/>
                        <a:buFont typeface="Calibri"/>
                        <a:buNone/>
                      </a:pPr>
                      <a:r>
                        <a:rPr 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企業からの評価が十分にできていない</a:t>
                      </a:r>
                      <a:endParaRPr lang="en-US" altLang="ja-JP" sz="1200" dirty="0">
                        <a:latin typeface="メイリオ" panose="020B0604030504040204" pitchFamily="50" charset="-128"/>
                        <a:ea typeface="メイリオ" panose="020B0604030504040204" pitchFamily="50" charset="-128"/>
                      </a:endParaRPr>
                    </a:p>
                    <a:p>
                      <a:pPr marL="0" marR="0" lvl="0" indent="0" algn="l" rtl="0">
                        <a:lnSpc>
                          <a:spcPct val="100000"/>
                        </a:lnSpc>
                        <a:spcBef>
                          <a:spcPts val="0"/>
                        </a:spcBef>
                        <a:spcAft>
                          <a:spcPts val="0"/>
                        </a:spcAft>
                        <a:buClr>
                          <a:schemeClr val="dk1"/>
                        </a:buClr>
                        <a:buSzPts val="1200"/>
                        <a:buFont typeface="Calibri"/>
                        <a:buNone/>
                      </a:pPr>
                      <a:r>
                        <a:rPr lang="ja-JP" altLang="en-US" sz="1200" dirty="0">
                          <a:latin typeface="メイリオ" panose="020B0604030504040204" pitchFamily="50" charset="-128"/>
                          <a:ea typeface="メイリオ" panose="020B0604030504040204" pitchFamily="50" charset="-128"/>
                        </a:rPr>
                        <a:t>・教員からの評価しかできていない</a:t>
                      </a:r>
                      <a:endParaRPr sz="1200" dirty="0">
                        <a:latin typeface="メイリオ" panose="020B0604030504040204" pitchFamily="50" charset="-128"/>
                        <a:ea typeface="メイリオ" panose="020B0604030504040204" pitchFamily="50" charset="-128"/>
                      </a:endParaRPr>
                    </a:p>
                  </a:txBody>
                  <a:tcPr marL="91425" marR="91425" marT="91425" marB="91425">
                    <a:lnL w="12700" cap="flat" cmpd="sng">
                      <a:solidFill>
                        <a:srgbClr val="757070"/>
                      </a:solidFill>
                      <a:prstDash val="dot"/>
                      <a:round/>
                      <a:headEnd type="none" w="sm" len="sm"/>
                      <a:tailEnd type="none" w="sm" len="sm"/>
                    </a:lnL>
                    <a:lnR w="12700" cap="flat" cmpd="sng">
                      <a:solidFill>
                        <a:srgbClr val="757070"/>
                      </a:solidFill>
                      <a:prstDash val="dot"/>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Calibri"/>
                        <a:buNone/>
                      </a:pPr>
                      <a:endParaRPr sz="800" u="none" strike="noStrike" cap="none" dirty="0">
                        <a:solidFill>
                          <a:schemeClr val="dk1"/>
                        </a:solidFill>
                        <a:latin typeface="Meiryo"/>
                        <a:ea typeface="Meiryo"/>
                        <a:cs typeface="Meiryo"/>
                        <a:sym typeface="Meiryo"/>
                      </a:endParaRPr>
                    </a:p>
                  </a:txBody>
                  <a:tcPr marL="91425" marR="91425" marT="91425" marB="91425" anchor="ctr">
                    <a:lnL w="12700" cap="flat" cmpd="sng" algn="ctr">
                      <a:solidFill>
                        <a:srgbClr val="757070"/>
                      </a:solidFill>
                      <a:prstDash val="dot"/>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BF1FF"/>
                    </a:solidFill>
                  </a:tcPr>
                </a:tc>
                <a:extLst>
                  <a:ext uri="{0D108BD9-81ED-4DB2-BD59-A6C34878D82A}">
                    <a16:rowId xmlns:a16="http://schemas.microsoft.com/office/drawing/2014/main" val="10006"/>
                  </a:ext>
                </a:extLst>
              </a:tr>
            </a:tbl>
          </a:graphicData>
        </a:graphic>
      </p:graphicFrame>
      <p:sp>
        <p:nvSpPr>
          <p:cNvPr id="55" name="Google Shape;55;p2"/>
          <p:cNvSpPr txBox="1"/>
          <p:nvPr/>
        </p:nvSpPr>
        <p:spPr>
          <a:xfrm>
            <a:off x="981525" y="1237105"/>
            <a:ext cx="9383023" cy="3231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sz="1500" b="1" i="0" u="none" strike="noStrike" cap="none">
                <a:solidFill>
                  <a:schemeClr val="dk1"/>
                </a:solidFill>
                <a:latin typeface="Meiryo"/>
                <a:ea typeface="Meiryo"/>
                <a:cs typeface="Meiryo"/>
                <a:sym typeface="Meiryo"/>
              </a:rPr>
              <a:t>現在の学科における職業実践専門課程の取り組みについて整理しましょう</a:t>
            </a:r>
            <a:endParaRPr sz="1500" b="1" i="0" u="none" strike="noStrike" cap="none">
              <a:solidFill>
                <a:schemeClr val="dk1"/>
              </a:solidFill>
              <a:latin typeface="Meiryo"/>
              <a:ea typeface="Meiryo"/>
              <a:cs typeface="Meiryo"/>
              <a:sym typeface="Meiryo"/>
            </a:endParaRPr>
          </a:p>
        </p:txBody>
      </p:sp>
      <p:grpSp>
        <p:nvGrpSpPr>
          <p:cNvPr id="56" name="Google Shape;56;p2"/>
          <p:cNvGrpSpPr/>
          <p:nvPr/>
        </p:nvGrpSpPr>
        <p:grpSpPr>
          <a:xfrm>
            <a:off x="10534756" y="3385243"/>
            <a:ext cx="734166" cy="246181"/>
            <a:chOff x="10534756" y="3345454"/>
            <a:chExt cx="734166" cy="246181"/>
          </a:xfrm>
        </p:grpSpPr>
        <p:sp>
          <p:nvSpPr>
            <p:cNvPr id="57" name="Google Shape;57;p2"/>
            <p:cNvSpPr/>
            <p:nvPr/>
          </p:nvSpPr>
          <p:spPr>
            <a:xfrm rot="-5400000">
              <a:off x="10790289" y="3123515"/>
              <a:ext cx="223235" cy="678141"/>
            </a:xfrm>
            <a:prstGeom prst="roundRect">
              <a:avLst>
                <a:gd name="adj" fmla="val 16667"/>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12" b="0" i="0" u="none" strike="noStrike" cap="none">
                <a:solidFill>
                  <a:schemeClr val="lt1"/>
                </a:solidFill>
                <a:latin typeface="Arial"/>
                <a:ea typeface="Arial"/>
                <a:cs typeface="Arial"/>
                <a:sym typeface="Arial"/>
              </a:endParaRPr>
            </a:p>
          </p:txBody>
        </p:sp>
        <p:sp>
          <p:nvSpPr>
            <p:cNvPr id="58" name="Google Shape;58;p2"/>
            <p:cNvSpPr txBox="1"/>
            <p:nvPr/>
          </p:nvSpPr>
          <p:spPr>
            <a:xfrm>
              <a:off x="10534756" y="3345454"/>
              <a:ext cx="734166" cy="24618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sz="1000" b="1" i="0" u="none" strike="noStrike" cap="none" dirty="0">
                  <a:solidFill>
                    <a:schemeClr val="lt1"/>
                  </a:solidFill>
                  <a:latin typeface="Meiryo"/>
                  <a:ea typeface="Meiryo"/>
                  <a:cs typeface="Meiryo"/>
                  <a:sym typeface="Meiryo"/>
                </a:rPr>
                <a:t>集合研修</a:t>
              </a:r>
              <a:endParaRPr sz="1100" dirty="0"/>
            </a:p>
          </p:txBody>
        </p:sp>
      </p:grpSp>
      <p:grpSp>
        <p:nvGrpSpPr>
          <p:cNvPr id="59" name="Google Shape;59;p2"/>
          <p:cNvGrpSpPr/>
          <p:nvPr/>
        </p:nvGrpSpPr>
        <p:grpSpPr>
          <a:xfrm>
            <a:off x="602856" y="2560047"/>
            <a:ext cx="261600" cy="1590300"/>
            <a:chOff x="602856" y="2560047"/>
            <a:chExt cx="261600" cy="1590300"/>
          </a:xfrm>
        </p:grpSpPr>
        <p:sp>
          <p:nvSpPr>
            <p:cNvPr id="60" name="Google Shape;60;p2"/>
            <p:cNvSpPr/>
            <p:nvPr/>
          </p:nvSpPr>
          <p:spPr>
            <a:xfrm>
              <a:off x="617218" y="2560568"/>
              <a:ext cx="223200" cy="658200"/>
            </a:xfrm>
            <a:prstGeom prst="roundRect">
              <a:avLst>
                <a:gd name="adj" fmla="val 16667"/>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12" b="0" i="0" u="none" strike="noStrike" cap="none">
                <a:solidFill>
                  <a:schemeClr val="lt1"/>
                </a:solidFill>
                <a:latin typeface="Arial"/>
                <a:ea typeface="Arial"/>
                <a:cs typeface="Arial"/>
                <a:sym typeface="Arial"/>
              </a:endParaRPr>
            </a:p>
          </p:txBody>
        </p:sp>
        <p:sp>
          <p:nvSpPr>
            <p:cNvPr id="61" name="Google Shape;61;p2"/>
            <p:cNvSpPr txBox="1"/>
            <p:nvPr/>
          </p:nvSpPr>
          <p:spPr>
            <a:xfrm rot="5400000">
              <a:off x="-61494" y="3224397"/>
              <a:ext cx="1590300" cy="261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sz="900" b="1" i="0" u="none" strike="noStrike" cap="none" dirty="0">
                  <a:solidFill>
                    <a:schemeClr val="lt1"/>
                  </a:solidFill>
                  <a:latin typeface="Meiryo"/>
                  <a:ea typeface="Meiryo"/>
                  <a:cs typeface="Meiryo"/>
                  <a:sym typeface="Meiryo"/>
                </a:rPr>
                <a:t>集合</a:t>
              </a:r>
              <a:r>
                <a:rPr lang="ja-JP" sz="1100" b="1" i="0" u="none" strike="noStrike" cap="none" dirty="0">
                  <a:solidFill>
                    <a:schemeClr val="lt1"/>
                  </a:solidFill>
                  <a:latin typeface="Meiryo"/>
                  <a:ea typeface="Meiryo"/>
                  <a:cs typeface="Meiryo"/>
                  <a:sym typeface="Meiryo"/>
                </a:rPr>
                <a:t>研修</a:t>
              </a:r>
              <a:endParaRPr dirty="0"/>
            </a:p>
          </p:txBody>
        </p:sp>
      </p:grpSp>
      <p:grpSp>
        <p:nvGrpSpPr>
          <p:cNvPr id="62" name="Google Shape;62;p2"/>
          <p:cNvGrpSpPr/>
          <p:nvPr/>
        </p:nvGrpSpPr>
        <p:grpSpPr>
          <a:xfrm>
            <a:off x="291620" y="1208047"/>
            <a:ext cx="717337" cy="494291"/>
            <a:chOff x="300764" y="8391917"/>
            <a:chExt cx="717337" cy="560196"/>
          </a:xfrm>
        </p:grpSpPr>
        <p:sp>
          <p:nvSpPr>
            <p:cNvPr id="63" name="Google Shape;63;p2"/>
            <p:cNvSpPr/>
            <p:nvPr/>
          </p:nvSpPr>
          <p:spPr>
            <a:xfrm>
              <a:off x="300764" y="8391917"/>
              <a:ext cx="717337" cy="339965"/>
            </a:xfrm>
            <a:prstGeom prst="roundRect">
              <a:avLst>
                <a:gd name="adj" fmla="val 50000"/>
              </a:avLst>
            </a:prstGeom>
            <a:solidFill>
              <a:srgbClr val="322EC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12" b="0" i="0" u="none" strike="noStrike" cap="none">
                <a:solidFill>
                  <a:schemeClr val="lt1"/>
                </a:solidFill>
                <a:latin typeface="Arial"/>
                <a:ea typeface="Arial"/>
                <a:cs typeface="Arial"/>
                <a:sym typeface="Arial"/>
              </a:endParaRPr>
            </a:p>
          </p:txBody>
        </p:sp>
        <p:sp>
          <p:nvSpPr>
            <p:cNvPr id="64" name="Google Shape;64;p2"/>
            <p:cNvSpPr txBox="1"/>
            <p:nvPr/>
          </p:nvSpPr>
          <p:spPr>
            <a:xfrm>
              <a:off x="410671" y="8428893"/>
              <a:ext cx="508473" cy="52322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200" b="1" i="0" u="none" strike="noStrike" cap="none">
                  <a:solidFill>
                    <a:schemeClr val="lt1"/>
                  </a:solidFill>
                  <a:latin typeface="Meiryo"/>
                  <a:ea typeface="Meiryo"/>
                  <a:cs typeface="Meiryo"/>
                  <a:sym typeface="Meiryo"/>
                </a:rPr>
                <a:t>TRY</a:t>
              </a:r>
              <a:endParaRPr/>
            </a:p>
            <a:p>
              <a:pPr marL="0" marR="0" lvl="0" indent="0" algn="ctr" rtl="0">
                <a:lnSpc>
                  <a:spcPct val="100000"/>
                </a:lnSpc>
                <a:spcBef>
                  <a:spcPts val="0"/>
                </a:spcBef>
                <a:spcAft>
                  <a:spcPts val="0"/>
                </a:spcAft>
                <a:buNone/>
              </a:pPr>
              <a:endParaRPr sz="1200" b="1" i="0" u="none" strike="noStrike" cap="none">
                <a:solidFill>
                  <a:schemeClr val="lt1"/>
                </a:solidFill>
                <a:latin typeface="Meiryo"/>
                <a:ea typeface="Meiryo"/>
                <a:cs typeface="Meiryo"/>
                <a:sym typeface="Meiryo"/>
              </a:endParaRPr>
            </a:p>
          </p:txBody>
        </p:sp>
      </p:grpSp>
      <p:grpSp>
        <p:nvGrpSpPr>
          <p:cNvPr id="65" name="Google Shape;65;p2"/>
          <p:cNvGrpSpPr/>
          <p:nvPr/>
        </p:nvGrpSpPr>
        <p:grpSpPr>
          <a:xfrm>
            <a:off x="291620" y="8395231"/>
            <a:ext cx="717337" cy="494291"/>
            <a:chOff x="300764" y="8391917"/>
            <a:chExt cx="717337" cy="560196"/>
          </a:xfrm>
        </p:grpSpPr>
        <p:sp>
          <p:nvSpPr>
            <p:cNvPr id="66" name="Google Shape;66;p2"/>
            <p:cNvSpPr/>
            <p:nvPr/>
          </p:nvSpPr>
          <p:spPr>
            <a:xfrm>
              <a:off x="300764" y="8391917"/>
              <a:ext cx="717337" cy="339965"/>
            </a:xfrm>
            <a:prstGeom prst="roundRect">
              <a:avLst>
                <a:gd name="adj" fmla="val 50000"/>
              </a:avLst>
            </a:prstGeom>
            <a:solidFill>
              <a:srgbClr val="322EC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12" b="0" i="0" u="none" strike="noStrike" cap="none">
                <a:solidFill>
                  <a:schemeClr val="lt1"/>
                </a:solidFill>
                <a:latin typeface="Arial"/>
                <a:ea typeface="Arial"/>
                <a:cs typeface="Arial"/>
                <a:sym typeface="Arial"/>
              </a:endParaRPr>
            </a:p>
          </p:txBody>
        </p:sp>
        <p:sp>
          <p:nvSpPr>
            <p:cNvPr id="67" name="Google Shape;67;p2"/>
            <p:cNvSpPr txBox="1"/>
            <p:nvPr/>
          </p:nvSpPr>
          <p:spPr>
            <a:xfrm>
              <a:off x="410671" y="8428893"/>
              <a:ext cx="508473" cy="52322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200" b="1" i="0" u="none" strike="noStrike" cap="none">
                  <a:solidFill>
                    <a:schemeClr val="lt1"/>
                  </a:solidFill>
                  <a:latin typeface="Meiryo"/>
                  <a:ea typeface="Meiryo"/>
                  <a:cs typeface="Meiryo"/>
                  <a:sym typeface="Meiryo"/>
                </a:rPr>
                <a:t>TRY</a:t>
              </a:r>
              <a:endParaRPr/>
            </a:p>
            <a:p>
              <a:pPr marL="0" marR="0" lvl="0" indent="0" algn="ctr" rtl="0">
                <a:lnSpc>
                  <a:spcPct val="100000"/>
                </a:lnSpc>
                <a:spcBef>
                  <a:spcPts val="0"/>
                </a:spcBef>
                <a:spcAft>
                  <a:spcPts val="0"/>
                </a:spcAft>
                <a:buNone/>
              </a:pPr>
              <a:endParaRPr sz="1200" b="1" i="0" u="none" strike="noStrike" cap="none">
                <a:solidFill>
                  <a:schemeClr val="lt1"/>
                </a:solidFill>
                <a:latin typeface="Meiryo"/>
                <a:ea typeface="Meiryo"/>
                <a:cs typeface="Meiryo"/>
                <a:sym typeface="Meiryo"/>
              </a:endParaRPr>
            </a:p>
          </p:txBody>
        </p:sp>
      </p:grpSp>
      <p:sp>
        <p:nvSpPr>
          <p:cNvPr id="2" name="正方形/長方形 1">
            <a:extLst>
              <a:ext uri="{FF2B5EF4-FFF2-40B4-BE49-F238E27FC236}">
                <a16:creationId xmlns:a16="http://schemas.microsoft.com/office/drawing/2014/main" id="{CB25B98B-BB63-453A-9E23-CE4058356803}"/>
              </a:ext>
            </a:extLst>
          </p:cNvPr>
          <p:cNvSpPr/>
          <p:nvPr/>
        </p:nvSpPr>
        <p:spPr>
          <a:xfrm>
            <a:off x="13074555" y="286603"/>
            <a:ext cx="1119117" cy="50496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SAMPLE</a:t>
            </a:r>
            <a:endParaRPr kumimoji="1" lang="ja-JP" altLang="en-US" dirty="0"/>
          </a:p>
        </p:txBody>
      </p:sp>
      <p:sp>
        <p:nvSpPr>
          <p:cNvPr id="19" name="正方形/長方形 18">
            <a:extLst>
              <a:ext uri="{FF2B5EF4-FFF2-40B4-BE49-F238E27FC236}">
                <a16:creationId xmlns:a16="http://schemas.microsoft.com/office/drawing/2014/main" id="{DBBEDB22-2F8B-4B67-A9C0-122C7F0490A4}"/>
              </a:ext>
            </a:extLst>
          </p:cNvPr>
          <p:cNvSpPr/>
          <p:nvPr/>
        </p:nvSpPr>
        <p:spPr>
          <a:xfrm>
            <a:off x="6612529" y="2712238"/>
            <a:ext cx="3472635" cy="35485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FF0000"/>
                </a:solidFill>
                <a:latin typeface="メイリオ" panose="020B0604030504040204" pitchFamily="50" charset="-128"/>
                <a:ea typeface="メイリオ" panose="020B0604030504040204" pitchFamily="50" charset="-128"/>
              </a:rPr>
              <a:t>研修で使用するので事前には記入不要です</a:t>
            </a:r>
          </a:p>
        </p:txBody>
      </p:sp>
      <p:sp>
        <p:nvSpPr>
          <p:cNvPr id="20" name="正方形/長方形 19">
            <a:extLst>
              <a:ext uri="{FF2B5EF4-FFF2-40B4-BE49-F238E27FC236}">
                <a16:creationId xmlns:a16="http://schemas.microsoft.com/office/drawing/2014/main" id="{5DA6F6C0-4B8A-48C5-8446-8967EBBDBDD8}"/>
              </a:ext>
            </a:extLst>
          </p:cNvPr>
          <p:cNvSpPr/>
          <p:nvPr/>
        </p:nvSpPr>
        <p:spPr>
          <a:xfrm>
            <a:off x="10721037" y="4173645"/>
            <a:ext cx="3472635" cy="35485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FF0000"/>
                </a:solidFill>
                <a:latin typeface="メイリオ" panose="020B0604030504040204" pitchFamily="50" charset="-128"/>
                <a:ea typeface="メイリオ" panose="020B0604030504040204" pitchFamily="50" charset="-128"/>
              </a:rPr>
              <a:t>研修で使用するので事前には記入不要です</a:t>
            </a:r>
          </a:p>
        </p:txBody>
      </p:sp>
      <p:sp>
        <p:nvSpPr>
          <p:cNvPr id="21" name="正方形/長方形 20">
            <a:extLst>
              <a:ext uri="{FF2B5EF4-FFF2-40B4-BE49-F238E27FC236}">
                <a16:creationId xmlns:a16="http://schemas.microsoft.com/office/drawing/2014/main" id="{919E862C-B340-47E2-AB62-CA3DF640BD81}"/>
              </a:ext>
            </a:extLst>
          </p:cNvPr>
          <p:cNvSpPr/>
          <p:nvPr/>
        </p:nvSpPr>
        <p:spPr>
          <a:xfrm>
            <a:off x="10721037" y="5282687"/>
            <a:ext cx="3472635" cy="35485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FF0000"/>
                </a:solidFill>
                <a:latin typeface="メイリオ" panose="020B0604030504040204" pitchFamily="50" charset="-128"/>
                <a:ea typeface="メイリオ" panose="020B0604030504040204" pitchFamily="50" charset="-128"/>
              </a:rPr>
              <a:t>研修で使用するので事前には記入不要です</a:t>
            </a:r>
          </a:p>
        </p:txBody>
      </p:sp>
      <p:sp>
        <p:nvSpPr>
          <p:cNvPr id="22" name="正方形/長方形 21">
            <a:extLst>
              <a:ext uri="{FF2B5EF4-FFF2-40B4-BE49-F238E27FC236}">
                <a16:creationId xmlns:a16="http://schemas.microsoft.com/office/drawing/2014/main" id="{8F1C9B98-E040-4799-8AEC-8447EF2BBE87}"/>
              </a:ext>
            </a:extLst>
          </p:cNvPr>
          <p:cNvSpPr/>
          <p:nvPr/>
        </p:nvSpPr>
        <p:spPr>
          <a:xfrm>
            <a:off x="10721037" y="6428511"/>
            <a:ext cx="3472635" cy="35485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FF0000"/>
                </a:solidFill>
                <a:latin typeface="メイリオ" panose="020B0604030504040204" pitchFamily="50" charset="-128"/>
                <a:ea typeface="メイリオ" panose="020B0604030504040204" pitchFamily="50" charset="-128"/>
              </a:rPr>
              <a:t>研修で使用するので事前には記入不要です</a:t>
            </a:r>
          </a:p>
        </p:txBody>
      </p:sp>
      <p:sp>
        <p:nvSpPr>
          <p:cNvPr id="23" name="正方形/長方形 22">
            <a:extLst>
              <a:ext uri="{FF2B5EF4-FFF2-40B4-BE49-F238E27FC236}">
                <a16:creationId xmlns:a16="http://schemas.microsoft.com/office/drawing/2014/main" id="{F6B69302-6698-4DFF-9550-330351745F1D}"/>
              </a:ext>
            </a:extLst>
          </p:cNvPr>
          <p:cNvSpPr/>
          <p:nvPr/>
        </p:nvSpPr>
        <p:spPr>
          <a:xfrm>
            <a:off x="10721037" y="7441485"/>
            <a:ext cx="3472635" cy="35485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FF0000"/>
                </a:solidFill>
                <a:latin typeface="メイリオ" panose="020B0604030504040204" pitchFamily="50" charset="-128"/>
                <a:ea typeface="メイリオ" panose="020B0604030504040204" pitchFamily="50" charset="-128"/>
              </a:rPr>
              <a:t>研修で使用するので事前には記入不要です</a:t>
            </a:r>
          </a:p>
        </p:txBody>
      </p:sp>
      <p:sp>
        <p:nvSpPr>
          <p:cNvPr id="24" name="正方形/長方形 23">
            <a:extLst>
              <a:ext uri="{FF2B5EF4-FFF2-40B4-BE49-F238E27FC236}">
                <a16:creationId xmlns:a16="http://schemas.microsoft.com/office/drawing/2014/main" id="{2D4917FB-8CA9-41CB-924F-43AB6300720F}"/>
              </a:ext>
            </a:extLst>
          </p:cNvPr>
          <p:cNvSpPr/>
          <p:nvPr/>
        </p:nvSpPr>
        <p:spPr>
          <a:xfrm>
            <a:off x="5468392" y="9334774"/>
            <a:ext cx="3472635" cy="35485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rgbClr val="FF0000"/>
                </a:solidFill>
                <a:latin typeface="メイリオ" panose="020B0604030504040204" pitchFamily="50" charset="-128"/>
                <a:ea typeface="メイリオ" panose="020B0604030504040204" pitchFamily="50" charset="-128"/>
              </a:rPr>
              <a:t>こちらはご自身の言葉で記入してみてください</a:t>
            </a:r>
            <a:endParaRPr kumimoji="1" lang="ja-JP" altLang="en-US" sz="1200" dirty="0">
              <a:solidFill>
                <a:srgbClr val="FF0000"/>
              </a:solidFill>
              <a:latin typeface="メイリオ" panose="020B0604030504040204" pitchFamily="50" charset="-128"/>
              <a:ea typeface="メイリオ" panose="020B0604030504040204" pitchFamily="50" charset="-128"/>
            </a:endParaRPr>
          </a:p>
        </p:txBody>
      </p:sp>
    </p:spTree>
  </p:cSld>
  <p:clrMapOvr>
    <a:masterClrMapping/>
  </p:clrMapOvr>
</p:sld>
</file>

<file path=ppt/theme/theme1.xml><?xml version="1.0" encoding="utf-8"?>
<a:theme xmlns:a="http://schemas.openxmlformats.org/drawingml/2006/main" name="デザインの設定">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484</Words>
  <Application>Microsoft Office PowerPoint</Application>
  <PresentationFormat>ユーザー設定</PresentationFormat>
  <Paragraphs>51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Meiryo</vt:lpstr>
      <vt:lpstr>Meiryo</vt:lpstr>
      <vt:lpstr>Arial</vt:lpstr>
      <vt:lpstr>Calibri</vt:lpstr>
      <vt:lpstr>デザインの設定</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Careerlink.inc</dc:creator>
  <cp:lastModifiedBy>cl-koike</cp:lastModifiedBy>
  <cp:revision>5</cp:revision>
  <dcterms:created xsi:type="dcterms:W3CDTF">2013-04-16T09:43:37Z</dcterms:created>
  <dcterms:modified xsi:type="dcterms:W3CDTF">2024-11-18T06:45:49Z</dcterms:modified>
</cp:coreProperties>
</file>