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diagrams/data1.xml" ContentType="application/vnd.openxmlformats-officedocument.drawingml.diagramData+xml"/>
  <Override PartName="/ppt/presentation.xml" ContentType="application/vnd.openxmlformats-officedocument.presentationml.presentation.main+xml"/>
  <Override PartName="/ppt/diagrams/data2.xml" ContentType="application/vnd.openxmlformats-officedocument.drawingml.diagramData+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diagrams/layout2.xml" ContentType="application/vnd.openxmlformats-officedocument.drawingml.diagramLayout+xml"/>
  <Override PartName="/ppt/diagrams/quickStyle2.xml" ContentType="application/vnd.openxmlformats-officedocument.drawingml.diagramStyle+xml"/>
  <Override PartName="/ppt/theme/theme1.xml" ContentType="application/vnd.openxmlformats-officedocument.theme+xml"/>
  <Override PartName="/ppt/diagrams/colors2.xml" ContentType="application/vnd.openxmlformats-officedocument.drawingml.diagramColors+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rawing2.xml" ContentType="application/vnd.ms-office.drawingml.diagramDrawing+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446" r:id="rId2"/>
    <p:sldId id="259" r:id="rId3"/>
    <p:sldId id="2466" r:id="rId4"/>
    <p:sldId id="2467" r:id="rId5"/>
    <p:sldId id="266" r:id="rId6"/>
    <p:sldId id="2393" r:id="rId7"/>
    <p:sldId id="2449" r:id="rId8"/>
    <p:sldId id="2450" r:id="rId9"/>
    <p:sldId id="2469" r:id="rId10"/>
    <p:sldId id="2444" r:id="rId11"/>
    <p:sldId id="2453" r:id="rId12"/>
    <p:sldId id="2451" r:id="rId13"/>
    <p:sldId id="2454" r:id="rId14"/>
    <p:sldId id="2447" r:id="rId15"/>
    <p:sldId id="2448" r:id="rId16"/>
    <p:sldId id="2452" r:id="rId17"/>
    <p:sldId id="2456" r:id="rId18"/>
    <p:sldId id="2442" r:id="rId19"/>
    <p:sldId id="2431" r:id="rId20"/>
    <p:sldId id="2468" r:id="rId21"/>
    <p:sldId id="2434" r:id="rId22"/>
    <p:sldId id="2439" r:id="rId23"/>
    <p:sldId id="2426" r:id="rId24"/>
    <p:sldId id="2462" r:id="rId25"/>
    <p:sldId id="2406" r:id="rId26"/>
    <p:sldId id="2441" r:id="rId27"/>
    <p:sldId id="2464" r:id="rId28"/>
    <p:sldId id="2440" r:id="rId29"/>
    <p:sldId id="2422" r:id="rId30"/>
    <p:sldId id="2465" r:id="rId31"/>
    <p:sldId id="2420" r:id="rId32"/>
  </p:sldIdLst>
  <p:sldSz cx="12192000" cy="6858000"/>
  <p:notesSz cx="6858000" cy="9144000"/>
  <p:defaultTextStyle>
    <a:defPPr>
      <a:defRPr lang="en-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64"/>
    <p:restoredTop sz="80946"/>
  </p:normalViewPr>
  <p:slideViewPr>
    <p:cSldViewPr snapToGrid="0" showGuides="1">
      <p:cViewPr varScale="1">
        <p:scale>
          <a:sx n="100" d="100"/>
          <a:sy n="100" d="100"/>
        </p:scale>
        <p:origin x="1184"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47AC19-1E35-2D46-A6B6-9B5041B701B3}" type="doc">
      <dgm:prSet loTypeId="urn:microsoft.com/office/officeart/2005/8/layout/hList6" loCatId="" qsTypeId="urn:microsoft.com/office/officeart/2005/8/quickstyle/simple1" qsCatId="simple" csTypeId="urn:microsoft.com/office/officeart/2005/8/colors/accent1_2" csCatId="accent1" phldr="1"/>
      <dgm:spPr/>
      <dgm:t>
        <a:bodyPr/>
        <a:lstStyle/>
        <a:p>
          <a:endParaRPr lang="en-US"/>
        </a:p>
      </dgm:t>
    </dgm:pt>
    <dgm:pt modelId="{F2B3DCC5-F2F6-6842-BC71-7C773F7B0147}">
      <dgm:prSet phldrT="[Text]" custT="1"/>
      <dgm:spPr/>
      <dgm:t>
        <a:bodyPr/>
        <a:lstStyle/>
        <a:p>
          <a:pPr algn="ct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lgn="l"/>
          <a:r>
            <a:rPr lang="ja-JP" altLang="en-US" sz="1100" b="0" i="0" u="none" dirty="0"/>
            <a:t>①  </a:t>
          </a:r>
          <a:r>
            <a:rPr lang="ja-JP" altLang="en-US" sz="1100" b="1" i="0" u="none" dirty="0"/>
            <a:t>掲示板での自己紹介</a:t>
          </a:r>
          <a:endParaRPr lang="ja-JP" altLang="en-US" sz="1100" b="0" i="0" u="none" dirty="0"/>
        </a:p>
        <a:p>
          <a:pPr algn="l"/>
          <a:r>
            <a:rPr lang="ja-JP" altLang="en-US" sz="1100" b="0" i="0" u="none" dirty="0"/>
            <a:t>② </a:t>
          </a:r>
          <a:r>
            <a:rPr lang="ja-JP" altLang="en-US" sz="1100" b="1" i="0" u="none" dirty="0"/>
            <a:t>授業改善活動分析レポート</a:t>
          </a:r>
          <a:endParaRPr lang="en-US" altLang="ja-JP" sz="1100" b="1" i="0" u="none" dirty="0"/>
        </a:p>
        <a:p>
          <a:pPr algn="l"/>
          <a:r>
            <a:rPr lang="ja-JP" altLang="en-US" sz="1100" b="0" i="0" u="none" dirty="0"/>
            <a:t>③ </a:t>
          </a:r>
          <a:r>
            <a:rPr lang="ja-JP" altLang="en-US" sz="1100" b="1" i="0" u="none" dirty="0"/>
            <a:t>授業シラバス案の改善提案</a:t>
          </a:r>
          <a:endParaRPr lang="en-US" altLang="ja-JP" sz="1100" b="1" i="0" u="none" dirty="0"/>
        </a:p>
        <a:p>
          <a:pPr algn="l"/>
          <a:r>
            <a:rPr lang="ja-JP" altLang="en-US" sz="1100" b="1" i="0" u="none"/>
            <a:t>④  事前教材（</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sz="1100" b="1" dirty="0">
            <a:solidFill>
              <a:schemeClr val="bg1"/>
            </a:solidFill>
            <a:latin typeface="+mn-lt"/>
            <a:ea typeface="Meiryo UI" panose="020B0604030504040204" pitchFamily="50" charset="-128"/>
          </a:endParaRPr>
        </a:p>
      </dgm:t>
    </dgm:pt>
    <dgm:pt modelId="{3F31E615-F87C-784D-8D82-0C581057AC01}" type="parTrans" cxnId="{FF410F17-C831-804E-A60F-E947895AC471}">
      <dgm:prSet/>
      <dgm:spPr/>
      <dgm:t>
        <a:bodyPr/>
        <a:lstStyle/>
        <a:p>
          <a:endParaRPr lang="en-US">
            <a:latin typeface="+mn-lt"/>
          </a:endParaRPr>
        </a:p>
      </dgm:t>
    </dgm:pt>
    <dgm:pt modelId="{67A763B7-5610-E34C-8B63-824562E7244E}" type="sibTrans" cxnId="{FF410F17-C831-804E-A60F-E947895AC471}">
      <dgm:prSet/>
      <dgm:spPr/>
      <dgm:t>
        <a:bodyPr/>
        <a:lstStyle/>
        <a:p>
          <a:endParaRPr lang="en-US">
            <a:latin typeface="+mn-lt"/>
          </a:endParaRPr>
        </a:p>
      </dgm:t>
    </dgm:pt>
    <dgm:pt modelId="{257E33D2-08D7-0144-B666-9252E1C4A4C8}">
      <dgm:prSet phldrT="[Text]" custT="1"/>
      <dgm:spPr>
        <a:solidFill>
          <a:srgbClr val="002060"/>
        </a:solidFill>
      </dgm:spPr>
      <dgm:t>
        <a:bodyPr/>
        <a:lstStyle/>
        <a:p>
          <a:r>
            <a:rPr lang="en-US" sz="1400" dirty="0">
              <a:latin typeface="+mn-lt"/>
              <a:ea typeface="Meiryo UI" panose="020B0604030504040204" pitchFamily="50" charset="-128"/>
            </a:rPr>
            <a:t>研修1(3時間,      </a:t>
          </a:r>
          <a:r>
            <a:rPr lang="en-US" sz="1400" dirty="0" err="1">
              <a:latin typeface="+mn-lt"/>
              <a:ea typeface="Meiryo UI" panose="020B0604030504040204" pitchFamily="50" charset="-128"/>
            </a:rPr>
            <a:t>オンサイト</a:t>
          </a:r>
          <a:r>
            <a:rPr lang="en-US" sz="1400" dirty="0">
              <a:latin typeface="+mn-lt"/>
              <a:ea typeface="Meiryo UI" panose="020B0604030504040204" pitchFamily="50" charset="-128"/>
            </a:rPr>
            <a:t>, 11/5)</a:t>
          </a:r>
        </a:p>
        <a:p>
          <a:r>
            <a:rPr lang="en-US" sz="1200" dirty="0" err="1">
              <a:latin typeface="+mn-lt"/>
              <a:ea typeface="Meiryo UI" panose="020B0604030504040204" pitchFamily="50" charset="-128"/>
            </a:rPr>
            <a:t>演</a:t>
          </a:r>
          <a:r>
            <a:rPr lang="ja-JP" sz="1200" b="1" dirty="0"/>
            <a:t>授業改善サポータの基礎</a:t>
          </a:r>
          <a:endParaRPr lang="en-US" altLang="ja-JP" sz="1200" b="1" dirty="0"/>
        </a:p>
        <a:p>
          <a:r>
            <a:rPr lang="en-US" sz="1200" dirty="0">
              <a:latin typeface="+mn-lt"/>
            </a:rPr>
            <a:t>・</a:t>
          </a:r>
          <a:r>
            <a:rPr lang="en-US" sz="1200" dirty="0" err="1">
              <a:latin typeface="+mn-lt"/>
            </a:rPr>
            <a:t>演習・ディスカッションを中心に</a:t>
          </a:r>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dgm:t>
    </dgm:pt>
    <dgm:pt modelId="{E4027910-9401-364E-86CE-E9D73CEEA542}" type="parTrans" cxnId="{F2BC0DED-4CE2-7441-AE72-52C5B63C7E0A}">
      <dgm:prSet/>
      <dgm:spPr/>
      <dgm:t>
        <a:bodyPr/>
        <a:lstStyle/>
        <a:p>
          <a:endParaRPr lang="en-US">
            <a:latin typeface="+mn-lt"/>
          </a:endParaRPr>
        </a:p>
      </dgm:t>
    </dgm:pt>
    <dgm:pt modelId="{9246A475-8140-374A-8CDC-883B25F06885}" type="sibTrans" cxnId="{F2BC0DED-4CE2-7441-AE72-52C5B63C7E0A}">
      <dgm:prSet/>
      <dgm:spPr/>
      <dgm:t>
        <a:bodyPr/>
        <a:lstStyle/>
        <a:p>
          <a:endParaRPr lang="en-US">
            <a:latin typeface="+mn-lt"/>
          </a:endParaRPr>
        </a:p>
      </dgm:t>
    </dgm:pt>
    <dgm:pt modelId="{2403EF01-3A69-9645-8934-0B366597E069}">
      <dgm:prSet phldrT="[Text]" custT="1"/>
      <dgm:spPr/>
      <dgm:t>
        <a:bodyPr/>
        <a:lstStyle/>
        <a:p>
          <a:pPr algn="ctr">
            <a:buNone/>
          </a:pP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研修2事前学習</a:t>
          </a:r>
        </a:p>
        <a:p>
          <a:pPr algn="l">
            <a:buNone/>
          </a:pPr>
          <a:r>
            <a:rPr lang="ja-JP" altLang="en-US" sz="1100" b="0" i="0" u="none" dirty="0"/>
            <a:t>① </a:t>
          </a:r>
          <a:r>
            <a:rPr lang="ja-JP" altLang="en-US" sz="1100" b="1" i="0" u="none" dirty="0"/>
            <a:t>アクションプランと</a:t>
          </a:r>
          <a:r>
            <a:rPr lang="ja-JP" altLang="en-JP" sz="1100" b="1" i="0" u="none" dirty="0"/>
            <a:t>省察</a:t>
          </a:r>
          <a:r>
            <a:rPr lang="ja-JP" altLang="en-US" sz="1100" b="1" i="0" u="none" dirty="0"/>
            <a:t>レポート</a:t>
          </a:r>
          <a:endParaRPr lang="en-US" altLang="ja-JP" sz="1100" b="1" i="0" u="none" dirty="0"/>
        </a:p>
        <a:p>
          <a:pPr algn="l">
            <a:buNone/>
          </a:pPr>
          <a:r>
            <a:rPr lang="ja-JP" altLang="en-US" sz="1100" b="0" i="0" u="none" dirty="0"/>
            <a:t>② </a:t>
          </a:r>
          <a:r>
            <a:rPr lang="ja-JP" altLang="en-US" sz="1100" b="1" i="0" u="none" dirty="0"/>
            <a:t>授業改善サポート実施報告</a:t>
          </a:r>
          <a:r>
            <a:rPr lang="en-US" altLang="ja-JP" sz="1100" b="1" i="0" u="none" dirty="0"/>
            <a:t>1</a:t>
          </a:r>
        </a:p>
        <a:p>
          <a:pPr algn="l">
            <a:buNone/>
          </a:pPr>
          <a:r>
            <a:rPr lang="ja-JP" altLang="en-US" sz="1100" b="0" i="0" u="none" dirty="0"/>
            <a:t>③ </a:t>
          </a:r>
          <a:r>
            <a:rPr lang="ja-JP" altLang="en-US" sz="1100" b="1" i="0" u="none" dirty="0"/>
            <a:t>授業シラバス案の改善提案のアップデート</a:t>
          </a:r>
          <a:endParaRPr lang="en-US" altLang="ja-JP" sz="1100" b="1" i="0" u="none" dirty="0"/>
        </a:p>
        <a:p>
          <a:pPr algn="l">
            <a:buNone/>
          </a:pPr>
          <a:r>
            <a:rPr lang="ja-JP" altLang="en-US" sz="1100" b="1" i="0" u="none"/>
            <a:t>④  事前教材</a:t>
          </a:r>
          <a:r>
            <a:rPr lang="en-US" altLang="ja-JP" sz="1100" b="1" i="0" u="none" dirty="0"/>
            <a:t>(</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altLang="ja-JP" sz="1100" b="1" i="0" u="none" dirty="0">
            <a:solidFill>
              <a:schemeClr val="bg1"/>
            </a:solidFill>
          </a:endParaRPr>
        </a:p>
        <a:p>
          <a:pPr algn="l">
            <a:buNone/>
          </a:pPr>
          <a:r>
            <a:rPr lang="en-US" sz="1100" b="1" i="0" u="none" dirty="0">
              <a:latin typeface="+mn-lt"/>
              <a:ea typeface="Meiryo UI" panose="020B0604030504040204" pitchFamily="50" charset="-128"/>
            </a:rPr>
            <a:t>*</a:t>
          </a:r>
          <a:r>
            <a:rPr lang="ja-JP" altLang="en-US" sz="1100" b="1" i="0" u="none" dirty="0"/>
            <a:t>掲示板でのコミュニケーション</a:t>
          </a:r>
          <a:endParaRPr lang="en-US" sz="1100" dirty="0">
            <a:latin typeface="+mn-lt"/>
            <a:ea typeface="Meiryo UI" panose="020B0604030504040204" pitchFamily="50" charset="-128"/>
          </a:endParaRPr>
        </a:p>
      </dgm:t>
    </dgm:pt>
    <dgm:pt modelId="{45AA06AC-2876-DB4D-A81D-8D4345C01E5E}" type="parTrans" cxnId="{189E9EFD-EF2D-B947-BC5B-B76016D3206A}">
      <dgm:prSet/>
      <dgm:spPr/>
      <dgm:t>
        <a:bodyPr/>
        <a:lstStyle/>
        <a:p>
          <a:endParaRPr lang="en-US">
            <a:latin typeface="+mn-lt"/>
          </a:endParaRPr>
        </a:p>
      </dgm:t>
    </dgm:pt>
    <dgm:pt modelId="{9C9711B6-4361-B047-9C81-9F0F40BAFE70}" type="sibTrans" cxnId="{189E9EFD-EF2D-B947-BC5B-B76016D3206A}">
      <dgm:prSet/>
      <dgm:spPr/>
      <dgm:t>
        <a:bodyPr/>
        <a:lstStyle/>
        <a:p>
          <a:endParaRPr lang="en-US">
            <a:latin typeface="+mn-lt"/>
          </a:endParaRPr>
        </a:p>
      </dgm:t>
    </dgm:pt>
    <dgm:pt modelId="{CFF8A386-CE30-B84C-984C-1329121F0C36}">
      <dgm:prSet phldrT="[Text]" custT="1"/>
      <dgm:spPr/>
      <dgm:t>
        <a:bodyPr/>
        <a:lstStyle/>
        <a:p>
          <a:r>
            <a:rPr lang="en-US" sz="1400" dirty="0">
              <a:latin typeface="+mn-lt"/>
              <a:ea typeface="Meiryo UI" panose="020B0604030504040204" pitchFamily="50" charset="-128"/>
            </a:rPr>
            <a:t>研修2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研修3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buNone/>
          </a:pPr>
          <a:r>
            <a:rPr lang="ja-JP" altLang="en-US" sz="1100" b="0" i="0" u="none" dirty="0"/>
            <a:t>① </a:t>
          </a:r>
          <a:r>
            <a:rPr lang="ja-JP" altLang="en-US" sz="1100" b="1" i="0" u="none" dirty="0"/>
            <a:t>アクションプランと</a:t>
          </a:r>
          <a:r>
            <a:rPr lang="ja-JP" altLang="en-JP" sz="1100" b="1" i="0" u="none" dirty="0"/>
            <a:t>省察</a:t>
          </a:r>
          <a:r>
            <a:rPr lang="ja-JP" altLang="en-US" sz="1100" b="1" i="0" u="none" dirty="0"/>
            <a:t>レポート</a:t>
          </a:r>
          <a:endParaRPr lang="en-US" altLang="ja-JP" sz="1100" b="1" i="0" u="none" dirty="0"/>
        </a:p>
        <a:p>
          <a:pPr>
            <a:buNone/>
          </a:pPr>
          <a:r>
            <a:rPr lang="ja-JP" altLang="en-US" sz="1100" b="0" i="0" u="none" dirty="0"/>
            <a:t>② </a:t>
          </a:r>
          <a:r>
            <a:rPr lang="ja-JP" altLang="en-US" sz="1100" b="1" i="0" u="none" dirty="0"/>
            <a:t>授業改善サポート実施報告</a:t>
          </a:r>
          <a:r>
            <a:rPr lang="en-US" altLang="ja-JP" sz="1100" b="1" i="0" u="none" dirty="0"/>
            <a:t>2</a:t>
          </a:r>
        </a:p>
        <a:p>
          <a:pPr>
            <a:buNone/>
          </a:pPr>
          <a:r>
            <a:rPr lang="ja-JP" altLang="en-US" sz="1100" b="0" i="0" u="none"/>
            <a:t>③ </a:t>
          </a:r>
          <a:r>
            <a:rPr lang="ja-JP" altLang="en-US" sz="1100" b="1" i="0" u="none"/>
            <a:t>サポートツールの開発</a:t>
          </a:r>
          <a:endParaRPr lang="en-US" altLang="ja-JP" sz="1100" b="1" i="0" u="none" dirty="0"/>
        </a:p>
        <a:p>
          <a:pPr>
            <a:buNone/>
          </a:pPr>
          <a:r>
            <a:rPr lang="ja-JP" altLang="en-US" sz="1100" b="1" i="0" u="none">
              <a:solidFill>
                <a:schemeClr val="bg1"/>
              </a:solidFill>
            </a:rPr>
            <a:t>④  事前教材</a:t>
          </a:r>
          <a:r>
            <a:rPr lang="en-US" altLang="ja-JP" sz="1100" b="1" i="0" u="none" dirty="0">
              <a:solidFill>
                <a:schemeClr val="bg1"/>
              </a:solidFill>
            </a:rPr>
            <a:t>(</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altLang="ja-JP" sz="1100" b="1" i="0" u="none" dirty="0">
            <a:solidFill>
              <a:schemeClr val="bg1"/>
            </a:solidFill>
          </a:endParaRPr>
        </a:p>
        <a:p>
          <a:pPr>
            <a:buNone/>
          </a:pPr>
          <a:r>
            <a:rPr lang="en-US" sz="1100" b="1" i="0" u="none" dirty="0">
              <a:latin typeface="+mn-lt"/>
              <a:ea typeface="Meiryo UI" panose="020B0604030504040204" pitchFamily="50" charset="-128"/>
            </a:rPr>
            <a:t>*</a:t>
          </a:r>
          <a:r>
            <a:rPr lang="ja-JP" altLang="en-US" sz="1100" b="1" i="0" u="none" dirty="0"/>
            <a:t>掲示板でのコミュニケーション</a:t>
          </a:r>
          <a:endParaRPr lang="en-US" sz="1100" dirty="0">
            <a:latin typeface="+mn-lt"/>
          </a:endParaRPr>
        </a:p>
      </dgm:t>
    </dgm:pt>
    <dgm:pt modelId="{8BD3E75E-12F1-5844-B6B6-28EF290C56C6}" type="parTrans" cxnId="{17B5447C-6368-9C49-998E-49D080175ADF}">
      <dgm:prSet/>
      <dgm:spPr/>
      <dgm:t>
        <a:bodyPr/>
        <a:lstStyle/>
        <a:p>
          <a:endParaRPr lang="en-US">
            <a:latin typeface="+mn-lt"/>
          </a:endParaRPr>
        </a:p>
      </dgm:t>
    </dgm:pt>
    <dgm:pt modelId="{F76CCC88-BC13-2C4A-9C84-939083EBB025}" type="sibTrans" cxnId="{17B5447C-6368-9C49-998E-49D080175ADF}">
      <dgm:prSet/>
      <dgm:spPr/>
      <dgm:t>
        <a:bodyPr/>
        <a:lstStyle/>
        <a:p>
          <a:endParaRPr lang="en-US">
            <a:latin typeface="+mn-lt"/>
          </a:endParaRPr>
        </a:p>
      </dgm:t>
    </dgm:pt>
    <dgm:pt modelId="{2E4E22EA-1BA2-5C45-83A9-D717D51E08A2}">
      <dgm:prSet phldrT="[Text]" custT="1"/>
      <dgm:spPr>
        <a:solidFill>
          <a:srgbClr val="002060"/>
        </a:solidFill>
      </dgm:spPr>
      <dgm:t>
        <a:bodyPr/>
        <a:lstStyle/>
        <a:p>
          <a:pPr algn="ctr"/>
          <a:r>
            <a:rPr lang="en-US" sz="1400" dirty="0">
              <a:latin typeface="+mn-lt"/>
            </a:rPr>
            <a:t>研修2(3時間,     </a:t>
          </a:r>
          <a:r>
            <a:rPr lang="en-US" sz="1400" dirty="0" err="1">
              <a:latin typeface="+mn-lt"/>
            </a:rPr>
            <a:t>オンライン</a:t>
          </a:r>
          <a:r>
            <a:rPr lang="en-US" sz="1400" dirty="0">
              <a:latin typeface="+mn-lt"/>
            </a:rPr>
            <a:t>, 11/26)</a:t>
          </a:r>
        </a:p>
        <a:p>
          <a:pPr algn="ctr"/>
          <a:endParaRPr lang="en-US" sz="1200" dirty="0">
            <a:latin typeface="+mn-lt"/>
          </a:endParaRPr>
        </a:p>
        <a:p>
          <a:pPr algn="l"/>
          <a:r>
            <a:rPr lang="ja-JP" altLang="en-US" sz="1200" b="1" dirty="0"/>
            <a:t>授業改善サポータ業務の実践と省察</a:t>
          </a:r>
          <a:r>
            <a:rPr lang="en-US" altLang="ja-JP" sz="1200" b="1" dirty="0"/>
            <a:t>(1)</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dgm:t>
    </dgm:pt>
    <dgm:pt modelId="{1EF8ED57-F9F7-F545-9863-284243FE1C97}" type="parTrans" cxnId="{7409FA80-8FB1-8E46-B279-4CE2D6E398B8}">
      <dgm:prSet/>
      <dgm:spPr/>
      <dgm:t>
        <a:bodyPr/>
        <a:lstStyle/>
        <a:p>
          <a:endParaRPr lang="en-US">
            <a:latin typeface="+mn-lt"/>
          </a:endParaRPr>
        </a:p>
      </dgm:t>
    </dgm:pt>
    <dgm:pt modelId="{B914364A-2A09-9A46-B187-4312B76BBFD8}" type="sibTrans" cxnId="{7409FA80-8FB1-8E46-B279-4CE2D6E398B8}">
      <dgm:prSet/>
      <dgm:spPr/>
      <dgm:t>
        <a:bodyPr/>
        <a:lstStyle/>
        <a:p>
          <a:endParaRPr lang="en-US">
            <a:latin typeface="+mn-lt"/>
          </a:endParaRPr>
        </a:p>
      </dgm:t>
    </dgm:pt>
    <dgm:pt modelId="{00FFD550-7CC1-4E45-926C-C23F7C05EBE6}">
      <dgm:prSet phldrT="[Text]" custT="1"/>
      <dgm:spPr>
        <a:solidFill>
          <a:schemeClr val="accent6">
            <a:lumMod val="75000"/>
          </a:schemeClr>
        </a:solidFill>
      </dgm:spPr>
      <dgm:t>
        <a:bodyPr/>
        <a:lstStyle/>
        <a:p>
          <a:pPr algn="ctr"/>
          <a:r>
            <a:rPr lang="en-US" sz="1400" dirty="0">
              <a:latin typeface="+mn-lt"/>
            </a:rPr>
            <a:t>研修</a:t>
          </a:r>
          <a:r>
            <a:rPr lang="en-US" altLang="ja-JP" sz="1400" dirty="0">
              <a:latin typeface="+mn-lt"/>
            </a:rPr>
            <a:t>3(3</a:t>
          </a:r>
          <a:r>
            <a:rPr lang="ja-JP" altLang="en-US" sz="1400" dirty="0">
              <a:latin typeface="+mn-lt"/>
            </a:rPr>
            <a:t>時間</a:t>
          </a:r>
          <a:r>
            <a:rPr lang="en-US" altLang="ja-JP" sz="1400" dirty="0">
              <a:latin typeface="+mn-lt"/>
            </a:rPr>
            <a:t>,</a:t>
          </a:r>
          <a:r>
            <a:rPr lang="ja-JP" altLang="en-US" sz="1400" dirty="0">
              <a:latin typeface="+mn-lt"/>
            </a:rPr>
            <a:t> </a:t>
          </a:r>
          <a:r>
            <a:rPr lang="en-US" altLang="ja-JP" sz="1400" dirty="0">
              <a:latin typeface="+mn-lt"/>
            </a:rPr>
            <a:t>    </a:t>
          </a:r>
          <a:r>
            <a:rPr lang="ja-JP" altLang="en-US" sz="1400" dirty="0">
              <a:latin typeface="+mn-lt"/>
            </a:rPr>
            <a:t>オンライン</a:t>
          </a:r>
          <a:r>
            <a:rPr lang="en-US" altLang="ja-JP" sz="1400" dirty="0">
              <a:latin typeface="+mn-lt"/>
            </a:rPr>
            <a:t>, 12/17)</a:t>
          </a:r>
        </a:p>
        <a:p>
          <a:pPr algn="l"/>
          <a:endParaRPr lang="en-US" sz="1400" dirty="0">
            <a:latin typeface="+mn-lt"/>
          </a:endParaRPr>
        </a:p>
        <a:p>
          <a:pPr algn="l"/>
          <a:r>
            <a:rPr lang="ja-JP" altLang="en-US" sz="1200" b="1" dirty="0"/>
            <a:t>授業改善サポータ業務の実践と省察</a:t>
          </a:r>
          <a:r>
            <a:rPr lang="en-US" altLang="ja-JP" sz="1200" b="1" dirty="0"/>
            <a:t>(2)</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l"/>
          <a:endParaRPr lang="en-US" sz="1200" dirty="0">
            <a:latin typeface="+mn-lt"/>
          </a:endParaRPr>
        </a:p>
        <a:p>
          <a:pPr algn="l"/>
          <a:endParaRPr lang="en-US" sz="1200" dirty="0">
            <a:latin typeface="+mn-lt"/>
          </a:endParaRPr>
        </a:p>
        <a:p>
          <a:pPr algn="ctr"/>
          <a:endParaRPr lang="en-US" sz="1400" dirty="0">
            <a:latin typeface="+mn-lt"/>
          </a:endParaRPr>
        </a:p>
        <a:p>
          <a:pPr algn="ctr"/>
          <a:endParaRPr lang="en-US" sz="1400" dirty="0">
            <a:latin typeface="+mn-lt"/>
          </a:endParaRPr>
        </a:p>
      </dgm:t>
    </dgm:pt>
    <dgm:pt modelId="{260C8760-57F9-874F-9D61-E0345ADDE6EB}" type="parTrans" cxnId="{D0DABAED-0FDC-8F44-A092-F365ADBB298F}">
      <dgm:prSet/>
      <dgm:spPr/>
      <dgm:t>
        <a:bodyPr/>
        <a:lstStyle/>
        <a:p>
          <a:endParaRPr lang="en-US">
            <a:latin typeface="+mn-lt"/>
          </a:endParaRPr>
        </a:p>
      </dgm:t>
    </dgm:pt>
    <dgm:pt modelId="{F25B3B13-4557-2C42-8730-6F198DC45A57}" type="sibTrans" cxnId="{D0DABAED-0FDC-8F44-A092-F365ADBB298F}">
      <dgm:prSet/>
      <dgm:spPr/>
      <dgm:t>
        <a:bodyPr/>
        <a:lstStyle/>
        <a:p>
          <a:endParaRPr lang="en-US">
            <a:latin typeface="+mn-lt"/>
          </a:endParaRPr>
        </a:p>
      </dgm:t>
    </dgm:pt>
    <dgm:pt modelId="{5D93DEF6-83CC-E048-84D6-3483394AAED2}">
      <dgm:prSet phldrT="[Text]" custT="1"/>
      <dgm:spPr/>
      <dgm:t>
        <a:bodyPr/>
        <a:lstStyle/>
        <a:p>
          <a:pPr algn="ctr"/>
          <a:r>
            <a:rPr lang="en-US" sz="1300" dirty="0">
              <a:latin typeface="+mn-lt"/>
            </a:rPr>
            <a:t>研修3事後学習</a:t>
          </a:r>
        </a:p>
        <a:p>
          <a:pPr algn="ctr"/>
          <a:r>
            <a:rPr lang="ja-JP" altLang="en-US" sz="1300" b="1" i="0" u="none"/>
            <a:t>掲示板でのコミュニケーション</a:t>
          </a:r>
          <a:endParaRPr lang="en-US" altLang="ja-JP" sz="1300" b="1" i="0" u="none" dirty="0"/>
        </a:p>
        <a:p>
          <a:pPr algn="l">
            <a:buNone/>
          </a:pPr>
          <a:r>
            <a:rPr lang="ja-JP" altLang="en-US" sz="1300" b="0" i="0" u="none"/>
            <a:t>① </a:t>
          </a:r>
          <a:r>
            <a:rPr lang="ja-JP" altLang="en-US" sz="1100" b="1" i="0" u="none"/>
            <a:t>アクションプラン</a:t>
          </a:r>
          <a:endParaRPr lang="en-US" altLang="ja-JP" sz="1100" b="1" i="0" u="none" dirty="0"/>
        </a:p>
        <a:p>
          <a:pPr algn="l">
            <a:buNone/>
          </a:pPr>
          <a:r>
            <a:rPr lang="ja-JP" altLang="en-US" sz="1100" b="1" i="0" u="none"/>
            <a:t>②自己評価シート</a:t>
          </a:r>
          <a:endParaRPr lang="en-US" altLang="ja-JP" sz="1100" b="1" i="0" u="none" dirty="0"/>
        </a:p>
        <a:p>
          <a:pPr algn="l">
            <a:buNone/>
          </a:pPr>
          <a:r>
            <a:rPr lang="en-US" sz="1100" b="1" i="0" u="none" dirty="0">
              <a:latin typeface="+mn-lt"/>
              <a:ea typeface="Meiryo UI" panose="020B0604030504040204" pitchFamily="50" charset="-128"/>
            </a:rPr>
            <a:t>*</a:t>
          </a:r>
          <a:r>
            <a:rPr lang="ja-JP" altLang="en-US" sz="1100" b="1" i="0" u="none"/>
            <a:t>掲示板でのコミュニケーション</a:t>
          </a:r>
          <a:endParaRPr lang="en-US" altLang="ja-JP" sz="1100" b="1" i="0" u="none" dirty="0"/>
        </a:p>
        <a:p>
          <a:pPr algn="l">
            <a:buNone/>
          </a:pPr>
          <a:endParaRPr lang="en-US" sz="1100" b="1" i="0" u="none" dirty="0">
            <a:latin typeface="+mn-lt"/>
          </a:endParaRPr>
        </a:p>
        <a:p>
          <a:pPr algn="l">
            <a:buNone/>
          </a:pPr>
          <a:endParaRPr lang="en-US" sz="1100" b="1" i="0" u="none" dirty="0">
            <a:latin typeface="+mn-lt"/>
          </a:endParaRPr>
        </a:p>
        <a:p>
          <a:pPr algn="l">
            <a:buNone/>
          </a:pPr>
          <a:endParaRPr lang="en-US" sz="1100" b="1" i="0" u="none" dirty="0">
            <a:latin typeface="+mn-lt"/>
          </a:endParaRPr>
        </a:p>
        <a:p>
          <a:pPr algn="l">
            <a:buNone/>
          </a:pPr>
          <a:endParaRPr lang="en-US" sz="1100" dirty="0">
            <a:latin typeface="+mn-lt"/>
          </a:endParaRPr>
        </a:p>
      </dgm:t>
    </dgm:pt>
    <dgm:pt modelId="{8DC61F92-8CB3-8B42-A4CE-A5A9C50E90D6}" type="parTrans" cxnId="{DCF15DFF-150D-0A4A-8706-2319A60F98A5}">
      <dgm:prSet/>
      <dgm:spPr/>
      <dgm:t>
        <a:bodyPr/>
        <a:lstStyle/>
        <a:p>
          <a:endParaRPr lang="en-US">
            <a:latin typeface="+mn-lt"/>
          </a:endParaRPr>
        </a:p>
      </dgm:t>
    </dgm:pt>
    <dgm:pt modelId="{9F5EB737-B2F1-2B44-80F5-12EACC4036B2}" type="sibTrans" cxnId="{DCF15DFF-150D-0A4A-8706-2319A60F98A5}">
      <dgm:prSet/>
      <dgm:spPr/>
      <dgm:t>
        <a:bodyPr/>
        <a:lstStyle/>
        <a:p>
          <a:endParaRPr lang="en-US">
            <a:latin typeface="+mn-lt"/>
          </a:endParaRPr>
        </a:p>
      </dgm:t>
    </dgm:pt>
    <dgm:pt modelId="{E25DA29F-A3FF-7741-ACC5-9B8355F52E41}" type="pres">
      <dgm:prSet presAssocID="{A947AC19-1E35-2D46-A6B6-9B5041B701B3}" presName="Name0" presStyleCnt="0">
        <dgm:presLayoutVars>
          <dgm:dir/>
          <dgm:resizeHandles val="exact"/>
        </dgm:presLayoutVars>
      </dgm:prSet>
      <dgm:spPr/>
    </dgm:pt>
    <dgm:pt modelId="{9DE258C8-9DF7-8244-A23E-645BD54F534A}" type="pres">
      <dgm:prSet presAssocID="{F2B3DCC5-F2F6-6842-BC71-7C773F7B0147}" presName="node" presStyleLbl="node1" presStyleIdx="0" presStyleCnt="7">
        <dgm:presLayoutVars>
          <dgm:bulletEnabled val="1"/>
        </dgm:presLayoutVars>
      </dgm:prSet>
      <dgm:spPr/>
    </dgm:pt>
    <dgm:pt modelId="{373DD76E-5820-F148-A0BF-4AFF2CA188F7}" type="pres">
      <dgm:prSet presAssocID="{67A763B7-5610-E34C-8B63-824562E7244E}" presName="sibTrans" presStyleCnt="0"/>
      <dgm:spPr/>
    </dgm:pt>
    <dgm:pt modelId="{032ADC3A-721A-5843-AC57-AA7A072DF2B4}" type="pres">
      <dgm:prSet presAssocID="{257E33D2-08D7-0144-B666-9252E1C4A4C8}" presName="node" presStyleLbl="node1" presStyleIdx="1" presStyleCnt="7">
        <dgm:presLayoutVars>
          <dgm:bulletEnabled val="1"/>
        </dgm:presLayoutVars>
      </dgm:prSet>
      <dgm:spPr/>
    </dgm:pt>
    <dgm:pt modelId="{257813ED-EE99-A04A-89BC-FCAF729F5BFC}" type="pres">
      <dgm:prSet presAssocID="{9246A475-8140-374A-8CDC-883B25F06885}" presName="sibTrans" presStyleCnt="0"/>
      <dgm:spPr/>
    </dgm:pt>
    <dgm:pt modelId="{0A1F03F4-FD84-AF4B-9C9B-1EE85F923391}" type="pres">
      <dgm:prSet presAssocID="{2403EF01-3A69-9645-8934-0B366597E069}" presName="node" presStyleLbl="node1" presStyleIdx="2" presStyleCnt="7">
        <dgm:presLayoutVars>
          <dgm:bulletEnabled val="1"/>
        </dgm:presLayoutVars>
      </dgm:prSet>
      <dgm:spPr/>
    </dgm:pt>
    <dgm:pt modelId="{202C76E7-9315-EB42-B25E-85094D532D1A}" type="pres">
      <dgm:prSet presAssocID="{9C9711B6-4361-B047-9C81-9F0F40BAFE70}" presName="sibTrans" presStyleCnt="0"/>
      <dgm:spPr/>
    </dgm:pt>
    <dgm:pt modelId="{83EB7621-EDE9-7546-8970-A94745ABC14A}" type="pres">
      <dgm:prSet presAssocID="{2E4E22EA-1BA2-5C45-83A9-D717D51E08A2}" presName="node" presStyleLbl="node1" presStyleIdx="3" presStyleCnt="7">
        <dgm:presLayoutVars>
          <dgm:bulletEnabled val="1"/>
        </dgm:presLayoutVars>
      </dgm:prSet>
      <dgm:spPr/>
    </dgm:pt>
    <dgm:pt modelId="{06CF0F64-1A74-4F4D-ADD1-86F46C73D255}" type="pres">
      <dgm:prSet presAssocID="{B914364A-2A09-9A46-B187-4312B76BBFD8}" presName="sibTrans" presStyleCnt="0"/>
      <dgm:spPr/>
    </dgm:pt>
    <dgm:pt modelId="{2E7BB01E-BF1C-194B-98DC-7B7F43151D85}" type="pres">
      <dgm:prSet presAssocID="{CFF8A386-CE30-B84C-984C-1329121F0C36}" presName="node" presStyleLbl="node1" presStyleIdx="4" presStyleCnt="7">
        <dgm:presLayoutVars>
          <dgm:bulletEnabled val="1"/>
        </dgm:presLayoutVars>
      </dgm:prSet>
      <dgm:spPr/>
    </dgm:pt>
    <dgm:pt modelId="{1FC282FA-9714-B640-8879-46C77DC96316}" type="pres">
      <dgm:prSet presAssocID="{F76CCC88-BC13-2C4A-9C84-939083EBB025}" presName="sibTrans" presStyleCnt="0"/>
      <dgm:spPr/>
    </dgm:pt>
    <dgm:pt modelId="{6C5BE796-6546-154C-9DA2-90D72DFA8DD6}" type="pres">
      <dgm:prSet presAssocID="{00FFD550-7CC1-4E45-926C-C23F7C05EBE6}" presName="node" presStyleLbl="node1" presStyleIdx="5" presStyleCnt="7">
        <dgm:presLayoutVars>
          <dgm:bulletEnabled val="1"/>
        </dgm:presLayoutVars>
      </dgm:prSet>
      <dgm:spPr/>
    </dgm:pt>
    <dgm:pt modelId="{61594C8D-D875-4C46-971F-B52C43F9F110}" type="pres">
      <dgm:prSet presAssocID="{F25B3B13-4557-2C42-8730-6F198DC45A57}" presName="sibTrans" presStyleCnt="0"/>
      <dgm:spPr/>
    </dgm:pt>
    <dgm:pt modelId="{F828A022-25A6-4C46-AD31-637ABEEECE98}" type="pres">
      <dgm:prSet presAssocID="{5D93DEF6-83CC-E048-84D6-3483394AAED2}" presName="node" presStyleLbl="node1" presStyleIdx="6" presStyleCnt="7">
        <dgm:presLayoutVars>
          <dgm:bulletEnabled val="1"/>
        </dgm:presLayoutVars>
      </dgm:prSet>
      <dgm:spPr/>
    </dgm:pt>
  </dgm:ptLst>
  <dgm:cxnLst>
    <dgm:cxn modelId="{BB3DE10D-5BFA-674E-8171-451BF7973DD4}" type="presOf" srcId="{257E33D2-08D7-0144-B666-9252E1C4A4C8}" destId="{032ADC3A-721A-5843-AC57-AA7A072DF2B4}" srcOrd="0" destOrd="0" presId="urn:microsoft.com/office/officeart/2005/8/layout/hList6"/>
    <dgm:cxn modelId="{FF410F17-C831-804E-A60F-E947895AC471}" srcId="{A947AC19-1E35-2D46-A6B6-9B5041B701B3}" destId="{F2B3DCC5-F2F6-6842-BC71-7C773F7B0147}" srcOrd="0" destOrd="0" parTransId="{3F31E615-F87C-784D-8D82-0C581057AC01}" sibTransId="{67A763B7-5610-E34C-8B63-824562E7244E}"/>
    <dgm:cxn modelId="{E2257135-DDDD-4C40-AE47-06F2AC222FC1}" type="presOf" srcId="{CFF8A386-CE30-B84C-984C-1329121F0C36}" destId="{2E7BB01E-BF1C-194B-98DC-7B7F43151D85}" srcOrd="0" destOrd="0" presId="urn:microsoft.com/office/officeart/2005/8/layout/hList6"/>
    <dgm:cxn modelId="{E885AF62-C2F0-D049-9D70-DA9D2AA31D18}" type="presOf" srcId="{A947AC19-1E35-2D46-A6B6-9B5041B701B3}" destId="{E25DA29F-A3FF-7741-ACC5-9B8355F52E41}" srcOrd="0" destOrd="0" presId="urn:microsoft.com/office/officeart/2005/8/layout/hList6"/>
    <dgm:cxn modelId="{17B5447C-6368-9C49-998E-49D080175ADF}" srcId="{A947AC19-1E35-2D46-A6B6-9B5041B701B3}" destId="{CFF8A386-CE30-B84C-984C-1329121F0C36}" srcOrd="4" destOrd="0" parTransId="{8BD3E75E-12F1-5844-B6B6-28EF290C56C6}" sibTransId="{F76CCC88-BC13-2C4A-9C84-939083EBB025}"/>
    <dgm:cxn modelId="{7409FA80-8FB1-8E46-B279-4CE2D6E398B8}" srcId="{A947AC19-1E35-2D46-A6B6-9B5041B701B3}" destId="{2E4E22EA-1BA2-5C45-83A9-D717D51E08A2}" srcOrd="3" destOrd="0" parTransId="{1EF8ED57-F9F7-F545-9863-284243FE1C97}" sibTransId="{B914364A-2A09-9A46-B187-4312B76BBFD8}"/>
    <dgm:cxn modelId="{9A5A68D0-ED1C-F149-87CE-64056D4A9ADB}" type="presOf" srcId="{2403EF01-3A69-9645-8934-0B366597E069}" destId="{0A1F03F4-FD84-AF4B-9C9B-1EE85F923391}" srcOrd="0" destOrd="0" presId="urn:microsoft.com/office/officeart/2005/8/layout/hList6"/>
    <dgm:cxn modelId="{07D307D2-8282-9F43-A2FD-A0C26F402BF7}" type="presOf" srcId="{00FFD550-7CC1-4E45-926C-C23F7C05EBE6}" destId="{6C5BE796-6546-154C-9DA2-90D72DFA8DD6}" srcOrd="0" destOrd="0" presId="urn:microsoft.com/office/officeart/2005/8/layout/hList6"/>
    <dgm:cxn modelId="{4001C2E0-AFC1-5A40-B49A-9036E7CFACF1}" type="presOf" srcId="{2E4E22EA-1BA2-5C45-83A9-D717D51E08A2}" destId="{83EB7621-EDE9-7546-8970-A94745ABC14A}" srcOrd="0" destOrd="0" presId="urn:microsoft.com/office/officeart/2005/8/layout/hList6"/>
    <dgm:cxn modelId="{0A5CDBE4-F512-C34E-98C0-F33FE1151949}" type="presOf" srcId="{F2B3DCC5-F2F6-6842-BC71-7C773F7B0147}" destId="{9DE258C8-9DF7-8244-A23E-645BD54F534A}" srcOrd="0" destOrd="0" presId="urn:microsoft.com/office/officeart/2005/8/layout/hList6"/>
    <dgm:cxn modelId="{FA5751E7-4C28-2248-9111-D7C917FFDD26}" type="presOf" srcId="{5D93DEF6-83CC-E048-84D6-3483394AAED2}" destId="{F828A022-25A6-4C46-AD31-637ABEEECE98}" srcOrd="0" destOrd="0" presId="urn:microsoft.com/office/officeart/2005/8/layout/hList6"/>
    <dgm:cxn modelId="{F2BC0DED-4CE2-7441-AE72-52C5B63C7E0A}" srcId="{A947AC19-1E35-2D46-A6B6-9B5041B701B3}" destId="{257E33D2-08D7-0144-B666-9252E1C4A4C8}" srcOrd="1" destOrd="0" parTransId="{E4027910-9401-364E-86CE-E9D73CEEA542}" sibTransId="{9246A475-8140-374A-8CDC-883B25F06885}"/>
    <dgm:cxn modelId="{D0DABAED-0FDC-8F44-A092-F365ADBB298F}" srcId="{A947AC19-1E35-2D46-A6B6-9B5041B701B3}" destId="{00FFD550-7CC1-4E45-926C-C23F7C05EBE6}" srcOrd="5" destOrd="0" parTransId="{260C8760-57F9-874F-9D61-E0345ADDE6EB}" sibTransId="{F25B3B13-4557-2C42-8730-6F198DC45A57}"/>
    <dgm:cxn modelId="{189E9EFD-EF2D-B947-BC5B-B76016D3206A}" srcId="{A947AC19-1E35-2D46-A6B6-9B5041B701B3}" destId="{2403EF01-3A69-9645-8934-0B366597E069}" srcOrd="2" destOrd="0" parTransId="{45AA06AC-2876-DB4D-A81D-8D4345C01E5E}" sibTransId="{9C9711B6-4361-B047-9C81-9F0F40BAFE70}"/>
    <dgm:cxn modelId="{DCF15DFF-150D-0A4A-8706-2319A60F98A5}" srcId="{A947AC19-1E35-2D46-A6B6-9B5041B701B3}" destId="{5D93DEF6-83CC-E048-84D6-3483394AAED2}" srcOrd="6" destOrd="0" parTransId="{8DC61F92-8CB3-8B42-A4CE-A5A9C50E90D6}" sibTransId="{9F5EB737-B2F1-2B44-80F5-12EACC4036B2}"/>
    <dgm:cxn modelId="{83BED26E-3A7E-9F4C-A2BA-AF29CAD09742}" type="presParOf" srcId="{E25DA29F-A3FF-7741-ACC5-9B8355F52E41}" destId="{9DE258C8-9DF7-8244-A23E-645BD54F534A}" srcOrd="0" destOrd="0" presId="urn:microsoft.com/office/officeart/2005/8/layout/hList6"/>
    <dgm:cxn modelId="{E10319CC-0F0F-C846-9926-C8336F3FEBBA}" type="presParOf" srcId="{E25DA29F-A3FF-7741-ACC5-9B8355F52E41}" destId="{373DD76E-5820-F148-A0BF-4AFF2CA188F7}" srcOrd="1" destOrd="0" presId="urn:microsoft.com/office/officeart/2005/8/layout/hList6"/>
    <dgm:cxn modelId="{89FEB4F6-BED8-5443-8006-A541548565A3}" type="presParOf" srcId="{E25DA29F-A3FF-7741-ACC5-9B8355F52E41}" destId="{032ADC3A-721A-5843-AC57-AA7A072DF2B4}" srcOrd="2" destOrd="0" presId="urn:microsoft.com/office/officeart/2005/8/layout/hList6"/>
    <dgm:cxn modelId="{B20F70D5-4F1D-C242-A3D5-4DEEA080BCCC}" type="presParOf" srcId="{E25DA29F-A3FF-7741-ACC5-9B8355F52E41}" destId="{257813ED-EE99-A04A-89BC-FCAF729F5BFC}" srcOrd="3" destOrd="0" presId="urn:microsoft.com/office/officeart/2005/8/layout/hList6"/>
    <dgm:cxn modelId="{5C399605-4CF2-3C4E-8E51-D01612116482}" type="presParOf" srcId="{E25DA29F-A3FF-7741-ACC5-9B8355F52E41}" destId="{0A1F03F4-FD84-AF4B-9C9B-1EE85F923391}" srcOrd="4" destOrd="0" presId="urn:microsoft.com/office/officeart/2005/8/layout/hList6"/>
    <dgm:cxn modelId="{7589087C-9CD6-CF45-A7C6-71D0EF4A12B9}" type="presParOf" srcId="{E25DA29F-A3FF-7741-ACC5-9B8355F52E41}" destId="{202C76E7-9315-EB42-B25E-85094D532D1A}" srcOrd="5" destOrd="0" presId="urn:microsoft.com/office/officeart/2005/8/layout/hList6"/>
    <dgm:cxn modelId="{4CF2982C-9761-204E-A365-B09BB2FE9AC3}" type="presParOf" srcId="{E25DA29F-A3FF-7741-ACC5-9B8355F52E41}" destId="{83EB7621-EDE9-7546-8970-A94745ABC14A}" srcOrd="6" destOrd="0" presId="urn:microsoft.com/office/officeart/2005/8/layout/hList6"/>
    <dgm:cxn modelId="{F5D76BEE-27F0-FA42-AD50-E06DBD7BD429}" type="presParOf" srcId="{E25DA29F-A3FF-7741-ACC5-9B8355F52E41}" destId="{06CF0F64-1A74-4F4D-ADD1-86F46C73D255}" srcOrd="7" destOrd="0" presId="urn:microsoft.com/office/officeart/2005/8/layout/hList6"/>
    <dgm:cxn modelId="{2B52E237-9158-A84F-8111-4FB276B059CC}" type="presParOf" srcId="{E25DA29F-A3FF-7741-ACC5-9B8355F52E41}" destId="{2E7BB01E-BF1C-194B-98DC-7B7F43151D85}" srcOrd="8" destOrd="0" presId="urn:microsoft.com/office/officeart/2005/8/layout/hList6"/>
    <dgm:cxn modelId="{8D2B6680-60C0-564B-B295-3E0326C5D6EF}" type="presParOf" srcId="{E25DA29F-A3FF-7741-ACC5-9B8355F52E41}" destId="{1FC282FA-9714-B640-8879-46C77DC96316}" srcOrd="9" destOrd="0" presId="urn:microsoft.com/office/officeart/2005/8/layout/hList6"/>
    <dgm:cxn modelId="{2EB30FA5-FB26-1140-91AB-D4E1CFE3B6C0}" type="presParOf" srcId="{E25DA29F-A3FF-7741-ACC5-9B8355F52E41}" destId="{6C5BE796-6546-154C-9DA2-90D72DFA8DD6}" srcOrd="10" destOrd="0" presId="urn:microsoft.com/office/officeart/2005/8/layout/hList6"/>
    <dgm:cxn modelId="{4423D343-AF0D-7D45-BE64-273CF9F2BCA3}" type="presParOf" srcId="{E25DA29F-A3FF-7741-ACC5-9B8355F52E41}" destId="{61594C8D-D875-4C46-971F-B52C43F9F110}" srcOrd="11" destOrd="0" presId="urn:microsoft.com/office/officeart/2005/8/layout/hList6"/>
    <dgm:cxn modelId="{E35BBE1D-4D56-0948-9E37-FD7174A0321A}" type="presParOf" srcId="{E25DA29F-A3FF-7741-ACC5-9B8355F52E41}" destId="{F828A022-25A6-4C46-AD31-637ABEEECE98}" srcOrd="1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47AC19-1E35-2D46-A6B6-9B5041B701B3}" type="doc">
      <dgm:prSet loTypeId="urn:microsoft.com/office/officeart/2005/8/layout/hList6" loCatId="" qsTypeId="urn:microsoft.com/office/officeart/2005/8/quickstyle/simple1" qsCatId="simple" csTypeId="urn:microsoft.com/office/officeart/2005/8/colors/accent1_2" csCatId="accent1" phldr="1"/>
      <dgm:spPr/>
      <dgm:t>
        <a:bodyPr/>
        <a:lstStyle/>
        <a:p>
          <a:endParaRPr lang="en-US"/>
        </a:p>
      </dgm:t>
    </dgm:pt>
    <dgm:pt modelId="{F2B3DCC5-F2F6-6842-BC71-7C773F7B0147}">
      <dgm:prSet phldrT="[Text]" custT="1"/>
      <dgm:spPr/>
      <dgm:t>
        <a:bodyPr/>
        <a:lstStyle/>
        <a:p>
          <a:pPr algn="ct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lgn="l"/>
          <a:r>
            <a:rPr lang="ja-JP" altLang="en-US" sz="1100" b="0" i="0" u="none"/>
            <a:t>①  </a:t>
          </a:r>
          <a:r>
            <a:rPr lang="ja-JP" altLang="en-US" sz="1100" b="1" i="0" u="none"/>
            <a:t>掲示板での自己紹介</a:t>
          </a:r>
          <a:endParaRPr lang="ja-JP" altLang="en-US" sz="1100" b="0" i="0" u="none"/>
        </a:p>
        <a:p>
          <a:pPr algn="l"/>
          <a:r>
            <a:rPr lang="ja-JP" altLang="en-US" sz="1100" b="0" i="0" u="none"/>
            <a:t>② </a:t>
          </a:r>
          <a:r>
            <a:rPr lang="ja-JP" altLang="en-US" sz="1100" b="1" i="0" u="none"/>
            <a:t>授業改善活動分析レポート</a:t>
          </a:r>
          <a:endParaRPr lang="en-US" altLang="ja-JP" sz="1100" b="1" i="0" u="none" dirty="0"/>
        </a:p>
        <a:p>
          <a:pPr algn="l"/>
          <a:r>
            <a:rPr lang="ja-JP" altLang="en-US" sz="1100" b="0" i="0" u="none"/>
            <a:t>③ </a:t>
          </a:r>
          <a:r>
            <a:rPr lang="ja-JP" altLang="en-US" sz="1100" b="1" i="0" u="none"/>
            <a:t>授業シラバス案の改善提案</a:t>
          </a:r>
          <a:endParaRPr lang="en-US" altLang="ja-JP" sz="1100" b="1" i="0" u="none" dirty="0"/>
        </a:p>
        <a:p>
          <a:pPr algn="l"/>
          <a:r>
            <a:rPr lang="ja-JP" altLang="en-US" sz="1100" b="1" i="0" u="none"/>
            <a:t>④  熊大教授システム学分野拠点事業科目デザイン編</a:t>
          </a:r>
          <a:r>
            <a:rPr lang="en-US" altLang="ja-JP" sz="1100" b="1" i="0" u="none" dirty="0"/>
            <a:t>1</a:t>
          </a:r>
          <a:r>
            <a:rPr lang="ja-JP" altLang="en-US" sz="1100" b="1" i="0" u="none"/>
            <a:t>モジュール</a:t>
          </a:r>
          <a:endParaRPr lang="en-US" sz="1100" b="1" dirty="0">
            <a:latin typeface="+mn-lt"/>
            <a:ea typeface="Meiryo UI" panose="020B0604030504040204" pitchFamily="50" charset="-128"/>
          </a:endParaRPr>
        </a:p>
      </dgm:t>
    </dgm:pt>
    <dgm:pt modelId="{3F31E615-F87C-784D-8D82-0C581057AC01}" type="parTrans" cxnId="{FF410F17-C831-804E-A60F-E947895AC471}">
      <dgm:prSet/>
      <dgm:spPr/>
      <dgm:t>
        <a:bodyPr/>
        <a:lstStyle/>
        <a:p>
          <a:endParaRPr lang="en-US">
            <a:latin typeface="+mn-lt"/>
          </a:endParaRPr>
        </a:p>
      </dgm:t>
    </dgm:pt>
    <dgm:pt modelId="{67A763B7-5610-E34C-8B63-824562E7244E}" type="sibTrans" cxnId="{FF410F17-C831-804E-A60F-E947895AC471}">
      <dgm:prSet/>
      <dgm:spPr/>
      <dgm:t>
        <a:bodyPr/>
        <a:lstStyle/>
        <a:p>
          <a:endParaRPr lang="en-US">
            <a:latin typeface="+mn-lt"/>
          </a:endParaRPr>
        </a:p>
      </dgm:t>
    </dgm:pt>
    <dgm:pt modelId="{257E33D2-08D7-0144-B666-9252E1C4A4C8}">
      <dgm:prSet phldrT="[Text]" custT="1"/>
      <dgm:spPr>
        <a:solidFill>
          <a:srgbClr val="002060"/>
        </a:solidFill>
      </dgm:spPr>
      <dgm:t>
        <a:bodyPr/>
        <a:lstStyle/>
        <a:p>
          <a:r>
            <a:rPr lang="en-US" sz="1400" dirty="0">
              <a:latin typeface="+mn-lt"/>
              <a:ea typeface="Meiryo UI" panose="020B0604030504040204" pitchFamily="50" charset="-128"/>
            </a:rPr>
            <a:t>研修1(3時間,      </a:t>
          </a:r>
          <a:r>
            <a:rPr lang="en-US" sz="1400" dirty="0" err="1">
              <a:latin typeface="+mn-lt"/>
              <a:ea typeface="Meiryo UI" panose="020B0604030504040204" pitchFamily="50" charset="-128"/>
            </a:rPr>
            <a:t>オンサイト</a:t>
          </a:r>
          <a:r>
            <a:rPr lang="en-US" sz="1400" dirty="0">
              <a:latin typeface="+mn-lt"/>
              <a:ea typeface="Meiryo UI" panose="020B0604030504040204" pitchFamily="50" charset="-128"/>
            </a:rPr>
            <a:t>, 11/10)</a:t>
          </a:r>
        </a:p>
        <a:p>
          <a:r>
            <a:rPr lang="en-US" sz="1200" dirty="0" err="1">
              <a:latin typeface="+mn-lt"/>
              <a:ea typeface="Meiryo UI" panose="020B0604030504040204" pitchFamily="50" charset="-128"/>
            </a:rPr>
            <a:t>演</a:t>
          </a:r>
          <a:r>
            <a:rPr lang="ja-JP" sz="1200" b="1"/>
            <a:t>授業改善サポータの基礎</a:t>
          </a:r>
          <a:endParaRPr lang="en-US" altLang="ja-JP" sz="1200" b="1" dirty="0"/>
        </a:p>
        <a:p>
          <a:r>
            <a:rPr lang="en-US" sz="1200" dirty="0">
              <a:latin typeface="+mn-lt"/>
            </a:rPr>
            <a:t>・</a:t>
          </a:r>
          <a:r>
            <a:rPr lang="en-US" sz="1200" dirty="0" err="1">
              <a:latin typeface="+mn-lt"/>
            </a:rPr>
            <a:t>演習・ディスカッションを中心に</a:t>
          </a:r>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dgm:t>
    </dgm:pt>
    <dgm:pt modelId="{E4027910-9401-364E-86CE-E9D73CEEA542}" type="parTrans" cxnId="{F2BC0DED-4CE2-7441-AE72-52C5B63C7E0A}">
      <dgm:prSet/>
      <dgm:spPr/>
      <dgm:t>
        <a:bodyPr/>
        <a:lstStyle/>
        <a:p>
          <a:endParaRPr lang="en-US">
            <a:latin typeface="+mn-lt"/>
          </a:endParaRPr>
        </a:p>
      </dgm:t>
    </dgm:pt>
    <dgm:pt modelId="{9246A475-8140-374A-8CDC-883B25F06885}" type="sibTrans" cxnId="{F2BC0DED-4CE2-7441-AE72-52C5B63C7E0A}">
      <dgm:prSet/>
      <dgm:spPr/>
      <dgm:t>
        <a:bodyPr/>
        <a:lstStyle/>
        <a:p>
          <a:endParaRPr lang="en-US">
            <a:latin typeface="+mn-lt"/>
          </a:endParaRPr>
        </a:p>
      </dgm:t>
    </dgm:pt>
    <dgm:pt modelId="{2403EF01-3A69-9645-8934-0B366597E069}">
      <dgm:prSet phldrT="[Text]" custT="1"/>
      <dgm:spPr/>
      <dgm:t>
        <a:bodyPr/>
        <a:lstStyle/>
        <a:p>
          <a:pPr algn="ctr">
            <a:buNone/>
          </a:pP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研修2事前学習</a:t>
          </a:r>
        </a:p>
        <a:p>
          <a:pPr algn="l">
            <a:buNone/>
          </a:pPr>
          <a:r>
            <a:rPr lang="ja-JP" altLang="en-US" sz="1100" b="0" i="0" u="none"/>
            <a:t>① </a:t>
          </a:r>
          <a:r>
            <a:rPr lang="ja-JP" altLang="en-US" sz="1100" b="1" i="0" u="none"/>
            <a:t>アクションプランと</a:t>
          </a:r>
          <a:r>
            <a:rPr lang="ja-JP" altLang="en-JP" sz="1100" b="1" i="0" u="none"/>
            <a:t>省察</a:t>
          </a:r>
          <a:r>
            <a:rPr lang="ja-JP" altLang="en-US" sz="1100" b="1" i="0" u="none"/>
            <a:t>レポート</a:t>
          </a:r>
          <a:endParaRPr lang="en-US" altLang="ja-JP" sz="1100" b="1" i="0" u="none" dirty="0"/>
        </a:p>
        <a:p>
          <a:pPr algn="l">
            <a:buNone/>
          </a:pPr>
          <a:r>
            <a:rPr lang="ja-JP" altLang="en-US" sz="1100" b="0" i="0" u="none"/>
            <a:t>② </a:t>
          </a:r>
          <a:r>
            <a:rPr lang="ja-JP" altLang="en-US" sz="1100" b="1" i="0" u="none"/>
            <a:t>授業改善サポート実施報告</a:t>
          </a:r>
          <a:r>
            <a:rPr lang="en-US" altLang="ja-JP" sz="1100" b="1" i="0" u="none" dirty="0"/>
            <a:t>1</a:t>
          </a:r>
        </a:p>
        <a:p>
          <a:pPr algn="l">
            <a:buNone/>
          </a:pPr>
          <a:r>
            <a:rPr lang="ja-JP" altLang="en-US" sz="1100" b="0" i="0" u="none"/>
            <a:t>③ </a:t>
          </a:r>
          <a:r>
            <a:rPr lang="ja-JP" altLang="en-US" sz="1100" b="1" i="0" u="none"/>
            <a:t>授業シラバス案の改善提案のアップデート</a:t>
          </a:r>
          <a:endParaRPr lang="en-US" altLang="ja-JP" sz="1100" b="1" i="0" u="none" dirty="0"/>
        </a:p>
        <a:p>
          <a:pPr algn="l">
            <a:buNone/>
          </a:pPr>
          <a:r>
            <a:rPr lang="ja-JP" altLang="en-US" sz="1100" b="1" i="0" u="none"/>
            <a:t>④  熊大教授システム学分野拠点事業科目デザイン編</a:t>
          </a:r>
          <a:r>
            <a:rPr lang="en-US" altLang="ja-JP" sz="1100" b="1" i="0" u="none" dirty="0"/>
            <a:t>1</a:t>
          </a:r>
          <a:r>
            <a:rPr lang="ja-JP" altLang="en-US" sz="1100" b="1" i="0" u="none"/>
            <a:t>モジュール</a:t>
          </a:r>
          <a:endParaRPr lang="en-US" altLang="ja-JP" sz="1100" b="1" i="0" u="none" dirty="0"/>
        </a:p>
        <a:p>
          <a:pPr algn="l">
            <a:buNone/>
          </a:pPr>
          <a:r>
            <a:rPr lang="en-US" sz="1100" b="1" i="0" u="none" dirty="0">
              <a:latin typeface="+mn-lt"/>
              <a:ea typeface="Meiryo UI" panose="020B0604030504040204" pitchFamily="50" charset="-128"/>
            </a:rPr>
            <a:t>*</a:t>
          </a:r>
          <a:r>
            <a:rPr lang="ja-JP" altLang="en-US" sz="1100" b="1" i="0" u="none"/>
            <a:t>掲示板でのコミュニケーション</a:t>
          </a:r>
          <a:endParaRPr lang="en-US" sz="1100" dirty="0">
            <a:latin typeface="+mn-lt"/>
            <a:ea typeface="Meiryo UI" panose="020B0604030504040204" pitchFamily="50" charset="-128"/>
          </a:endParaRPr>
        </a:p>
      </dgm:t>
    </dgm:pt>
    <dgm:pt modelId="{45AA06AC-2876-DB4D-A81D-8D4345C01E5E}" type="parTrans" cxnId="{189E9EFD-EF2D-B947-BC5B-B76016D3206A}">
      <dgm:prSet/>
      <dgm:spPr/>
      <dgm:t>
        <a:bodyPr/>
        <a:lstStyle/>
        <a:p>
          <a:endParaRPr lang="en-US">
            <a:latin typeface="+mn-lt"/>
          </a:endParaRPr>
        </a:p>
      </dgm:t>
    </dgm:pt>
    <dgm:pt modelId="{9C9711B6-4361-B047-9C81-9F0F40BAFE70}" type="sibTrans" cxnId="{189E9EFD-EF2D-B947-BC5B-B76016D3206A}">
      <dgm:prSet/>
      <dgm:spPr/>
      <dgm:t>
        <a:bodyPr/>
        <a:lstStyle/>
        <a:p>
          <a:endParaRPr lang="en-US">
            <a:latin typeface="+mn-lt"/>
          </a:endParaRPr>
        </a:p>
      </dgm:t>
    </dgm:pt>
    <dgm:pt modelId="{CFF8A386-CE30-B84C-984C-1329121F0C36}">
      <dgm:prSet phldrT="[Text]" custT="1"/>
      <dgm:spPr/>
      <dgm:t>
        <a:bodyPr/>
        <a:lstStyle/>
        <a:p>
          <a:r>
            <a:rPr lang="en-US" sz="1400" dirty="0">
              <a:latin typeface="+mn-lt"/>
              <a:ea typeface="Meiryo UI" panose="020B0604030504040204" pitchFamily="50" charset="-128"/>
            </a:rPr>
            <a:t>研修2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研修3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buNone/>
          </a:pPr>
          <a:r>
            <a:rPr lang="ja-JP" altLang="en-US" sz="1100" b="0" i="0" u="none"/>
            <a:t>① </a:t>
          </a:r>
          <a:r>
            <a:rPr lang="ja-JP" altLang="en-US" sz="1100" b="1" i="0" u="none"/>
            <a:t>アクションプランと</a:t>
          </a:r>
          <a:r>
            <a:rPr lang="ja-JP" altLang="en-JP" sz="1100" b="1" i="0" u="none"/>
            <a:t>省察</a:t>
          </a:r>
          <a:r>
            <a:rPr lang="ja-JP" altLang="en-US" sz="1100" b="1" i="0" u="none"/>
            <a:t>レポート</a:t>
          </a:r>
          <a:endParaRPr lang="en-US" altLang="ja-JP" sz="1100" b="1" i="0" u="none" dirty="0"/>
        </a:p>
        <a:p>
          <a:pPr>
            <a:buNone/>
          </a:pPr>
          <a:r>
            <a:rPr lang="ja-JP" altLang="en-US" sz="1100" b="0" i="0" u="none"/>
            <a:t>② </a:t>
          </a:r>
          <a:r>
            <a:rPr lang="ja-JP" altLang="en-US" sz="1100" b="1" i="0" u="none"/>
            <a:t>授業改善サポート実施報告</a:t>
          </a:r>
          <a:r>
            <a:rPr lang="en-US" altLang="ja-JP" sz="1100" b="1" i="0" u="none" dirty="0"/>
            <a:t>2</a:t>
          </a:r>
        </a:p>
        <a:p>
          <a:pPr>
            <a:buNone/>
          </a:pPr>
          <a:r>
            <a:rPr lang="ja-JP" altLang="en-US" sz="1100" b="0" i="0" u="none"/>
            <a:t>③ </a:t>
          </a:r>
          <a:r>
            <a:rPr lang="ja-JP" altLang="en-US" sz="1100" b="1" i="0" u="none"/>
            <a:t>サポートツールの開発</a:t>
          </a:r>
          <a:r>
            <a:rPr lang="en-US" altLang="ja-JP" sz="1100" b="1" i="0" u="none" dirty="0"/>
            <a:t>(</a:t>
          </a:r>
          <a:r>
            <a:rPr lang="ja-JP" altLang="en-JP" sz="1100" b="1" i="0" u="none"/>
            <a:t>グループ</a:t>
          </a:r>
          <a:r>
            <a:rPr lang="en-JP" altLang="ja-JP" sz="1100" b="1" i="0" u="none" dirty="0"/>
            <a:t>)</a:t>
          </a:r>
          <a:endParaRPr lang="en-US" altLang="ja-JP" sz="1100" b="1" i="0" u="none" dirty="0"/>
        </a:p>
        <a:p>
          <a:pPr>
            <a:buNone/>
          </a:pPr>
          <a:r>
            <a:rPr lang="ja-JP" altLang="en-US" sz="1100" b="1" i="0" u="none"/>
            <a:t>④  熊大教授システム学分野拠点事業科目デザイン編</a:t>
          </a:r>
          <a:r>
            <a:rPr lang="en-US" altLang="ja-JP" sz="1100" b="1" i="0" u="none" dirty="0"/>
            <a:t>1</a:t>
          </a:r>
          <a:r>
            <a:rPr lang="ja-JP" altLang="en-US" sz="1100" b="1" i="0" u="none"/>
            <a:t>モジュール</a:t>
          </a:r>
          <a:endParaRPr lang="en-US" altLang="ja-JP" sz="1100" b="1" i="0" u="none" dirty="0"/>
        </a:p>
        <a:p>
          <a:pPr>
            <a:buNone/>
          </a:pPr>
          <a:r>
            <a:rPr lang="en-US" sz="1100" b="1" i="0" u="none" dirty="0">
              <a:latin typeface="+mn-lt"/>
              <a:ea typeface="Meiryo UI" panose="020B0604030504040204" pitchFamily="50" charset="-128"/>
            </a:rPr>
            <a:t>*Discord</a:t>
          </a:r>
          <a:r>
            <a:rPr lang="ja-JP" altLang="en-US" sz="1100" b="1" i="0" u="none"/>
            <a:t>でのコミュニケーション</a:t>
          </a:r>
          <a:endParaRPr lang="en-US" sz="1100" dirty="0">
            <a:latin typeface="+mn-lt"/>
          </a:endParaRPr>
        </a:p>
      </dgm:t>
    </dgm:pt>
    <dgm:pt modelId="{8BD3E75E-12F1-5844-B6B6-28EF290C56C6}" type="parTrans" cxnId="{17B5447C-6368-9C49-998E-49D080175ADF}">
      <dgm:prSet/>
      <dgm:spPr/>
      <dgm:t>
        <a:bodyPr/>
        <a:lstStyle/>
        <a:p>
          <a:endParaRPr lang="en-US">
            <a:latin typeface="+mn-lt"/>
          </a:endParaRPr>
        </a:p>
      </dgm:t>
    </dgm:pt>
    <dgm:pt modelId="{F76CCC88-BC13-2C4A-9C84-939083EBB025}" type="sibTrans" cxnId="{17B5447C-6368-9C49-998E-49D080175ADF}">
      <dgm:prSet/>
      <dgm:spPr/>
      <dgm:t>
        <a:bodyPr/>
        <a:lstStyle/>
        <a:p>
          <a:endParaRPr lang="en-US">
            <a:latin typeface="+mn-lt"/>
          </a:endParaRPr>
        </a:p>
      </dgm:t>
    </dgm:pt>
    <dgm:pt modelId="{2E4E22EA-1BA2-5C45-83A9-D717D51E08A2}">
      <dgm:prSet phldrT="[Text]" custT="1"/>
      <dgm:spPr>
        <a:solidFill>
          <a:schemeClr val="accent1">
            <a:lumMod val="50000"/>
          </a:schemeClr>
        </a:solidFill>
      </dgm:spPr>
      <dgm:t>
        <a:bodyPr/>
        <a:lstStyle/>
        <a:p>
          <a:pPr algn="ctr"/>
          <a:r>
            <a:rPr lang="en-US" sz="1400" dirty="0">
              <a:latin typeface="+mn-lt"/>
            </a:rPr>
            <a:t>研修2(3時間,     </a:t>
          </a:r>
          <a:r>
            <a:rPr lang="en-US" sz="1400" dirty="0" err="1">
              <a:latin typeface="+mn-lt"/>
            </a:rPr>
            <a:t>オンライン</a:t>
          </a:r>
          <a:r>
            <a:rPr lang="en-US" sz="1400" dirty="0">
              <a:latin typeface="+mn-lt"/>
            </a:rPr>
            <a:t>, 12/11)</a:t>
          </a:r>
        </a:p>
        <a:p>
          <a:pPr algn="ctr"/>
          <a:endParaRPr lang="en-US" sz="1200" dirty="0">
            <a:latin typeface="+mn-lt"/>
          </a:endParaRPr>
        </a:p>
        <a:p>
          <a:pPr algn="l"/>
          <a:r>
            <a:rPr lang="ja-JP" altLang="en-US" sz="1200" b="1"/>
            <a:t>授業改善サポータ業務の実践と省察</a:t>
          </a:r>
          <a:r>
            <a:rPr lang="en-US" altLang="ja-JP" sz="1200" b="1" dirty="0"/>
            <a:t>(1)</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dgm:t>
    </dgm:pt>
    <dgm:pt modelId="{1EF8ED57-F9F7-F545-9863-284243FE1C97}" type="parTrans" cxnId="{7409FA80-8FB1-8E46-B279-4CE2D6E398B8}">
      <dgm:prSet/>
      <dgm:spPr/>
      <dgm:t>
        <a:bodyPr/>
        <a:lstStyle/>
        <a:p>
          <a:endParaRPr lang="en-US">
            <a:latin typeface="+mn-lt"/>
          </a:endParaRPr>
        </a:p>
      </dgm:t>
    </dgm:pt>
    <dgm:pt modelId="{B914364A-2A09-9A46-B187-4312B76BBFD8}" type="sibTrans" cxnId="{7409FA80-8FB1-8E46-B279-4CE2D6E398B8}">
      <dgm:prSet/>
      <dgm:spPr/>
      <dgm:t>
        <a:bodyPr/>
        <a:lstStyle/>
        <a:p>
          <a:endParaRPr lang="en-US">
            <a:latin typeface="+mn-lt"/>
          </a:endParaRPr>
        </a:p>
      </dgm:t>
    </dgm:pt>
    <dgm:pt modelId="{00FFD550-7CC1-4E45-926C-C23F7C05EBE6}">
      <dgm:prSet phldrT="[Text]" custT="1"/>
      <dgm:spPr>
        <a:solidFill>
          <a:schemeClr val="accent1">
            <a:lumMod val="50000"/>
          </a:schemeClr>
        </a:solidFill>
      </dgm:spPr>
      <dgm:t>
        <a:bodyPr/>
        <a:lstStyle/>
        <a:p>
          <a:pPr algn="ctr"/>
          <a:r>
            <a:rPr lang="en-US" sz="1400" dirty="0">
              <a:latin typeface="+mn-lt"/>
            </a:rPr>
            <a:t>研修</a:t>
          </a:r>
          <a:r>
            <a:rPr lang="en-US" altLang="ja-JP" sz="1400" dirty="0">
              <a:latin typeface="+mn-lt"/>
            </a:rPr>
            <a:t>3(3</a:t>
          </a:r>
          <a:r>
            <a:rPr lang="ja-JP" altLang="en-US" sz="1400">
              <a:latin typeface="+mn-lt"/>
            </a:rPr>
            <a:t>時間</a:t>
          </a:r>
          <a:r>
            <a:rPr lang="en-US" altLang="ja-JP" sz="1400" dirty="0">
              <a:latin typeface="+mn-lt"/>
            </a:rPr>
            <a:t>,</a:t>
          </a:r>
          <a:r>
            <a:rPr lang="ja-JP" altLang="en-US" sz="1400">
              <a:latin typeface="+mn-lt"/>
            </a:rPr>
            <a:t> </a:t>
          </a:r>
          <a:r>
            <a:rPr lang="en-US" altLang="ja-JP" sz="1400" dirty="0">
              <a:latin typeface="+mn-lt"/>
            </a:rPr>
            <a:t>    </a:t>
          </a:r>
          <a:r>
            <a:rPr lang="ja-JP" altLang="en-US" sz="1400">
              <a:latin typeface="+mn-lt"/>
            </a:rPr>
            <a:t>オンライン</a:t>
          </a:r>
          <a:r>
            <a:rPr lang="en-US" altLang="ja-JP" sz="1400" dirty="0">
              <a:latin typeface="+mn-lt"/>
            </a:rPr>
            <a:t>, 1/15)</a:t>
          </a:r>
        </a:p>
        <a:p>
          <a:pPr algn="l"/>
          <a:endParaRPr lang="en-US" sz="1400" dirty="0">
            <a:latin typeface="+mn-lt"/>
          </a:endParaRPr>
        </a:p>
        <a:p>
          <a:pPr algn="l"/>
          <a:r>
            <a:rPr lang="ja-JP" altLang="en-US" sz="1200" b="1"/>
            <a:t>授業改善サポータ業務の実践と省察</a:t>
          </a:r>
          <a:r>
            <a:rPr lang="en-US" altLang="ja-JP" sz="1200" b="1" dirty="0"/>
            <a:t>(2)</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l"/>
          <a:endParaRPr lang="en-US" sz="1200" dirty="0">
            <a:latin typeface="+mn-lt"/>
          </a:endParaRPr>
        </a:p>
        <a:p>
          <a:pPr algn="l"/>
          <a:endParaRPr lang="en-US" sz="1200" dirty="0">
            <a:latin typeface="+mn-lt"/>
          </a:endParaRPr>
        </a:p>
        <a:p>
          <a:pPr algn="ctr"/>
          <a:endParaRPr lang="en-US" sz="1400" dirty="0">
            <a:latin typeface="+mn-lt"/>
          </a:endParaRPr>
        </a:p>
        <a:p>
          <a:pPr algn="ctr"/>
          <a:endParaRPr lang="en-US" sz="1400" dirty="0">
            <a:latin typeface="+mn-lt"/>
          </a:endParaRPr>
        </a:p>
      </dgm:t>
    </dgm:pt>
    <dgm:pt modelId="{260C8760-57F9-874F-9D61-E0345ADDE6EB}" type="parTrans" cxnId="{D0DABAED-0FDC-8F44-A092-F365ADBB298F}">
      <dgm:prSet/>
      <dgm:spPr/>
      <dgm:t>
        <a:bodyPr/>
        <a:lstStyle/>
        <a:p>
          <a:endParaRPr lang="en-US">
            <a:latin typeface="+mn-lt"/>
          </a:endParaRPr>
        </a:p>
      </dgm:t>
    </dgm:pt>
    <dgm:pt modelId="{F25B3B13-4557-2C42-8730-6F198DC45A57}" type="sibTrans" cxnId="{D0DABAED-0FDC-8F44-A092-F365ADBB298F}">
      <dgm:prSet/>
      <dgm:spPr/>
      <dgm:t>
        <a:bodyPr/>
        <a:lstStyle/>
        <a:p>
          <a:endParaRPr lang="en-US">
            <a:latin typeface="+mn-lt"/>
          </a:endParaRPr>
        </a:p>
      </dgm:t>
    </dgm:pt>
    <dgm:pt modelId="{5D93DEF6-83CC-E048-84D6-3483394AAED2}">
      <dgm:prSet phldrT="[Text]" custT="1"/>
      <dgm:spPr/>
      <dgm:t>
        <a:bodyPr/>
        <a:lstStyle/>
        <a:p>
          <a:pPr algn="ctr"/>
          <a:r>
            <a:rPr lang="en-US" sz="1300" dirty="0">
              <a:latin typeface="+mn-lt"/>
            </a:rPr>
            <a:t>研修3事後学習</a:t>
          </a:r>
        </a:p>
        <a:p>
          <a:pPr algn="ctr"/>
          <a:r>
            <a:rPr lang="ja-JP" altLang="en-US" sz="1300" b="1" i="0" u="none"/>
            <a:t>掲示板でのコミュニケーション</a:t>
          </a:r>
          <a:endParaRPr lang="en-US" altLang="ja-JP" sz="1300" b="1" i="0" u="none" dirty="0"/>
        </a:p>
        <a:p>
          <a:pPr algn="l">
            <a:buNone/>
          </a:pPr>
          <a:r>
            <a:rPr lang="ja-JP" altLang="en-US" sz="1300" b="0" i="0" u="none"/>
            <a:t>① </a:t>
          </a:r>
          <a:r>
            <a:rPr lang="ja-JP" altLang="en-US" sz="1100" b="1" i="0" u="none"/>
            <a:t>アクションプラン</a:t>
          </a:r>
          <a:endParaRPr lang="en-US" altLang="ja-JP" sz="1100" b="1" i="0" u="none" dirty="0"/>
        </a:p>
        <a:p>
          <a:pPr algn="l">
            <a:buNone/>
          </a:pPr>
          <a:r>
            <a:rPr lang="ja-JP" altLang="en-US" sz="1100" b="1" i="0" u="none"/>
            <a:t>②自己評価シート</a:t>
          </a:r>
          <a:endParaRPr lang="en-US" altLang="ja-JP" sz="1100" b="1" i="0" u="none" dirty="0"/>
        </a:p>
        <a:p>
          <a:pPr algn="l">
            <a:buNone/>
          </a:pPr>
          <a:r>
            <a:rPr lang="en-US" sz="1100" b="1" i="0" u="none" dirty="0">
              <a:latin typeface="+mn-lt"/>
              <a:ea typeface="Meiryo UI" panose="020B0604030504040204" pitchFamily="50" charset="-128"/>
            </a:rPr>
            <a:t>*</a:t>
          </a:r>
          <a:r>
            <a:rPr lang="ja-JP" altLang="en-US" sz="1100" b="1" i="0" u="none"/>
            <a:t>掲示板でのコミュニケーション</a:t>
          </a:r>
          <a:endParaRPr lang="en-US" altLang="ja-JP" sz="1100" b="1" i="0" u="none" dirty="0"/>
        </a:p>
        <a:p>
          <a:pPr algn="l">
            <a:buNone/>
          </a:pPr>
          <a:endParaRPr lang="en-US" sz="1100" b="1" i="0" u="none" dirty="0">
            <a:latin typeface="+mn-lt"/>
          </a:endParaRPr>
        </a:p>
        <a:p>
          <a:pPr algn="l">
            <a:buNone/>
          </a:pPr>
          <a:endParaRPr lang="en-US" sz="1100" b="1" i="0" u="none" dirty="0">
            <a:latin typeface="+mn-lt"/>
          </a:endParaRPr>
        </a:p>
        <a:p>
          <a:pPr algn="l">
            <a:buNone/>
          </a:pPr>
          <a:endParaRPr lang="en-US" sz="1100" b="1" i="0" u="none" dirty="0">
            <a:latin typeface="+mn-lt"/>
          </a:endParaRPr>
        </a:p>
        <a:p>
          <a:pPr algn="l">
            <a:buNone/>
          </a:pPr>
          <a:endParaRPr lang="en-US" sz="1100" dirty="0">
            <a:latin typeface="+mn-lt"/>
          </a:endParaRPr>
        </a:p>
      </dgm:t>
    </dgm:pt>
    <dgm:pt modelId="{8DC61F92-8CB3-8B42-A4CE-A5A9C50E90D6}" type="parTrans" cxnId="{DCF15DFF-150D-0A4A-8706-2319A60F98A5}">
      <dgm:prSet/>
      <dgm:spPr/>
      <dgm:t>
        <a:bodyPr/>
        <a:lstStyle/>
        <a:p>
          <a:endParaRPr lang="en-US">
            <a:latin typeface="+mn-lt"/>
          </a:endParaRPr>
        </a:p>
      </dgm:t>
    </dgm:pt>
    <dgm:pt modelId="{9F5EB737-B2F1-2B44-80F5-12EACC4036B2}" type="sibTrans" cxnId="{DCF15DFF-150D-0A4A-8706-2319A60F98A5}">
      <dgm:prSet/>
      <dgm:spPr/>
      <dgm:t>
        <a:bodyPr/>
        <a:lstStyle/>
        <a:p>
          <a:endParaRPr lang="en-US">
            <a:latin typeface="+mn-lt"/>
          </a:endParaRPr>
        </a:p>
      </dgm:t>
    </dgm:pt>
    <dgm:pt modelId="{E25DA29F-A3FF-7741-ACC5-9B8355F52E41}" type="pres">
      <dgm:prSet presAssocID="{A947AC19-1E35-2D46-A6B6-9B5041B701B3}" presName="Name0" presStyleCnt="0">
        <dgm:presLayoutVars>
          <dgm:dir/>
          <dgm:resizeHandles val="exact"/>
        </dgm:presLayoutVars>
      </dgm:prSet>
      <dgm:spPr/>
    </dgm:pt>
    <dgm:pt modelId="{9DE258C8-9DF7-8244-A23E-645BD54F534A}" type="pres">
      <dgm:prSet presAssocID="{F2B3DCC5-F2F6-6842-BC71-7C773F7B0147}" presName="node" presStyleLbl="node1" presStyleIdx="0" presStyleCnt="7">
        <dgm:presLayoutVars>
          <dgm:bulletEnabled val="1"/>
        </dgm:presLayoutVars>
      </dgm:prSet>
      <dgm:spPr/>
    </dgm:pt>
    <dgm:pt modelId="{373DD76E-5820-F148-A0BF-4AFF2CA188F7}" type="pres">
      <dgm:prSet presAssocID="{67A763B7-5610-E34C-8B63-824562E7244E}" presName="sibTrans" presStyleCnt="0"/>
      <dgm:spPr/>
    </dgm:pt>
    <dgm:pt modelId="{032ADC3A-721A-5843-AC57-AA7A072DF2B4}" type="pres">
      <dgm:prSet presAssocID="{257E33D2-08D7-0144-B666-9252E1C4A4C8}" presName="node" presStyleLbl="node1" presStyleIdx="1" presStyleCnt="7">
        <dgm:presLayoutVars>
          <dgm:bulletEnabled val="1"/>
        </dgm:presLayoutVars>
      </dgm:prSet>
      <dgm:spPr/>
    </dgm:pt>
    <dgm:pt modelId="{257813ED-EE99-A04A-89BC-FCAF729F5BFC}" type="pres">
      <dgm:prSet presAssocID="{9246A475-8140-374A-8CDC-883B25F06885}" presName="sibTrans" presStyleCnt="0"/>
      <dgm:spPr/>
    </dgm:pt>
    <dgm:pt modelId="{0A1F03F4-FD84-AF4B-9C9B-1EE85F923391}" type="pres">
      <dgm:prSet presAssocID="{2403EF01-3A69-9645-8934-0B366597E069}" presName="node" presStyleLbl="node1" presStyleIdx="2" presStyleCnt="7">
        <dgm:presLayoutVars>
          <dgm:bulletEnabled val="1"/>
        </dgm:presLayoutVars>
      </dgm:prSet>
      <dgm:spPr/>
    </dgm:pt>
    <dgm:pt modelId="{202C76E7-9315-EB42-B25E-85094D532D1A}" type="pres">
      <dgm:prSet presAssocID="{9C9711B6-4361-B047-9C81-9F0F40BAFE70}" presName="sibTrans" presStyleCnt="0"/>
      <dgm:spPr/>
    </dgm:pt>
    <dgm:pt modelId="{83EB7621-EDE9-7546-8970-A94745ABC14A}" type="pres">
      <dgm:prSet presAssocID="{2E4E22EA-1BA2-5C45-83A9-D717D51E08A2}" presName="node" presStyleLbl="node1" presStyleIdx="3" presStyleCnt="7">
        <dgm:presLayoutVars>
          <dgm:bulletEnabled val="1"/>
        </dgm:presLayoutVars>
      </dgm:prSet>
      <dgm:spPr/>
    </dgm:pt>
    <dgm:pt modelId="{06CF0F64-1A74-4F4D-ADD1-86F46C73D255}" type="pres">
      <dgm:prSet presAssocID="{B914364A-2A09-9A46-B187-4312B76BBFD8}" presName="sibTrans" presStyleCnt="0"/>
      <dgm:spPr/>
    </dgm:pt>
    <dgm:pt modelId="{2E7BB01E-BF1C-194B-98DC-7B7F43151D85}" type="pres">
      <dgm:prSet presAssocID="{CFF8A386-CE30-B84C-984C-1329121F0C36}" presName="node" presStyleLbl="node1" presStyleIdx="4" presStyleCnt="7">
        <dgm:presLayoutVars>
          <dgm:bulletEnabled val="1"/>
        </dgm:presLayoutVars>
      </dgm:prSet>
      <dgm:spPr/>
    </dgm:pt>
    <dgm:pt modelId="{1FC282FA-9714-B640-8879-46C77DC96316}" type="pres">
      <dgm:prSet presAssocID="{F76CCC88-BC13-2C4A-9C84-939083EBB025}" presName="sibTrans" presStyleCnt="0"/>
      <dgm:spPr/>
    </dgm:pt>
    <dgm:pt modelId="{6C5BE796-6546-154C-9DA2-90D72DFA8DD6}" type="pres">
      <dgm:prSet presAssocID="{00FFD550-7CC1-4E45-926C-C23F7C05EBE6}" presName="node" presStyleLbl="node1" presStyleIdx="5" presStyleCnt="7">
        <dgm:presLayoutVars>
          <dgm:bulletEnabled val="1"/>
        </dgm:presLayoutVars>
      </dgm:prSet>
      <dgm:spPr/>
    </dgm:pt>
    <dgm:pt modelId="{61594C8D-D875-4C46-971F-B52C43F9F110}" type="pres">
      <dgm:prSet presAssocID="{F25B3B13-4557-2C42-8730-6F198DC45A57}" presName="sibTrans" presStyleCnt="0"/>
      <dgm:spPr/>
    </dgm:pt>
    <dgm:pt modelId="{F828A022-25A6-4C46-AD31-637ABEEECE98}" type="pres">
      <dgm:prSet presAssocID="{5D93DEF6-83CC-E048-84D6-3483394AAED2}" presName="node" presStyleLbl="node1" presStyleIdx="6" presStyleCnt="7">
        <dgm:presLayoutVars>
          <dgm:bulletEnabled val="1"/>
        </dgm:presLayoutVars>
      </dgm:prSet>
      <dgm:spPr/>
    </dgm:pt>
  </dgm:ptLst>
  <dgm:cxnLst>
    <dgm:cxn modelId="{BB3DE10D-5BFA-674E-8171-451BF7973DD4}" type="presOf" srcId="{257E33D2-08D7-0144-B666-9252E1C4A4C8}" destId="{032ADC3A-721A-5843-AC57-AA7A072DF2B4}" srcOrd="0" destOrd="0" presId="urn:microsoft.com/office/officeart/2005/8/layout/hList6"/>
    <dgm:cxn modelId="{FF410F17-C831-804E-A60F-E947895AC471}" srcId="{A947AC19-1E35-2D46-A6B6-9B5041B701B3}" destId="{F2B3DCC5-F2F6-6842-BC71-7C773F7B0147}" srcOrd="0" destOrd="0" parTransId="{3F31E615-F87C-784D-8D82-0C581057AC01}" sibTransId="{67A763B7-5610-E34C-8B63-824562E7244E}"/>
    <dgm:cxn modelId="{E2257135-DDDD-4C40-AE47-06F2AC222FC1}" type="presOf" srcId="{CFF8A386-CE30-B84C-984C-1329121F0C36}" destId="{2E7BB01E-BF1C-194B-98DC-7B7F43151D85}" srcOrd="0" destOrd="0" presId="urn:microsoft.com/office/officeart/2005/8/layout/hList6"/>
    <dgm:cxn modelId="{E885AF62-C2F0-D049-9D70-DA9D2AA31D18}" type="presOf" srcId="{A947AC19-1E35-2D46-A6B6-9B5041B701B3}" destId="{E25DA29F-A3FF-7741-ACC5-9B8355F52E41}" srcOrd="0" destOrd="0" presId="urn:microsoft.com/office/officeart/2005/8/layout/hList6"/>
    <dgm:cxn modelId="{17B5447C-6368-9C49-998E-49D080175ADF}" srcId="{A947AC19-1E35-2D46-A6B6-9B5041B701B3}" destId="{CFF8A386-CE30-B84C-984C-1329121F0C36}" srcOrd="4" destOrd="0" parTransId="{8BD3E75E-12F1-5844-B6B6-28EF290C56C6}" sibTransId="{F76CCC88-BC13-2C4A-9C84-939083EBB025}"/>
    <dgm:cxn modelId="{7409FA80-8FB1-8E46-B279-4CE2D6E398B8}" srcId="{A947AC19-1E35-2D46-A6B6-9B5041B701B3}" destId="{2E4E22EA-1BA2-5C45-83A9-D717D51E08A2}" srcOrd="3" destOrd="0" parTransId="{1EF8ED57-F9F7-F545-9863-284243FE1C97}" sibTransId="{B914364A-2A09-9A46-B187-4312B76BBFD8}"/>
    <dgm:cxn modelId="{9A5A68D0-ED1C-F149-87CE-64056D4A9ADB}" type="presOf" srcId="{2403EF01-3A69-9645-8934-0B366597E069}" destId="{0A1F03F4-FD84-AF4B-9C9B-1EE85F923391}" srcOrd="0" destOrd="0" presId="urn:microsoft.com/office/officeart/2005/8/layout/hList6"/>
    <dgm:cxn modelId="{07D307D2-8282-9F43-A2FD-A0C26F402BF7}" type="presOf" srcId="{00FFD550-7CC1-4E45-926C-C23F7C05EBE6}" destId="{6C5BE796-6546-154C-9DA2-90D72DFA8DD6}" srcOrd="0" destOrd="0" presId="urn:microsoft.com/office/officeart/2005/8/layout/hList6"/>
    <dgm:cxn modelId="{4001C2E0-AFC1-5A40-B49A-9036E7CFACF1}" type="presOf" srcId="{2E4E22EA-1BA2-5C45-83A9-D717D51E08A2}" destId="{83EB7621-EDE9-7546-8970-A94745ABC14A}" srcOrd="0" destOrd="0" presId="urn:microsoft.com/office/officeart/2005/8/layout/hList6"/>
    <dgm:cxn modelId="{0A5CDBE4-F512-C34E-98C0-F33FE1151949}" type="presOf" srcId="{F2B3DCC5-F2F6-6842-BC71-7C773F7B0147}" destId="{9DE258C8-9DF7-8244-A23E-645BD54F534A}" srcOrd="0" destOrd="0" presId="urn:microsoft.com/office/officeart/2005/8/layout/hList6"/>
    <dgm:cxn modelId="{FA5751E7-4C28-2248-9111-D7C917FFDD26}" type="presOf" srcId="{5D93DEF6-83CC-E048-84D6-3483394AAED2}" destId="{F828A022-25A6-4C46-AD31-637ABEEECE98}" srcOrd="0" destOrd="0" presId="urn:microsoft.com/office/officeart/2005/8/layout/hList6"/>
    <dgm:cxn modelId="{F2BC0DED-4CE2-7441-AE72-52C5B63C7E0A}" srcId="{A947AC19-1E35-2D46-A6B6-9B5041B701B3}" destId="{257E33D2-08D7-0144-B666-9252E1C4A4C8}" srcOrd="1" destOrd="0" parTransId="{E4027910-9401-364E-86CE-E9D73CEEA542}" sibTransId="{9246A475-8140-374A-8CDC-883B25F06885}"/>
    <dgm:cxn modelId="{D0DABAED-0FDC-8F44-A092-F365ADBB298F}" srcId="{A947AC19-1E35-2D46-A6B6-9B5041B701B3}" destId="{00FFD550-7CC1-4E45-926C-C23F7C05EBE6}" srcOrd="5" destOrd="0" parTransId="{260C8760-57F9-874F-9D61-E0345ADDE6EB}" sibTransId="{F25B3B13-4557-2C42-8730-6F198DC45A57}"/>
    <dgm:cxn modelId="{189E9EFD-EF2D-B947-BC5B-B76016D3206A}" srcId="{A947AC19-1E35-2D46-A6B6-9B5041B701B3}" destId="{2403EF01-3A69-9645-8934-0B366597E069}" srcOrd="2" destOrd="0" parTransId="{45AA06AC-2876-DB4D-A81D-8D4345C01E5E}" sibTransId="{9C9711B6-4361-B047-9C81-9F0F40BAFE70}"/>
    <dgm:cxn modelId="{DCF15DFF-150D-0A4A-8706-2319A60F98A5}" srcId="{A947AC19-1E35-2D46-A6B6-9B5041B701B3}" destId="{5D93DEF6-83CC-E048-84D6-3483394AAED2}" srcOrd="6" destOrd="0" parTransId="{8DC61F92-8CB3-8B42-A4CE-A5A9C50E90D6}" sibTransId="{9F5EB737-B2F1-2B44-80F5-12EACC4036B2}"/>
    <dgm:cxn modelId="{83BED26E-3A7E-9F4C-A2BA-AF29CAD09742}" type="presParOf" srcId="{E25DA29F-A3FF-7741-ACC5-9B8355F52E41}" destId="{9DE258C8-9DF7-8244-A23E-645BD54F534A}" srcOrd="0" destOrd="0" presId="urn:microsoft.com/office/officeart/2005/8/layout/hList6"/>
    <dgm:cxn modelId="{E10319CC-0F0F-C846-9926-C8336F3FEBBA}" type="presParOf" srcId="{E25DA29F-A3FF-7741-ACC5-9B8355F52E41}" destId="{373DD76E-5820-F148-A0BF-4AFF2CA188F7}" srcOrd="1" destOrd="0" presId="urn:microsoft.com/office/officeart/2005/8/layout/hList6"/>
    <dgm:cxn modelId="{89FEB4F6-BED8-5443-8006-A541548565A3}" type="presParOf" srcId="{E25DA29F-A3FF-7741-ACC5-9B8355F52E41}" destId="{032ADC3A-721A-5843-AC57-AA7A072DF2B4}" srcOrd="2" destOrd="0" presId="urn:microsoft.com/office/officeart/2005/8/layout/hList6"/>
    <dgm:cxn modelId="{B20F70D5-4F1D-C242-A3D5-4DEEA080BCCC}" type="presParOf" srcId="{E25DA29F-A3FF-7741-ACC5-9B8355F52E41}" destId="{257813ED-EE99-A04A-89BC-FCAF729F5BFC}" srcOrd="3" destOrd="0" presId="urn:microsoft.com/office/officeart/2005/8/layout/hList6"/>
    <dgm:cxn modelId="{5C399605-4CF2-3C4E-8E51-D01612116482}" type="presParOf" srcId="{E25DA29F-A3FF-7741-ACC5-9B8355F52E41}" destId="{0A1F03F4-FD84-AF4B-9C9B-1EE85F923391}" srcOrd="4" destOrd="0" presId="urn:microsoft.com/office/officeart/2005/8/layout/hList6"/>
    <dgm:cxn modelId="{7589087C-9CD6-CF45-A7C6-71D0EF4A12B9}" type="presParOf" srcId="{E25DA29F-A3FF-7741-ACC5-9B8355F52E41}" destId="{202C76E7-9315-EB42-B25E-85094D532D1A}" srcOrd="5" destOrd="0" presId="urn:microsoft.com/office/officeart/2005/8/layout/hList6"/>
    <dgm:cxn modelId="{4CF2982C-9761-204E-A365-B09BB2FE9AC3}" type="presParOf" srcId="{E25DA29F-A3FF-7741-ACC5-9B8355F52E41}" destId="{83EB7621-EDE9-7546-8970-A94745ABC14A}" srcOrd="6" destOrd="0" presId="urn:microsoft.com/office/officeart/2005/8/layout/hList6"/>
    <dgm:cxn modelId="{F5D76BEE-27F0-FA42-AD50-E06DBD7BD429}" type="presParOf" srcId="{E25DA29F-A3FF-7741-ACC5-9B8355F52E41}" destId="{06CF0F64-1A74-4F4D-ADD1-86F46C73D255}" srcOrd="7" destOrd="0" presId="urn:microsoft.com/office/officeart/2005/8/layout/hList6"/>
    <dgm:cxn modelId="{2B52E237-9158-A84F-8111-4FB276B059CC}" type="presParOf" srcId="{E25DA29F-A3FF-7741-ACC5-9B8355F52E41}" destId="{2E7BB01E-BF1C-194B-98DC-7B7F43151D85}" srcOrd="8" destOrd="0" presId="urn:microsoft.com/office/officeart/2005/8/layout/hList6"/>
    <dgm:cxn modelId="{8D2B6680-60C0-564B-B295-3E0326C5D6EF}" type="presParOf" srcId="{E25DA29F-A3FF-7741-ACC5-9B8355F52E41}" destId="{1FC282FA-9714-B640-8879-46C77DC96316}" srcOrd="9" destOrd="0" presId="urn:microsoft.com/office/officeart/2005/8/layout/hList6"/>
    <dgm:cxn modelId="{2EB30FA5-FB26-1140-91AB-D4E1CFE3B6C0}" type="presParOf" srcId="{E25DA29F-A3FF-7741-ACC5-9B8355F52E41}" destId="{6C5BE796-6546-154C-9DA2-90D72DFA8DD6}" srcOrd="10" destOrd="0" presId="urn:microsoft.com/office/officeart/2005/8/layout/hList6"/>
    <dgm:cxn modelId="{4423D343-AF0D-7D45-BE64-273CF9F2BCA3}" type="presParOf" srcId="{E25DA29F-A3FF-7741-ACC5-9B8355F52E41}" destId="{61594C8D-D875-4C46-971F-B52C43F9F110}" srcOrd="11" destOrd="0" presId="urn:microsoft.com/office/officeart/2005/8/layout/hList6"/>
    <dgm:cxn modelId="{E35BBE1D-4D56-0948-9E37-FD7174A0321A}" type="presParOf" srcId="{E25DA29F-A3FF-7741-ACC5-9B8355F52E41}" destId="{F828A022-25A6-4C46-AD31-637ABEEECE98}" srcOrd="1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258C8-9DF7-8244-A23E-645BD54F534A}">
      <dsp:nvSpPr>
        <dsp:cNvPr id="0" name=""/>
        <dsp:cNvSpPr/>
      </dsp:nvSpPr>
      <dsp:spPr>
        <a:xfrm rot="16200000">
          <a:off x="-1825147"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l" defTabSz="622300">
            <a:lnSpc>
              <a:spcPct val="90000"/>
            </a:lnSpc>
            <a:spcBef>
              <a:spcPct val="0"/>
            </a:spcBef>
            <a:spcAft>
              <a:spcPct val="35000"/>
            </a:spcAft>
            <a:buNone/>
          </a:pPr>
          <a:r>
            <a:rPr lang="ja-JP" altLang="en-US" sz="1100" b="0" i="0" u="none" kern="1200" dirty="0"/>
            <a:t>①  </a:t>
          </a:r>
          <a:r>
            <a:rPr lang="ja-JP" altLang="en-US" sz="1100" b="1" i="0" u="none" kern="1200" dirty="0"/>
            <a:t>掲示板での自己紹介</a:t>
          </a:r>
          <a:endParaRPr lang="ja-JP" altLang="en-US" sz="1100" b="0" i="0" u="none" kern="1200" dirty="0"/>
        </a:p>
        <a:p>
          <a:pPr marL="0" lvl="0" indent="0" algn="l" defTabSz="622300">
            <a:lnSpc>
              <a:spcPct val="90000"/>
            </a:lnSpc>
            <a:spcBef>
              <a:spcPct val="0"/>
            </a:spcBef>
            <a:spcAft>
              <a:spcPct val="35000"/>
            </a:spcAft>
            <a:buNone/>
          </a:pPr>
          <a:r>
            <a:rPr lang="ja-JP" altLang="en-US" sz="1100" b="0" i="0" u="none" kern="1200" dirty="0"/>
            <a:t>② </a:t>
          </a:r>
          <a:r>
            <a:rPr lang="ja-JP" altLang="en-US" sz="1100" b="1" i="0" u="none" kern="1200" dirty="0"/>
            <a:t>授業改善活動分析レポート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dirty="0"/>
            <a:t>③ </a:t>
          </a:r>
          <a:r>
            <a:rPr lang="ja-JP" altLang="en-US" sz="1100" b="1" i="0" u="none" kern="1200" dirty="0"/>
            <a:t>授業シラバス案の改善提案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事前教材（</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sz="1100" b="1" kern="1200" dirty="0">
            <a:solidFill>
              <a:schemeClr val="bg1"/>
            </a:solidFill>
            <a:latin typeface="+mn-lt"/>
            <a:ea typeface="Meiryo UI" panose="020B0604030504040204" pitchFamily="50" charset="-128"/>
          </a:endParaRPr>
        </a:p>
      </dsp:txBody>
      <dsp:txXfrm rot="5400000">
        <a:off x="8309" y="1040025"/>
        <a:ext cx="1533218" cy="3120078"/>
      </dsp:txXfrm>
    </dsp:sp>
    <dsp:sp modelId="{032ADC3A-721A-5843-AC57-AA7A072DF2B4}">
      <dsp:nvSpPr>
        <dsp:cNvPr id="0" name=""/>
        <dsp:cNvSpPr/>
      </dsp:nvSpPr>
      <dsp:spPr>
        <a:xfrm rot="16200000">
          <a:off x="-176936" y="1833455"/>
          <a:ext cx="5200130" cy="1533218"/>
        </a:xfrm>
        <a:prstGeom prst="flowChartManualOperati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研修1(3時間,      </a:t>
          </a:r>
          <a:r>
            <a:rPr lang="en-US" sz="1400" kern="1200" dirty="0" err="1">
              <a:latin typeface="+mn-lt"/>
              <a:ea typeface="Meiryo UI" panose="020B0604030504040204" pitchFamily="50" charset="-128"/>
            </a:rPr>
            <a:t>オンサイト</a:t>
          </a:r>
          <a:r>
            <a:rPr lang="en-US" sz="1400" kern="1200" dirty="0">
              <a:latin typeface="+mn-lt"/>
              <a:ea typeface="Meiryo UI" panose="020B0604030504040204" pitchFamily="50" charset="-128"/>
            </a:rPr>
            <a:t>, 11/5)</a:t>
          </a:r>
        </a:p>
        <a:p>
          <a:pPr marL="0" lvl="0" indent="0" algn="ctr" defTabSz="622300">
            <a:lnSpc>
              <a:spcPct val="90000"/>
            </a:lnSpc>
            <a:spcBef>
              <a:spcPct val="0"/>
            </a:spcBef>
            <a:spcAft>
              <a:spcPct val="35000"/>
            </a:spcAft>
            <a:buNone/>
          </a:pPr>
          <a:r>
            <a:rPr lang="en-US" sz="1200" kern="1200" dirty="0" err="1">
              <a:latin typeface="+mn-lt"/>
              <a:ea typeface="Meiryo UI" panose="020B0604030504040204" pitchFamily="50" charset="-128"/>
            </a:rPr>
            <a:t>演</a:t>
          </a:r>
          <a:r>
            <a:rPr lang="ja-JP" sz="1200" b="1" kern="1200" dirty="0"/>
            <a:t>授業改善サポータの基礎</a:t>
          </a:r>
          <a:endParaRPr lang="en-US" altLang="ja-JP" sz="1200" b="1" kern="1200" dirty="0"/>
        </a:p>
        <a:p>
          <a:pPr marL="0" lvl="0" indent="0" algn="ctr"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dsp:txBody>
      <dsp:txXfrm rot="5400000">
        <a:off x="1656520" y="1040025"/>
        <a:ext cx="1533218" cy="3120078"/>
      </dsp:txXfrm>
    </dsp:sp>
    <dsp:sp modelId="{0A1F03F4-FD84-AF4B-9C9B-1EE85F923391}">
      <dsp:nvSpPr>
        <dsp:cNvPr id="0" name=""/>
        <dsp:cNvSpPr/>
      </dsp:nvSpPr>
      <dsp:spPr>
        <a:xfrm rot="16200000">
          <a:off x="1471273"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研修2事前学習</a:t>
          </a:r>
        </a:p>
        <a:p>
          <a:pPr marL="0" lvl="0" indent="0" algn="l" defTabSz="622300">
            <a:lnSpc>
              <a:spcPct val="90000"/>
            </a:lnSpc>
            <a:spcBef>
              <a:spcPct val="0"/>
            </a:spcBef>
            <a:spcAft>
              <a:spcPct val="35000"/>
            </a:spcAft>
            <a:buNone/>
          </a:pPr>
          <a:r>
            <a:rPr lang="ja-JP" altLang="en-US" sz="1100" b="0" i="0" u="none" kern="1200" dirty="0"/>
            <a:t>① </a:t>
          </a:r>
          <a:r>
            <a:rPr lang="ja-JP" altLang="en-US" sz="1100" b="1" i="0" u="none" kern="1200" dirty="0"/>
            <a:t>アクションプランと</a:t>
          </a:r>
          <a:r>
            <a:rPr lang="ja-JP" altLang="en-JP" sz="1100" b="1" i="0" u="none" kern="1200" dirty="0"/>
            <a:t>省察</a:t>
          </a:r>
          <a:r>
            <a:rPr lang="ja-JP" altLang="en-US" sz="1100" b="1" i="0" u="none" kern="1200" dirty="0"/>
            <a:t>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dirty="0"/>
            <a:t>② </a:t>
          </a:r>
          <a:r>
            <a:rPr lang="ja-JP" altLang="en-US" sz="1100" b="1" i="0" u="none" kern="1200" dirty="0"/>
            <a:t>授業改善サポート実施報告</a:t>
          </a:r>
          <a:r>
            <a:rPr lang="en-US" altLang="ja-JP" sz="1100" b="1" i="0" u="none" kern="1200" dirty="0"/>
            <a:t>1</a:t>
          </a:r>
        </a:p>
        <a:p>
          <a:pPr marL="0" lvl="0" indent="0" algn="l" defTabSz="622300">
            <a:lnSpc>
              <a:spcPct val="90000"/>
            </a:lnSpc>
            <a:spcBef>
              <a:spcPct val="0"/>
            </a:spcBef>
            <a:spcAft>
              <a:spcPct val="35000"/>
            </a:spcAft>
            <a:buNone/>
          </a:pPr>
          <a:r>
            <a:rPr lang="ja-JP" altLang="en-US" sz="1100" b="0" i="0" u="none" kern="1200" dirty="0"/>
            <a:t>③ </a:t>
          </a:r>
          <a:r>
            <a:rPr lang="ja-JP" altLang="en-US" sz="1100" b="1" i="0" u="none" kern="1200" dirty="0"/>
            <a:t>授業シラバス案の改善提案のアップデート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事前教材</a:t>
          </a:r>
          <a:r>
            <a:rPr lang="en-US" altLang="ja-JP" sz="1100" b="1" i="0" u="none" kern="1200" dirty="0"/>
            <a:t>(</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altLang="ja-JP" sz="1100" b="1" i="0" u="none" kern="1200" dirty="0">
            <a:solidFill>
              <a:schemeClr val="bg1"/>
            </a:solidFill>
          </a:endParaRPr>
        </a:p>
        <a:p>
          <a:pPr marL="0" lvl="0" indent="0" algn="l"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dirty="0"/>
            <a:t>掲示板でのコミュニケーション</a:t>
          </a:r>
          <a:endParaRPr lang="en-US" sz="1100" kern="1200" dirty="0">
            <a:latin typeface="+mn-lt"/>
            <a:ea typeface="Meiryo UI" panose="020B0604030504040204" pitchFamily="50" charset="-128"/>
          </a:endParaRPr>
        </a:p>
      </dsp:txBody>
      <dsp:txXfrm rot="5400000">
        <a:off x="3304729" y="1040025"/>
        <a:ext cx="1533218" cy="3120078"/>
      </dsp:txXfrm>
    </dsp:sp>
    <dsp:sp modelId="{83EB7621-EDE9-7546-8970-A94745ABC14A}">
      <dsp:nvSpPr>
        <dsp:cNvPr id="0" name=""/>
        <dsp:cNvSpPr/>
      </dsp:nvSpPr>
      <dsp:spPr>
        <a:xfrm rot="16200000">
          <a:off x="3119484" y="1833455"/>
          <a:ext cx="5200130" cy="1533218"/>
        </a:xfrm>
        <a:prstGeom prst="flowChartManualOperati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研修2(3時間,     </a:t>
          </a:r>
          <a:r>
            <a:rPr lang="en-US" sz="1400" kern="1200" dirty="0" err="1">
              <a:latin typeface="+mn-lt"/>
            </a:rPr>
            <a:t>オンライン</a:t>
          </a:r>
          <a:r>
            <a:rPr lang="en-US" sz="1400" kern="1200" dirty="0">
              <a:latin typeface="+mn-lt"/>
            </a:rPr>
            <a:t>, 11/26)</a:t>
          </a:r>
        </a:p>
        <a:p>
          <a:pPr marL="0" lvl="0" indent="0" algn="ctr"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r>
            <a:rPr lang="ja-JP" altLang="en-US" sz="1200" b="1" kern="1200" dirty="0"/>
            <a:t>授業改善サポータ業務の実践と省察</a:t>
          </a:r>
          <a:r>
            <a:rPr lang="en-US" altLang="ja-JP" sz="1200" b="1" kern="1200" dirty="0"/>
            <a:t>(1)</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dsp:txBody>
      <dsp:txXfrm rot="5400000">
        <a:off x="4952940" y="1040025"/>
        <a:ext cx="1533218" cy="3120078"/>
      </dsp:txXfrm>
    </dsp:sp>
    <dsp:sp modelId="{2E7BB01E-BF1C-194B-98DC-7B7F43151D85}">
      <dsp:nvSpPr>
        <dsp:cNvPr id="0" name=""/>
        <dsp:cNvSpPr/>
      </dsp:nvSpPr>
      <dsp:spPr>
        <a:xfrm rot="16200000">
          <a:off x="4767694"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研修2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研修3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r>
            <a:rPr lang="ja-JP" altLang="en-US" sz="1100" b="0" i="0" u="none" kern="1200" dirty="0"/>
            <a:t>① </a:t>
          </a:r>
          <a:r>
            <a:rPr lang="ja-JP" altLang="en-US" sz="1100" b="1" i="0" u="none" kern="1200" dirty="0"/>
            <a:t>アクションプランと</a:t>
          </a:r>
          <a:r>
            <a:rPr lang="ja-JP" altLang="en-JP" sz="1100" b="1" i="0" u="none" kern="1200" dirty="0"/>
            <a:t>省察</a:t>
          </a:r>
          <a:r>
            <a:rPr lang="ja-JP" altLang="en-US" sz="1100" b="1" i="0" u="none" kern="1200" dirty="0"/>
            <a:t>レポート</a:t>
          </a:r>
          <a:endParaRPr lang="en-US" altLang="ja-JP" sz="1100" b="1" i="0" u="none" kern="1200" dirty="0"/>
        </a:p>
        <a:p>
          <a:pPr marL="0" lvl="0" indent="0" algn="ctr" defTabSz="622300">
            <a:lnSpc>
              <a:spcPct val="90000"/>
            </a:lnSpc>
            <a:spcBef>
              <a:spcPct val="0"/>
            </a:spcBef>
            <a:spcAft>
              <a:spcPct val="35000"/>
            </a:spcAft>
            <a:buNone/>
          </a:pPr>
          <a:r>
            <a:rPr lang="ja-JP" altLang="en-US" sz="1100" b="0" i="0" u="none" kern="1200" dirty="0"/>
            <a:t>② </a:t>
          </a:r>
          <a:r>
            <a:rPr lang="ja-JP" altLang="en-US" sz="1100" b="1" i="0" u="none" kern="1200" dirty="0"/>
            <a:t>授業改善サポート実施報告</a:t>
          </a:r>
          <a:r>
            <a:rPr lang="en-US" altLang="ja-JP" sz="1100" b="1" i="0" u="none" kern="1200" dirty="0"/>
            <a:t>2</a:t>
          </a:r>
        </a:p>
        <a:p>
          <a:pPr marL="0" lvl="0" indent="0" algn="ctr" defTabSz="622300">
            <a:lnSpc>
              <a:spcPct val="90000"/>
            </a:lnSpc>
            <a:spcBef>
              <a:spcPct val="0"/>
            </a:spcBef>
            <a:spcAft>
              <a:spcPct val="35000"/>
            </a:spcAft>
            <a:buNone/>
          </a:pPr>
          <a:r>
            <a:rPr lang="ja-JP" altLang="en-US" sz="1100" b="0" i="0" u="none" kern="1200"/>
            <a:t>③ </a:t>
          </a:r>
          <a:r>
            <a:rPr lang="ja-JP" altLang="en-US" sz="1100" b="1" i="0" u="none" kern="1200"/>
            <a:t>サポートツールの開発</a:t>
          </a:r>
          <a:endParaRPr lang="en-US" altLang="ja-JP" sz="1100" b="1" i="0" u="none" kern="1200" dirty="0"/>
        </a:p>
        <a:p>
          <a:pPr marL="0" lvl="0" indent="0" algn="ctr" defTabSz="622300">
            <a:lnSpc>
              <a:spcPct val="90000"/>
            </a:lnSpc>
            <a:spcBef>
              <a:spcPct val="0"/>
            </a:spcBef>
            <a:spcAft>
              <a:spcPct val="35000"/>
            </a:spcAft>
            <a:buNone/>
          </a:pPr>
          <a:r>
            <a:rPr lang="ja-JP" altLang="en-US" sz="1100" b="1" i="0" u="none" kern="1200">
              <a:solidFill>
                <a:schemeClr val="bg1"/>
              </a:solidFill>
            </a:rPr>
            <a:t>④  事前教材</a:t>
          </a:r>
          <a:r>
            <a:rPr lang="en-US" altLang="ja-JP" sz="1100" b="1" i="0" u="none" kern="1200" dirty="0">
              <a:solidFill>
                <a:schemeClr val="bg1"/>
              </a:solidFill>
            </a:rPr>
            <a:t>(</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altLang="ja-JP" sz="1100" b="1" i="0" u="none" kern="1200" dirty="0">
            <a:solidFill>
              <a:schemeClr val="bg1"/>
            </a:solidFill>
          </a:endParaRPr>
        </a:p>
        <a:p>
          <a:pPr marL="0" lvl="0" indent="0" algn="ctr"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dirty="0"/>
            <a:t>掲示板でのコミュニケーション</a:t>
          </a:r>
          <a:endParaRPr lang="en-US" sz="1100" kern="1200" dirty="0">
            <a:latin typeface="+mn-lt"/>
          </a:endParaRPr>
        </a:p>
      </dsp:txBody>
      <dsp:txXfrm rot="5400000">
        <a:off x="6601150" y="1040025"/>
        <a:ext cx="1533218" cy="3120078"/>
      </dsp:txXfrm>
    </dsp:sp>
    <dsp:sp modelId="{6C5BE796-6546-154C-9DA2-90D72DFA8DD6}">
      <dsp:nvSpPr>
        <dsp:cNvPr id="0" name=""/>
        <dsp:cNvSpPr/>
      </dsp:nvSpPr>
      <dsp:spPr>
        <a:xfrm rot="16200000">
          <a:off x="6415904" y="1833455"/>
          <a:ext cx="5200130" cy="1533218"/>
        </a:xfrm>
        <a:prstGeom prst="flowChartManualOperation">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a:t>
          </a:r>
          <a:r>
            <a:rPr lang="en-US" altLang="ja-JP" sz="1400" kern="1200" dirty="0">
              <a:latin typeface="+mn-lt"/>
            </a:rPr>
            <a:t>3(3</a:t>
          </a:r>
          <a:r>
            <a:rPr lang="ja-JP" altLang="en-US" sz="1400" kern="1200" dirty="0">
              <a:latin typeface="+mn-lt"/>
            </a:rPr>
            <a:t>時間</a:t>
          </a:r>
          <a:r>
            <a:rPr lang="en-US" altLang="ja-JP" sz="1400" kern="1200" dirty="0">
              <a:latin typeface="+mn-lt"/>
            </a:rPr>
            <a:t>,</a:t>
          </a:r>
          <a:r>
            <a:rPr lang="ja-JP" altLang="en-US" sz="1400" kern="1200" dirty="0">
              <a:latin typeface="+mn-lt"/>
            </a:rPr>
            <a:t> </a:t>
          </a:r>
          <a:r>
            <a:rPr lang="en-US" altLang="ja-JP" sz="1400" kern="1200" dirty="0">
              <a:latin typeface="+mn-lt"/>
            </a:rPr>
            <a:t>    </a:t>
          </a:r>
          <a:r>
            <a:rPr lang="ja-JP" altLang="en-US" sz="1400" kern="1200" dirty="0">
              <a:latin typeface="+mn-lt"/>
            </a:rPr>
            <a:t>オンライン</a:t>
          </a:r>
          <a:r>
            <a:rPr lang="en-US" altLang="ja-JP" sz="1400" kern="1200" dirty="0">
              <a:latin typeface="+mn-lt"/>
            </a:rPr>
            <a:t>, 12/17)</a:t>
          </a:r>
        </a:p>
        <a:p>
          <a:pPr marL="0" lvl="0" indent="0" algn="l" defTabSz="622300">
            <a:lnSpc>
              <a:spcPct val="90000"/>
            </a:lnSpc>
            <a:spcBef>
              <a:spcPct val="0"/>
            </a:spcBef>
            <a:spcAft>
              <a:spcPct val="35000"/>
            </a:spcAft>
            <a:buNone/>
          </a:pPr>
          <a:endParaRPr lang="en-US" sz="1400" kern="1200" dirty="0">
            <a:latin typeface="+mn-lt"/>
          </a:endParaRPr>
        </a:p>
        <a:p>
          <a:pPr marL="0" lvl="0" indent="0" algn="l" defTabSz="622300">
            <a:lnSpc>
              <a:spcPct val="90000"/>
            </a:lnSpc>
            <a:spcBef>
              <a:spcPct val="0"/>
            </a:spcBef>
            <a:spcAft>
              <a:spcPct val="35000"/>
            </a:spcAft>
            <a:buNone/>
          </a:pPr>
          <a:r>
            <a:rPr lang="ja-JP" altLang="en-US" sz="1200" b="1" kern="1200" dirty="0"/>
            <a:t>授業改善サポータ業務の実践と省察</a:t>
          </a:r>
          <a:r>
            <a:rPr lang="en-US" altLang="ja-JP" sz="1200" b="1" kern="1200" dirty="0"/>
            <a:t>(2)</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dsp:txBody>
      <dsp:txXfrm rot="5400000">
        <a:off x="8249360" y="1040025"/>
        <a:ext cx="1533218" cy="3120078"/>
      </dsp:txXfrm>
    </dsp:sp>
    <dsp:sp modelId="{F828A022-25A6-4C46-AD31-637ABEEECE98}">
      <dsp:nvSpPr>
        <dsp:cNvPr id="0" name=""/>
        <dsp:cNvSpPr/>
      </dsp:nvSpPr>
      <dsp:spPr>
        <a:xfrm rot="16200000">
          <a:off x="8064115"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2550" bIns="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mn-lt"/>
            </a:rPr>
            <a:t>研修3事後学習</a:t>
          </a:r>
        </a:p>
        <a:p>
          <a:pPr marL="0" lvl="0" indent="0" algn="ctr" defTabSz="577850">
            <a:lnSpc>
              <a:spcPct val="90000"/>
            </a:lnSpc>
            <a:spcBef>
              <a:spcPct val="0"/>
            </a:spcBef>
            <a:spcAft>
              <a:spcPct val="35000"/>
            </a:spcAft>
            <a:buNone/>
          </a:pPr>
          <a:r>
            <a:rPr lang="ja-JP" altLang="en-US" sz="1300" b="1" i="0" u="none" kern="1200"/>
            <a:t>掲示板でのコミュニケーション</a:t>
          </a:r>
          <a:endParaRPr lang="en-US" altLang="ja-JP" sz="1300" b="1" i="0" u="none" kern="1200" dirty="0"/>
        </a:p>
        <a:p>
          <a:pPr marL="0" lvl="0" indent="0" algn="l" defTabSz="577850">
            <a:lnSpc>
              <a:spcPct val="90000"/>
            </a:lnSpc>
            <a:spcBef>
              <a:spcPct val="0"/>
            </a:spcBef>
            <a:spcAft>
              <a:spcPct val="35000"/>
            </a:spcAft>
            <a:buNone/>
          </a:pPr>
          <a:r>
            <a:rPr lang="ja-JP" altLang="en-US" sz="1300" b="0" i="0" u="none" kern="1200"/>
            <a:t>① </a:t>
          </a:r>
          <a:r>
            <a:rPr lang="ja-JP" altLang="en-US" sz="1100" b="1" i="0" u="none" kern="1200"/>
            <a:t>アクションプラン</a:t>
          </a:r>
          <a:endParaRPr lang="en-US" altLang="ja-JP" sz="1100" b="1" i="0" u="none" kern="1200" dirty="0"/>
        </a:p>
        <a:p>
          <a:pPr marL="0" lvl="0" indent="0" algn="l" defTabSz="577850">
            <a:lnSpc>
              <a:spcPct val="90000"/>
            </a:lnSpc>
            <a:spcBef>
              <a:spcPct val="0"/>
            </a:spcBef>
            <a:spcAft>
              <a:spcPct val="35000"/>
            </a:spcAft>
            <a:buNone/>
          </a:pPr>
          <a:r>
            <a:rPr lang="ja-JP" altLang="en-US" sz="1100" b="1" i="0" u="none" kern="1200"/>
            <a:t>②自己評価シート</a:t>
          </a:r>
          <a:endParaRPr lang="en-US" altLang="ja-JP" sz="1100" b="1" i="0" u="none" kern="1200" dirty="0"/>
        </a:p>
        <a:p>
          <a:pPr marL="0" lvl="0" indent="0" algn="l" defTabSz="57785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a:t>掲示板でのコミュニケーション</a:t>
          </a:r>
          <a:endParaRPr lang="en-US" altLang="ja-JP" sz="1100" b="1" i="0" u="none" kern="1200" dirty="0"/>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kern="1200" dirty="0">
            <a:latin typeface="+mn-lt"/>
          </a:endParaRPr>
        </a:p>
      </dsp:txBody>
      <dsp:txXfrm rot="5400000">
        <a:off x="9897571" y="1040025"/>
        <a:ext cx="1533218" cy="31200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258C8-9DF7-8244-A23E-645BD54F534A}">
      <dsp:nvSpPr>
        <dsp:cNvPr id="0" name=""/>
        <dsp:cNvSpPr/>
      </dsp:nvSpPr>
      <dsp:spPr>
        <a:xfrm rot="16200000">
          <a:off x="-1825147"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l" defTabSz="622300">
            <a:lnSpc>
              <a:spcPct val="90000"/>
            </a:lnSpc>
            <a:spcBef>
              <a:spcPct val="0"/>
            </a:spcBef>
            <a:spcAft>
              <a:spcPct val="35000"/>
            </a:spcAft>
            <a:buNone/>
          </a:pPr>
          <a:r>
            <a:rPr lang="ja-JP" altLang="en-US" sz="1100" b="0" i="0" u="none" kern="1200"/>
            <a:t>①  </a:t>
          </a:r>
          <a:r>
            <a:rPr lang="ja-JP" altLang="en-US" sz="1100" b="1" i="0" u="none" kern="1200"/>
            <a:t>掲示板での自己紹介</a:t>
          </a:r>
          <a:endParaRPr lang="ja-JP" altLang="en-US" sz="1100" b="0" i="0" u="none" kern="1200"/>
        </a:p>
        <a:p>
          <a:pPr marL="0" lvl="0" indent="0" algn="l" defTabSz="622300">
            <a:lnSpc>
              <a:spcPct val="90000"/>
            </a:lnSpc>
            <a:spcBef>
              <a:spcPct val="0"/>
            </a:spcBef>
            <a:spcAft>
              <a:spcPct val="35000"/>
            </a:spcAft>
            <a:buNone/>
          </a:pPr>
          <a:r>
            <a:rPr lang="ja-JP" altLang="en-US" sz="1100" b="0" i="0" u="none" kern="1200"/>
            <a:t>② </a:t>
          </a:r>
          <a:r>
            <a:rPr lang="ja-JP" altLang="en-US" sz="1100" b="1" i="0" u="none" kern="1200"/>
            <a:t>授業改善活動分析レポート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a:t>③ </a:t>
          </a:r>
          <a:r>
            <a:rPr lang="ja-JP" altLang="en-US" sz="1100" b="1" i="0" u="none" kern="1200"/>
            <a:t>授業シラバス案の改善提案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熊大教授システム学分野拠点事業科目デザイン編</a:t>
          </a:r>
          <a:r>
            <a:rPr lang="en-US" altLang="ja-JP" sz="1100" b="1" i="0" u="none" kern="1200" dirty="0"/>
            <a:t>1</a:t>
          </a:r>
          <a:r>
            <a:rPr lang="ja-JP" altLang="en-US" sz="1100" b="1" i="0" u="none" kern="1200"/>
            <a:t>モジュール</a:t>
          </a:r>
          <a:endParaRPr lang="en-US" sz="1100" b="1" kern="1200" dirty="0">
            <a:latin typeface="+mn-lt"/>
            <a:ea typeface="Meiryo UI" panose="020B0604030504040204" pitchFamily="50" charset="-128"/>
          </a:endParaRPr>
        </a:p>
      </dsp:txBody>
      <dsp:txXfrm rot="5400000">
        <a:off x="8309" y="1040025"/>
        <a:ext cx="1533218" cy="3120078"/>
      </dsp:txXfrm>
    </dsp:sp>
    <dsp:sp modelId="{032ADC3A-721A-5843-AC57-AA7A072DF2B4}">
      <dsp:nvSpPr>
        <dsp:cNvPr id="0" name=""/>
        <dsp:cNvSpPr/>
      </dsp:nvSpPr>
      <dsp:spPr>
        <a:xfrm rot="16200000">
          <a:off x="-176936" y="1833455"/>
          <a:ext cx="5200130" cy="1533218"/>
        </a:xfrm>
        <a:prstGeom prst="flowChartManualOperati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研修1(3時間,      </a:t>
          </a:r>
          <a:r>
            <a:rPr lang="en-US" sz="1400" kern="1200" dirty="0" err="1">
              <a:latin typeface="+mn-lt"/>
              <a:ea typeface="Meiryo UI" panose="020B0604030504040204" pitchFamily="50" charset="-128"/>
            </a:rPr>
            <a:t>オンサイト</a:t>
          </a:r>
          <a:r>
            <a:rPr lang="en-US" sz="1400" kern="1200" dirty="0">
              <a:latin typeface="+mn-lt"/>
              <a:ea typeface="Meiryo UI" panose="020B0604030504040204" pitchFamily="50" charset="-128"/>
            </a:rPr>
            <a:t>, 11/10)</a:t>
          </a:r>
        </a:p>
        <a:p>
          <a:pPr marL="0" lvl="0" indent="0" algn="ctr" defTabSz="622300">
            <a:lnSpc>
              <a:spcPct val="90000"/>
            </a:lnSpc>
            <a:spcBef>
              <a:spcPct val="0"/>
            </a:spcBef>
            <a:spcAft>
              <a:spcPct val="35000"/>
            </a:spcAft>
            <a:buNone/>
          </a:pPr>
          <a:r>
            <a:rPr lang="en-US" sz="1200" kern="1200" dirty="0" err="1">
              <a:latin typeface="+mn-lt"/>
              <a:ea typeface="Meiryo UI" panose="020B0604030504040204" pitchFamily="50" charset="-128"/>
            </a:rPr>
            <a:t>演</a:t>
          </a:r>
          <a:r>
            <a:rPr lang="ja-JP" sz="1200" b="1" kern="1200"/>
            <a:t>授業改善サポータの基礎</a:t>
          </a:r>
          <a:endParaRPr lang="en-US" altLang="ja-JP" sz="1200" b="1" kern="1200" dirty="0"/>
        </a:p>
        <a:p>
          <a:pPr marL="0" lvl="0" indent="0" algn="ctr"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dsp:txBody>
      <dsp:txXfrm rot="5400000">
        <a:off x="1656520" y="1040025"/>
        <a:ext cx="1533218" cy="3120078"/>
      </dsp:txXfrm>
    </dsp:sp>
    <dsp:sp modelId="{0A1F03F4-FD84-AF4B-9C9B-1EE85F923391}">
      <dsp:nvSpPr>
        <dsp:cNvPr id="0" name=""/>
        <dsp:cNvSpPr/>
      </dsp:nvSpPr>
      <dsp:spPr>
        <a:xfrm rot="16200000">
          <a:off x="1471273"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研修2事前学習</a:t>
          </a:r>
        </a:p>
        <a:p>
          <a:pPr marL="0" lvl="0" indent="0" algn="l" defTabSz="622300">
            <a:lnSpc>
              <a:spcPct val="90000"/>
            </a:lnSpc>
            <a:spcBef>
              <a:spcPct val="0"/>
            </a:spcBef>
            <a:spcAft>
              <a:spcPct val="35000"/>
            </a:spcAft>
            <a:buNone/>
          </a:pPr>
          <a:r>
            <a:rPr lang="ja-JP" altLang="en-US" sz="1100" b="0" i="0" u="none" kern="1200"/>
            <a:t>① </a:t>
          </a:r>
          <a:r>
            <a:rPr lang="ja-JP" altLang="en-US" sz="1100" b="1" i="0" u="none" kern="1200"/>
            <a:t>アクションプランと</a:t>
          </a:r>
          <a:r>
            <a:rPr lang="ja-JP" altLang="en-JP" sz="1100" b="1" i="0" u="none" kern="1200"/>
            <a:t>省察</a:t>
          </a:r>
          <a:r>
            <a:rPr lang="ja-JP" altLang="en-US" sz="1100" b="1" i="0" u="none" kern="1200"/>
            <a:t>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a:t>② </a:t>
          </a:r>
          <a:r>
            <a:rPr lang="ja-JP" altLang="en-US" sz="1100" b="1" i="0" u="none" kern="1200"/>
            <a:t>授業改善サポート実施報告</a:t>
          </a:r>
          <a:r>
            <a:rPr lang="en-US" altLang="ja-JP" sz="1100" b="1" i="0" u="none" kern="1200" dirty="0"/>
            <a:t>1</a:t>
          </a:r>
        </a:p>
        <a:p>
          <a:pPr marL="0" lvl="0" indent="0" algn="l" defTabSz="622300">
            <a:lnSpc>
              <a:spcPct val="90000"/>
            </a:lnSpc>
            <a:spcBef>
              <a:spcPct val="0"/>
            </a:spcBef>
            <a:spcAft>
              <a:spcPct val="35000"/>
            </a:spcAft>
            <a:buNone/>
          </a:pPr>
          <a:r>
            <a:rPr lang="ja-JP" altLang="en-US" sz="1100" b="0" i="0" u="none" kern="1200"/>
            <a:t>③ </a:t>
          </a:r>
          <a:r>
            <a:rPr lang="ja-JP" altLang="en-US" sz="1100" b="1" i="0" u="none" kern="1200"/>
            <a:t>授業シラバス案の改善提案のアップデート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熊大教授システム学分野拠点事業科目デザイン編</a:t>
          </a:r>
          <a:r>
            <a:rPr lang="en-US" altLang="ja-JP" sz="1100" b="1" i="0" u="none" kern="1200" dirty="0"/>
            <a:t>1</a:t>
          </a:r>
          <a:r>
            <a:rPr lang="ja-JP" altLang="en-US" sz="1100" b="1" i="0" u="none" kern="1200"/>
            <a:t>モジュール</a:t>
          </a:r>
          <a:endParaRPr lang="en-US" altLang="ja-JP" sz="1100" b="1" i="0" u="none" kern="1200" dirty="0"/>
        </a:p>
        <a:p>
          <a:pPr marL="0" lvl="0" indent="0" algn="l"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a:t>掲示板でのコミュニケーション</a:t>
          </a:r>
          <a:endParaRPr lang="en-US" sz="1100" kern="1200" dirty="0">
            <a:latin typeface="+mn-lt"/>
            <a:ea typeface="Meiryo UI" panose="020B0604030504040204" pitchFamily="50" charset="-128"/>
          </a:endParaRPr>
        </a:p>
      </dsp:txBody>
      <dsp:txXfrm rot="5400000">
        <a:off x="3304729" y="1040025"/>
        <a:ext cx="1533218" cy="3120078"/>
      </dsp:txXfrm>
    </dsp:sp>
    <dsp:sp modelId="{83EB7621-EDE9-7546-8970-A94745ABC14A}">
      <dsp:nvSpPr>
        <dsp:cNvPr id="0" name=""/>
        <dsp:cNvSpPr/>
      </dsp:nvSpPr>
      <dsp:spPr>
        <a:xfrm rot="16200000">
          <a:off x="3119484" y="1833455"/>
          <a:ext cx="5200130" cy="1533218"/>
        </a:xfrm>
        <a:prstGeom prst="flowChartManualOperation">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研修2(3時間,     </a:t>
          </a:r>
          <a:r>
            <a:rPr lang="en-US" sz="1400" kern="1200" dirty="0" err="1">
              <a:latin typeface="+mn-lt"/>
            </a:rPr>
            <a:t>オンライン</a:t>
          </a:r>
          <a:r>
            <a:rPr lang="en-US" sz="1400" kern="1200" dirty="0">
              <a:latin typeface="+mn-lt"/>
            </a:rPr>
            <a:t>, 12/11)</a:t>
          </a:r>
        </a:p>
        <a:p>
          <a:pPr marL="0" lvl="0" indent="0" algn="ctr"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r>
            <a:rPr lang="ja-JP" altLang="en-US" sz="1200" b="1" kern="1200"/>
            <a:t>授業改善サポータ業務の実践と省察</a:t>
          </a:r>
          <a:r>
            <a:rPr lang="en-US" altLang="ja-JP" sz="1200" b="1" kern="1200" dirty="0"/>
            <a:t>(1)</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dsp:txBody>
      <dsp:txXfrm rot="5400000">
        <a:off x="4952940" y="1040025"/>
        <a:ext cx="1533218" cy="3120078"/>
      </dsp:txXfrm>
    </dsp:sp>
    <dsp:sp modelId="{2E7BB01E-BF1C-194B-98DC-7B7F43151D85}">
      <dsp:nvSpPr>
        <dsp:cNvPr id="0" name=""/>
        <dsp:cNvSpPr/>
      </dsp:nvSpPr>
      <dsp:spPr>
        <a:xfrm rot="16200000">
          <a:off x="4767694"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研修2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研修3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r>
            <a:rPr lang="ja-JP" altLang="en-US" sz="1100" b="0" i="0" u="none" kern="1200"/>
            <a:t>① </a:t>
          </a:r>
          <a:r>
            <a:rPr lang="ja-JP" altLang="en-US" sz="1100" b="1" i="0" u="none" kern="1200"/>
            <a:t>アクションプランと</a:t>
          </a:r>
          <a:r>
            <a:rPr lang="ja-JP" altLang="en-JP" sz="1100" b="1" i="0" u="none" kern="1200"/>
            <a:t>省察</a:t>
          </a:r>
          <a:r>
            <a:rPr lang="ja-JP" altLang="en-US" sz="1100" b="1" i="0" u="none" kern="1200"/>
            <a:t>レポート</a:t>
          </a:r>
          <a:endParaRPr lang="en-US" altLang="ja-JP" sz="1100" b="1" i="0" u="none" kern="1200" dirty="0"/>
        </a:p>
        <a:p>
          <a:pPr marL="0" lvl="0" indent="0" algn="ctr" defTabSz="622300">
            <a:lnSpc>
              <a:spcPct val="90000"/>
            </a:lnSpc>
            <a:spcBef>
              <a:spcPct val="0"/>
            </a:spcBef>
            <a:spcAft>
              <a:spcPct val="35000"/>
            </a:spcAft>
            <a:buNone/>
          </a:pPr>
          <a:r>
            <a:rPr lang="ja-JP" altLang="en-US" sz="1100" b="0" i="0" u="none" kern="1200"/>
            <a:t>② </a:t>
          </a:r>
          <a:r>
            <a:rPr lang="ja-JP" altLang="en-US" sz="1100" b="1" i="0" u="none" kern="1200"/>
            <a:t>授業改善サポート実施報告</a:t>
          </a:r>
          <a:r>
            <a:rPr lang="en-US" altLang="ja-JP" sz="1100" b="1" i="0" u="none" kern="1200" dirty="0"/>
            <a:t>2</a:t>
          </a:r>
        </a:p>
        <a:p>
          <a:pPr marL="0" lvl="0" indent="0" algn="ctr" defTabSz="622300">
            <a:lnSpc>
              <a:spcPct val="90000"/>
            </a:lnSpc>
            <a:spcBef>
              <a:spcPct val="0"/>
            </a:spcBef>
            <a:spcAft>
              <a:spcPct val="35000"/>
            </a:spcAft>
            <a:buNone/>
          </a:pPr>
          <a:r>
            <a:rPr lang="ja-JP" altLang="en-US" sz="1100" b="0" i="0" u="none" kern="1200"/>
            <a:t>③ </a:t>
          </a:r>
          <a:r>
            <a:rPr lang="ja-JP" altLang="en-US" sz="1100" b="1" i="0" u="none" kern="1200"/>
            <a:t>サポートツールの開発</a:t>
          </a:r>
          <a:r>
            <a:rPr lang="en-US" altLang="ja-JP" sz="1100" b="1" i="0" u="none" kern="1200" dirty="0"/>
            <a:t>(</a:t>
          </a:r>
          <a:r>
            <a:rPr lang="ja-JP" altLang="en-JP" sz="1100" b="1" i="0" u="none" kern="1200"/>
            <a:t>グループ</a:t>
          </a:r>
          <a:r>
            <a:rPr lang="en-JP" altLang="ja-JP" sz="1100" b="1" i="0" u="none" kern="1200" dirty="0"/>
            <a:t>)</a:t>
          </a:r>
          <a:endParaRPr lang="en-US" altLang="ja-JP" sz="1100" b="1" i="0" u="none" kern="1200" dirty="0"/>
        </a:p>
        <a:p>
          <a:pPr marL="0" lvl="0" indent="0" algn="ctr" defTabSz="622300">
            <a:lnSpc>
              <a:spcPct val="90000"/>
            </a:lnSpc>
            <a:spcBef>
              <a:spcPct val="0"/>
            </a:spcBef>
            <a:spcAft>
              <a:spcPct val="35000"/>
            </a:spcAft>
            <a:buNone/>
          </a:pPr>
          <a:r>
            <a:rPr lang="ja-JP" altLang="en-US" sz="1100" b="1" i="0" u="none" kern="1200"/>
            <a:t>④  熊大教授システム学分野拠点事業科目デザイン編</a:t>
          </a:r>
          <a:r>
            <a:rPr lang="en-US" altLang="ja-JP" sz="1100" b="1" i="0" u="none" kern="1200" dirty="0"/>
            <a:t>1</a:t>
          </a:r>
          <a:r>
            <a:rPr lang="ja-JP" altLang="en-US" sz="1100" b="1" i="0" u="none" kern="1200"/>
            <a:t>モジュール</a:t>
          </a:r>
          <a:endParaRPr lang="en-US" altLang="ja-JP" sz="1100" b="1" i="0" u="none" kern="1200" dirty="0"/>
        </a:p>
        <a:p>
          <a:pPr marL="0" lvl="0" indent="0" algn="ctr" defTabSz="622300">
            <a:lnSpc>
              <a:spcPct val="90000"/>
            </a:lnSpc>
            <a:spcBef>
              <a:spcPct val="0"/>
            </a:spcBef>
            <a:spcAft>
              <a:spcPct val="35000"/>
            </a:spcAft>
            <a:buNone/>
          </a:pPr>
          <a:r>
            <a:rPr lang="en-US" sz="1100" b="1" i="0" u="none" kern="1200" dirty="0">
              <a:latin typeface="+mn-lt"/>
              <a:ea typeface="Meiryo UI" panose="020B0604030504040204" pitchFamily="50" charset="-128"/>
            </a:rPr>
            <a:t>*Discord</a:t>
          </a:r>
          <a:r>
            <a:rPr lang="ja-JP" altLang="en-US" sz="1100" b="1" i="0" u="none" kern="1200"/>
            <a:t>でのコミュニケーション</a:t>
          </a:r>
          <a:endParaRPr lang="en-US" sz="1100" kern="1200" dirty="0">
            <a:latin typeface="+mn-lt"/>
          </a:endParaRPr>
        </a:p>
      </dsp:txBody>
      <dsp:txXfrm rot="5400000">
        <a:off x="6601150" y="1040025"/>
        <a:ext cx="1533218" cy="3120078"/>
      </dsp:txXfrm>
    </dsp:sp>
    <dsp:sp modelId="{6C5BE796-6546-154C-9DA2-90D72DFA8DD6}">
      <dsp:nvSpPr>
        <dsp:cNvPr id="0" name=""/>
        <dsp:cNvSpPr/>
      </dsp:nvSpPr>
      <dsp:spPr>
        <a:xfrm rot="16200000">
          <a:off x="6415904" y="1833455"/>
          <a:ext cx="5200130" cy="1533218"/>
        </a:xfrm>
        <a:prstGeom prst="flowChartManualOperation">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a:t>
          </a:r>
          <a:r>
            <a:rPr lang="en-US" altLang="ja-JP" sz="1400" kern="1200" dirty="0">
              <a:latin typeface="+mn-lt"/>
            </a:rPr>
            <a:t>3(3</a:t>
          </a:r>
          <a:r>
            <a:rPr lang="ja-JP" altLang="en-US" sz="1400" kern="1200">
              <a:latin typeface="+mn-lt"/>
            </a:rPr>
            <a:t>時間</a:t>
          </a:r>
          <a:r>
            <a:rPr lang="en-US" altLang="ja-JP" sz="1400" kern="1200" dirty="0">
              <a:latin typeface="+mn-lt"/>
            </a:rPr>
            <a:t>,</a:t>
          </a:r>
          <a:r>
            <a:rPr lang="ja-JP" altLang="en-US" sz="1400" kern="1200">
              <a:latin typeface="+mn-lt"/>
            </a:rPr>
            <a:t> </a:t>
          </a:r>
          <a:r>
            <a:rPr lang="en-US" altLang="ja-JP" sz="1400" kern="1200" dirty="0">
              <a:latin typeface="+mn-lt"/>
            </a:rPr>
            <a:t>    </a:t>
          </a:r>
          <a:r>
            <a:rPr lang="ja-JP" altLang="en-US" sz="1400" kern="1200">
              <a:latin typeface="+mn-lt"/>
            </a:rPr>
            <a:t>オンライン</a:t>
          </a:r>
          <a:r>
            <a:rPr lang="en-US" altLang="ja-JP" sz="1400" kern="1200" dirty="0">
              <a:latin typeface="+mn-lt"/>
            </a:rPr>
            <a:t>, 1/15)</a:t>
          </a:r>
        </a:p>
        <a:p>
          <a:pPr marL="0" lvl="0" indent="0" algn="l" defTabSz="622300">
            <a:lnSpc>
              <a:spcPct val="90000"/>
            </a:lnSpc>
            <a:spcBef>
              <a:spcPct val="0"/>
            </a:spcBef>
            <a:spcAft>
              <a:spcPct val="35000"/>
            </a:spcAft>
            <a:buNone/>
          </a:pPr>
          <a:endParaRPr lang="en-US" sz="1400" kern="1200" dirty="0">
            <a:latin typeface="+mn-lt"/>
          </a:endParaRPr>
        </a:p>
        <a:p>
          <a:pPr marL="0" lvl="0" indent="0" algn="l" defTabSz="622300">
            <a:lnSpc>
              <a:spcPct val="90000"/>
            </a:lnSpc>
            <a:spcBef>
              <a:spcPct val="0"/>
            </a:spcBef>
            <a:spcAft>
              <a:spcPct val="35000"/>
            </a:spcAft>
            <a:buNone/>
          </a:pPr>
          <a:r>
            <a:rPr lang="ja-JP" altLang="en-US" sz="1200" b="1" kern="1200"/>
            <a:t>授業改善サポータ業務の実践と省察</a:t>
          </a:r>
          <a:r>
            <a:rPr lang="en-US" altLang="ja-JP" sz="1200" b="1" kern="1200" dirty="0"/>
            <a:t>(2)</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dsp:txBody>
      <dsp:txXfrm rot="5400000">
        <a:off x="8249360" y="1040025"/>
        <a:ext cx="1533218" cy="3120078"/>
      </dsp:txXfrm>
    </dsp:sp>
    <dsp:sp modelId="{F828A022-25A6-4C46-AD31-637ABEEECE98}">
      <dsp:nvSpPr>
        <dsp:cNvPr id="0" name=""/>
        <dsp:cNvSpPr/>
      </dsp:nvSpPr>
      <dsp:spPr>
        <a:xfrm rot="16200000">
          <a:off x="8064115"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2550" bIns="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mn-lt"/>
            </a:rPr>
            <a:t>研修3事後学習</a:t>
          </a:r>
        </a:p>
        <a:p>
          <a:pPr marL="0" lvl="0" indent="0" algn="ctr" defTabSz="577850">
            <a:lnSpc>
              <a:spcPct val="90000"/>
            </a:lnSpc>
            <a:spcBef>
              <a:spcPct val="0"/>
            </a:spcBef>
            <a:spcAft>
              <a:spcPct val="35000"/>
            </a:spcAft>
            <a:buNone/>
          </a:pPr>
          <a:r>
            <a:rPr lang="ja-JP" altLang="en-US" sz="1300" b="1" i="0" u="none" kern="1200"/>
            <a:t>掲示板でのコミュニケーション</a:t>
          </a:r>
          <a:endParaRPr lang="en-US" altLang="ja-JP" sz="1300" b="1" i="0" u="none" kern="1200" dirty="0"/>
        </a:p>
        <a:p>
          <a:pPr marL="0" lvl="0" indent="0" algn="l" defTabSz="577850">
            <a:lnSpc>
              <a:spcPct val="90000"/>
            </a:lnSpc>
            <a:spcBef>
              <a:spcPct val="0"/>
            </a:spcBef>
            <a:spcAft>
              <a:spcPct val="35000"/>
            </a:spcAft>
            <a:buNone/>
          </a:pPr>
          <a:r>
            <a:rPr lang="ja-JP" altLang="en-US" sz="1300" b="0" i="0" u="none" kern="1200"/>
            <a:t>① </a:t>
          </a:r>
          <a:r>
            <a:rPr lang="ja-JP" altLang="en-US" sz="1100" b="1" i="0" u="none" kern="1200"/>
            <a:t>アクションプラン</a:t>
          </a:r>
          <a:endParaRPr lang="en-US" altLang="ja-JP" sz="1100" b="1" i="0" u="none" kern="1200" dirty="0"/>
        </a:p>
        <a:p>
          <a:pPr marL="0" lvl="0" indent="0" algn="l" defTabSz="577850">
            <a:lnSpc>
              <a:spcPct val="90000"/>
            </a:lnSpc>
            <a:spcBef>
              <a:spcPct val="0"/>
            </a:spcBef>
            <a:spcAft>
              <a:spcPct val="35000"/>
            </a:spcAft>
            <a:buNone/>
          </a:pPr>
          <a:r>
            <a:rPr lang="ja-JP" altLang="en-US" sz="1100" b="1" i="0" u="none" kern="1200"/>
            <a:t>②自己評価シート</a:t>
          </a:r>
          <a:endParaRPr lang="en-US" altLang="ja-JP" sz="1100" b="1" i="0" u="none" kern="1200" dirty="0"/>
        </a:p>
        <a:p>
          <a:pPr marL="0" lvl="0" indent="0" algn="l" defTabSz="57785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a:t>掲示板でのコミュニケーション</a:t>
          </a:r>
          <a:endParaRPr lang="en-US" altLang="ja-JP" sz="1100" b="1" i="0" u="none" kern="1200" dirty="0"/>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kern="1200" dirty="0">
            <a:latin typeface="+mn-lt"/>
          </a:endParaRPr>
        </a:p>
      </dsp:txBody>
      <dsp:txXfrm rot="5400000">
        <a:off x="9897571" y="1040025"/>
        <a:ext cx="1533218" cy="3120078"/>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P"/>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0CC7D7-9722-5642-9388-80EF891CA686}" type="datetimeFigureOut">
              <a:rPr lang="en-JP" smtClean="0"/>
              <a:t>2025/01/20</a:t>
            </a:fld>
            <a:endParaRPr lang="en-JP"/>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P"/>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P"/>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5C6915-5B57-BA4B-B59B-5A81C76EB5F5}" type="slidenum">
              <a:rPr lang="en-JP" smtClean="0"/>
              <a:t>‹#›</a:t>
            </a:fld>
            <a:endParaRPr lang="en-JP"/>
          </a:p>
        </p:txBody>
      </p:sp>
    </p:spTree>
    <p:extLst>
      <p:ext uri="{BB962C8B-B14F-4D97-AF65-F5344CB8AC3E}">
        <p14:creationId xmlns:p14="http://schemas.microsoft.com/office/powerpoint/2010/main" val="3553575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研修</a:t>
            </a:r>
            <a:r>
              <a:rPr lang="ja-JP" altLang="en-US" dirty="0"/>
              <a:t>へようこそ。これから、研修の概要を簡単に説明します。研修のねらい、研修の流れ、研修までにやっていただきたいことなどを紹介します。事前学習、事後学習などには、主に、現在お使いの学習管理システムを使います。学習管理システムの使い方が分からない場合は、別紙を参照してください。</a:t>
            </a:r>
            <a:endParaRPr lang="en-US"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a:t>
            </a:fld>
            <a:endParaRPr lang="en-US"/>
          </a:p>
        </p:txBody>
      </p:sp>
    </p:spTree>
    <p:extLst>
      <p:ext uri="{BB962C8B-B14F-4D97-AF65-F5344CB8AC3E}">
        <p14:creationId xmlns:p14="http://schemas.microsoft.com/office/powerpoint/2010/main" val="449505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a:p>
            <a:pPr marL="0" indent="0">
              <a:buNone/>
            </a:pPr>
            <a:r>
              <a:rPr lang="ja-JP" altLang="en-US" sz="1200"/>
              <a:t>実際のワーク用フォーム</a:t>
            </a:r>
            <a:endParaRPr lang="en-US" altLang="ja-JP" sz="1200" dirty="0"/>
          </a:p>
          <a:p>
            <a:pPr marL="0" indent="0">
              <a:buNone/>
            </a:pPr>
            <a:r>
              <a:rPr lang="ja-JP" altLang="en-US" sz="1200"/>
              <a:t>グループ１</a:t>
            </a:r>
            <a:r>
              <a:rPr lang="en-US" altLang="ja-JP" sz="1200" dirty="0"/>
              <a:t>:https://</a:t>
            </a:r>
            <a:r>
              <a:rPr lang="en-US" altLang="ja-JP" sz="1200" dirty="0" err="1"/>
              <a:t>docs.google.com</a:t>
            </a:r>
            <a:r>
              <a:rPr lang="en-US" altLang="ja-JP" sz="1200" dirty="0"/>
              <a:t>/document/d/1wB90GQjipNA2xIGv2PB4I4JoEp1AJ1poW_XppoCtdNg/</a:t>
            </a:r>
            <a:r>
              <a:rPr lang="en-US" altLang="ja-JP" sz="1200" dirty="0" err="1"/>
              <a:t>edit?usp</a:t>
            </a:r>
            <a:r>
              <a:rPr lang="en-US" altLang="ja-JP" sz="1200" dirty="0"/>
              <a:t>=sharing</a:t>
            </a:r>
          </a:p>
          <a:p>
            <a:pPr marL="0" indent="0">
              <a:buNone/>
            </a:pPr>
            <a:r>
              <a:rPr lang="ja-JP" altLang="en-US" sz="1200"/>
              <a:t>グループ２</a:t>
            </a:r>
            <a:r>
              <a:rPr lang="en-US" altLang="ja-JP" sz="1200" dirty="0"/>
              <a:t>:https://</a:t>
            </a:r>
            <a:r>
              <a:rPr lang="en-US" altLang="ja-JP" sz="1200" dirty="0" err="1"/>
              <a:t>docs.google.com</a:t>
            </a:r>
            <a:r>
              <a:rPr lang="en-US" altLang="ja-JP" sz="1200" dirty="0"/>
              <a:t>/document/d/1hxWe289llD0qPtZc_fICxgI1czeVMZbCmwEmVObwIPs/</a:t>
            </a:r>
            <a:r>
              <a:rPr lang="en-US" altLang="ja-JP" sz="1200" dirty="0" err="1"/>
              <a:t>edit?usp</a:t>
            </a:r>
            <a:r>
              <a:rPr lang="en-US" altLang="ja-JP" sz="1200" dirty="0"/>
              <a:t>=sharing</a:t>
            </a:r>
          </a:p>
          <a:p>
            <a:pPr marL="0" indent="0">
              <a:buNone/>
            </a:pPr>
            <a:r>
              <a:rPr lang="ja-JP" altLang="en-US" sz="1200"/>
              <a:t>グループ３</a:t>
            </a:r>
            <a:r>
              <a:rPr lang="en-US" altLang="ja-JP" sz="1200" dirty="0"/>
              <a:t>:https://</a:t>
            </a:r>
            <a:r>
              <a:rPr lang="en-US" altLang="ja-JP" sz="1200" dirty="0" err="1"/>
              <a:t>docs.google.com</a:t>
            </a:r>
            <a:r>
              <a:rPr lang="en-US" altLang="ja-JP" sz="1200" dirty="0"/>
              <a:t>/document/d/1VK0_08duzX3NraxbrNDIxsZOwWjmHXX1PSrtV1YeWFo/</a:t>
            </a:r>
            <a:r>
              <a:rPr lang="en-US" altLang="ja-JP" sz="1200" dirty="0" err="1"/>
              <a:t>edit?usp</a:t>
            </a:r>
            <a:r>
              <a:rPr lang="en-US" altLang="ja-JP" sz="1200" dirty="0"/>
              <a:t>=sharing</a:t>
            </a:r>
          </a:p>
          <a:p>
            <a:pPr marL="0" indent="0">
              <a:buNone/>
            </a:pPr>
            <a:r>
              <a:rPr lang="ja-JP" altLang="en-US" sz="1200"/>
              <a:t>グループ４</a:t>
            </a:r>
            <a:r>
              <a:rPr lang="en-US" altLang="ja-JP" sz="1200" dirty="0"/>
              <a:t>:https://</a:t>
            </a:r>
            <a:r>
              <a:rPr lang="en-US" altLang="ja-JP" sz="1200" dirty="0" err="1"/>
              <a:t>docs.google.com</a:t>
            </a:r>
            <a:r>
              <a:rPr lang="en-US" altLang="ja-JP" sz="1200" dirty="0"/>
              <a:t>/document/d/1erXXv0uTt_VC7xYLcbN3RyDfzLjLvGg8B6t8r_nW6jE/</a:t>
            </a:r>
            <a:r>
              <a:rPr lang="en-US" altLang="ja-JP" sz="1200" dirty="0" err="1"/>
              <a:t>edit?usp</a:t>
            </a:r>
            <a:r>
              <a:rPr lang="en-US" altLang="ja-JP" sz="1200" dirty="0"/>
              <a:t>=sharing</a:t>
            </a:r>
          </a:p>
          <a:p>
            <a:pPr marL="0" indent="0">
              <a:buNone/>
            </a:pPr>
            <a:endParaRPr lang="en-US" altLang="ja-JP" sz="1200" dirty="0"/>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19</a:t>
            </a:fld>
            <a:endParaRPr lang="en-US"/>
          </a:p>
        </p:txBody>
      </p:sp>
    </p:spTree>
    <p:extLst>
      <p:ext uri="{BB962C8B-B14F-4D97-AF65-F5344CB8AC3E}">
        <p14:creationId xmlns:p14="http://schemas.microsoft.com/office/powerpoint/2010/main" val="4109757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20</a:t>
            </a:fld>
            <a:endParaRPr lang="en-US"/>
          </a:p>
        </p:txBody>
      </p:sp>
    </p:spTree>
    <p:extLst>
      <p:ext uri="{BB962C8B-B14F-4D97-AF65-F5344CB8AC3E}">
        <p14:creationId xmlns:p14="http://schemas.microsoft.com/office/powerpoint/2010/main" val="2456644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21</a:t>
            </a:fld>
            <a:endParaRPr lang="en-US"/>
          </a:p>
        </p:txBody>
      </p:sp>
    </p:spTree>
    <p:extLst>
      <p:ext uri="{BB962C8B-B14F-4D97-AF65-F5344CB8AC3E}">
        <p14:creationId xmlns:p14="http://schemas.microsoft.com/office/powerpoint/2010/main" val="1523046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23</a:t>
            </a:fld>
            <a:endParaRPr lang="en-US"/>
          </a:p>
        </p:txBody>
      </p:sp>
    </p:spTree>
    <p:extLst>
      <p:ext uri="{BB962C8B-B14F-4D97-AF65-F5344CB8AC3E}">
        <p14:creationId xmlns:p14="http://schemas.microsoft.com/office/powerpoint/2010/main" val="21615922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13:32-13:45</a:t>
            </a:r>
          </a:p>
          <a:p>
            <a:r>
              <a:rPr lang="ja-JP" altLang="en-US" sz="1200" b="1" kern="1200">
                <a:solidFill>
                  <a:schemeClr val="tx1"/>
                </a:solidFill>
                <a:effectLst/>
                <a:latin typeface="+mn-lt"/>
                <a:ea typeface="+mn-ea"/>
                <a:cs typeface="+mn-cs"/>
              </a:rPr>
              <a:t>各自、簡単に自己紹介をしてください。その際に、本研修に期待すること、本研修で取り上げる授業、これまでに動画教材を活用したことがあるかなどを盛り込んでください。</a:t>
            </a:r>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27</a:t>
            </a:fld>
            <a:endParaRPr lang="en-US"/>
          </a:p>
        </p:txBody>
      </p:sp>
    </p:spTree>
    <p:extLst>
      <p:ext uri="{BB962C8B-B14F-4D97-AF65-F5344CB8AC3E}">
        <p14:creationId xmlns:p14="http://schemas.microsoft.com/office/powerpoint/2010/main" val="3956717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反転授業を受けて、事前教材を多く提供しています。動画教材でまるほんありますには、必須とオプションがあります。まずは、必須の動画教材を研修までに視聴してきてください。研修は、</a:t>
            </a:r>
            <a:r>
              <a:rPr lang="en-US" altLang="ja-JP" dirty="0"/>
              <a:t>2</a:t>
            </a:r>
            <a:r>
              <a:rPr lang="ja-JP" altLang="en-US" dirty="0"/>
              <a:t>日間、</a:t>
            </a:r>
            <a:r>
              <a:rPr lang="en-US" altLang="ja-JP" dirty="0"/>
              <a:t>6</a:t>
            </a:r>
            <a:r>
              <a:rPr lang="ja-JP" altLang="en-US" dirty="0"/>
              <a:t>時間です。演習とディスカッションを中心に進めます。研修を終えると、サーティフィケーションを付与します。本研修の目的が、実際に授業で動画を活用していただくことですので、最終課題を用意しています。こちらの最終課題をご提出いただくと、さらに上級のサーティフィケーションを受けることができます。是非、今回の研修で学んだことを、実際の授業でも試していただき、上級サーティフィケーションを目指していただければと思います。研修後から最終課題までの間に困ったことがあれば、支援いたしますので、ご連絡ください。連絡先は本教材の最後で紹介します。</a:t>
            </a:r>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28</a:t>
            </a:fld>
            <a:endParaRPr lang="en-US"/>
          </a:p>
        </p:txBody>
      </p:sp>
    </p:spTree>
    <p:extLst>
      <p:ext uri="{BB962C8B-B14F-4D97-AF65-F5344CB8AC3E}">
        <p14:creationId xmlns:p14="http://schemas.microsoft.com/office/powerpoint/2010/main" val="692774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本研修を受講すると、以下の３点をできるようになることを目指しています。</a:t>
            </a:r>
            <a:endParaRPr lang="en-US" altLang="ja-JP" dirty="0"/>
          </a:p>
          <a:p>
            <a:pPr marL="0" indent="0">
              <a:buNone/>
            </a:pPr>
            <a:r>
              <a:rPr lang="en-US" dirty="0"/>
              <a:t>1 </a:t>
            </a:r>
            <a:r>
              <a:rPr lang="ja-JP" altLang="en-US"/>
              <a:t>学習効果を上げるための動画教材を設計、開発できる</a:t>
            </a:r>
            <a:endParaRPr lang="en-US" dirty="0"/>
          </a:p>
          <a:p>
            <a:pPr marL="0" indent="0">
              <a:buNone/>
            </a:pPr>
            <a:r>
              <a:rPr lang="en-US" dirty="0"/>
              <a:t>2 </a:t>
            </a:r>
            <a:r>
              <a:rPr lang="ja-JP" altLang="en-US"/>
              <a:t>開発した動画教材を授業で有効的な活用法を説明できる</a:t>
            </a:r>
            <a:endParaRPr lang="en-US" altLang="ja-JP" dirty="0"/>
          </a:p>
          <a:p>
            <a:pPr marL="0" indent="0">
              <a:buNone/>
            </a:pPr>
            <a:r>
              <a:rPr lang="en-US" dirty="0"/>
              <a:t>3 </a:t>
            </a:r>
            <a:r>
              <a:rPr lang="ja-JP" altLang="en-US"/>
              <a:t>動画教材を活用した授業を改善につなげるための評価を計画できる</a:t>
            </a:r>
            <a:endParaRPr lang="en-US" dirty="0"/>
          </a:p>
          <a:p>
            <a:endParaRPr lang="en-US" altLang="ja-JP" dirty="0"/>
          </a:p>
          <a:p>
            <a:r>
              <a:rPr lang="ja-JP" altLang="en-US"/>
              <a:t>実際に何度が動画教材を作成します。動画教材製作のポイントと方法を演習します。また、授業改善につなげるために、動画教材を活用した授業の評価を計画します。</a:t>
            </a:r>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29</a:t>
            </a:fld>
            <a:endParaRPr lang="en-US"/>
          </a:p>
        </p:txBody>
      </p:sp>
    </p:spTree>
    <p:extLst>
      <p:ext uri="{BB962C8B-B14F-4D97-AF65-F5344CB8AC3E}">
        <p14:creationId xmlns:p14="http://schemas.microsoft.com/office/powerpoint/2010/main" val="744309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13:32-13:45</a:t>
            </a:r>
          </a:p>
          <a:p>
            <a:r>
              <a:rPr lang="ja-JP" altLang="en-US" sz="1200" b="1" kern="1200">
                <a:solidFill>
                  <a:schemeClr val="tx1"/>
                </a:solidFill>
                <a:effectLst/>
                <a:latin typeface="+mn-lt"/>
                <a:ea typeface="+mn-ea"/>
                <a:cs typeface="+mn-cs"/>
              </a:rPr>
              <a:t>各自、簡単に自己紹介をしてください。その際に、本研修に期待すること、本研修で取り上げる授業、これまでに動画教材を活用したことがあるかなどを盛り込んでください。</a:t>
            </a:r>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31</a:t>
            </a:fld>
            <a:endParaRPr lang="en-US"/>
          </a:p>
        </p:txBody>
      </p:sp>
    </p:spTree>
    <p:extLst>
      <p:ext uri="{BB962C8B-B14F-4D97-AF65-F5344CB8AC3E}">
        <p14:creationId xmlns:p14="http://schemas.microsoft.com/office/powerpoint/2010/main" val="368470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本研修を受講すると、以下の３点をできるようになることを目指しています。</a:t>
            </a:r>
            <a:endParaRPr lang="en-US" altLang="ja-JP" dirty="0"/>
          </a:p>
          <a:p>
            <a:pPr marL="0" indent="0">
              <a:buNone/>
            </a:pPr>
            <a:r>
              <a:rPr lang="en-US" dirty="0"/>
              <a:t>1 </a:t>
            </a:r>
            <a:r>
              <a:rPr lang="ja-JP" altLang="en-US"/>
              <a:t>学習効果を上げるための動画教材を設計、開発できる</a:t>
            </a:r>
            <a:endParaRPr lang="en-US" dirty="0"/>
          </a:p>
          <a:p>
            <a:pPr marL="0" indent="0">
              <a:buNone/>
            </a:pPr>
            <a:r>
              <a:rPr lang="en-US" dirty="0"/>
              <a:t>2 </a:t>
            </a:r>
            <a:r>
              <a:rPr lang="ja-JP" altLang="en-US"/>
              <a:t>開発した動画教材を授業で有効的な活用法を説明できる</a:t>
            </a:r>
            <a:endParaRPr lang="en-US" altLang="ja-JP" dirty="0"/>
          </a:p>
          <a:p>
            <a:pPr marL="0" indent="0">
              <a:buNone/>
            </a:pPr>
            <a:r>
              <a:rPr lang="en-US" dirty="0"/>
              <a:t>3 </a:t>
            </a:r>
            <a:r>
              <a:rPr lang="ja-JP" altLang="en-US"/>
              <a:t>動画教材を活用した授業を改善につなげるための評価を計画できる</a:t>
            </a:r>
            <a:endParaRPr lang="en-US" dirty="0"/>
          </a:p>
          <a:p>
            <a:endParaRPr lang="en-US" altLang="ja-JP" dirty="0"/>
          </a:p>
          <a:p>
            <a:r>
              <a:rPr lang="ja-JP" altLang="en-US"/>
              <a:t>実際に何度が動画教材を作成します。動画教材製作のポイントと方法を演習します。また、授業改善につなげるために、動画教材を活用した授業の評価を計画します。</a:t>
            </a:r>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2</a:t>
            </a:fld>
            <a:endParaRPr lang="en-US"/>
          </a:p>
        </p:txBody>
      </p:sp>
    </p:spTree>
    <p:extLst>
      <p:ext uri="{BB962C8B-B14F-4D97-AF65-F5344CB8AC3E}">
        <p14:creationId xmlns:p14="http://schemas.microsoft.com/office/powerpoint/2010/main" val="1287972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3</a:t>
            </a:fld>
            <a:endParaRPr lang="en-US"/>
          </a:p>
        </p:txBody>
      </p:sp>
    </p:spTree>
    <p:extLst>
      <p:ext uri="{BB962C8B-B14F-4D97-AF65-F5344CB8AC3E}">
        <p14:creationId xmlns:p14="http://schemas.microsoft.com/office/powerpoint/2010/main" val="2863822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4</a:t>
            </a:fld>
            <a:endParaRPr lang="en-US"/>
          </a:p>
        </p:txBody>
      </p:sp>
    </p:spTree>
    <p:extLst>
      <p:ext uri="{BB962C8B-B14F-4D97-AF65-F5344CB8AC3E}">
        <p14:creationId xmlns:p14="http://schemas.microsoft.com/office/powerpoint/2010/main" val="4261006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5</a:t>
            </a:fld>
            <a:endParaRPr lang="en-US"/>
          </a:p>
        </p:txBody>
      </p:sp>
    </p:spTree>
    <p:extLst>
      <p:ext uri="{BB962C8B-B14F-4D97-AF65-F5344CB8AC3E}">
        <p14:creationId xmlns:p14="http://schemas.microsoft.com/office/powerpoint/2010/main" val="650300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7</a:t>
            </a:fld>
            <a:endParaRPr lang="en-US"/>
          </a:p>
        </p:txBody>
      </p:sp>
    </p:spTree>
    <p:extLst>
      <p:ext uri="{BB962C8B-B14F-4D97-AF65-F5344CB8AC3E}">
        <p14:creationId xmlns:p14="http://schemas.microsoft.com/office/powerpoint/2010/main" val="1829659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8</a:t>
            </a:fld>
            <a:endParaRPr lang="en-US"/>
          </a:p>
        </p:txBody>
      </p:sp>
    </p:spTree>
    <p:extLst>
      <p:ext uri="{BB962C8B-B14F-4D97-AF65-F5344CB8AC3E}">
        <p14:creationId xmlns:p14="http://schemas.microsoft.com/office/powerpoint/2010/main" val="1040897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13:32-13:45</a:t>
            </a:r>
          </a:p>
          <a:p>
            <a:r>
              <a:rPr lang="ja-JP" altLang="en-US" sz="1200" b="1" kern="1200">
                <a:solidFill>
                  <a:schemeClr val="tx1"/>
                </a:solidFill>
                <a:effectLst/>
                <a:latin typeface="+mn-lt"/>
                <a:ea typeface="+mn-ea"/>
                <a:cs typeface="+mn-cs"/>
              </a:rPr>
              <a:t>各自、簡単に自己紹介をしてください。その際に、本研修に期待すること、本研修で取り上げる授業、これまでに動画教材を活用したことがあるかなどを盛り込んでください。</a:t>
            </a:r>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11</a:t>
            </a:fld>
            <a:endParaRPr lang="en-US"/>
          </a:p>
        </p:txBody>
      </p:sp>
    </p:spTree>
    <p:extLst>
      <p:ext uri="{BB962C8B-B14F-4D97-AF65-F5344CB8AC3E}">
        <p14:creationId xmlns:p14="http://schemas.microsoft.com/office/powerpoint/2010/main" val="1008837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EC5C6915-5B57-BA4B-B59B-5A81C76EB5F5}" type="slidenum">
              <a:rPr lang="en-JP" smtClean="0"/>
              <a:t>18</a:t>
            </a:fld>
            <a:endParaRPr lang="en-JP"/>
          </a:p>
        </p:txBody>
      </p:sp>
    </p:spTree>
    <p:extLst>
      <p:ext uri="{BB962C8B-B14F-4D97-AF65-F5344CB8AC3E}">
        <p14:creationId xmlns:p14="http://schemas.microsoft.com/office/powerpoint/2010/main" val="412943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66CDB-85E1-47C5-C27E-31E2DDB4CB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P"/>
          </a:p>
        </p:txBody>
      </p:sp>
      <p:sp>
        <p:nvSpPr>
          <p:cNvPr id="3" name="Subtitle 2">
            <a:extLst>
              <a:ext uri="{FF2B5EF4-FFF2-40B4-BE49-F238E27FC236}">
                <a16:creationId xmlns:a16="http://schemas.microsoft.com/office/drawing/2014/main" id="{00F1F257-4650-126A-6EA4-CA120AD8E1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P"/>
          </a:p>
        </p:txBody>
      </p:sp>
      <p:sp>
        <p:nvSpPr>
          <p:cNvPr id="4" name="Date Placeholder 3">
            <a:extLst>
              <a:ext uri="{FF2B5EF4-FFF2-40B4-BE49-F238E27FC236}">
                <a16:creationId xmlns:a16="http://schemas.microsoft.com/office/drawing/2014/main" id="{20E9C5C7-5EEA-F9D4-9609-E317CB9E3E01}"/>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D5908729-387F-C66B-0389-A3269FC831C8}"/>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8E9D7525-7847-F719-4E95-8CDF17E6B504}"/>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257402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99666-80DD-1B9B-94FC-73B309416439}"/>
              </a:ext>
            </a:extLst>
          </p:cNvPr>
          <p:cNvSpPr>
            <a:spLocks noGrp="1"/>
          </p:cNvSpPr>
          <p:nvPr>
            <p:ph type="title"/>
          </p:nvPr>
        </p:nvSpPr>
        <p:spPr/>
        <p:txBody>
          <a:bodyPr/>
          <a:lstStyle/>
          <a:p>
            <a:r>
              <a:rPr lang="en-US"/>
              <a:t>Click to edit Master title style</a:t>
            </a:r>
            <a:endParaRPr lang="en-JP"/>
          </a:p>
        </p:txBody>
      </p:sp>
      <p:sp>
        <p:nvSpPr>
          <p:cNvPr id="3" name="Vertical Text Placeholder 2">
            <a:extLst>
              <a:ext uri="{FF2B5EF4-FFF2-40B4-BE49-F238E27FC236}">
                <a16:creationId xmlns:a16="http://schemas.microsoft.com/office/drawing/2014/main" id="{64A48B2F-6A5F-695C-B9FA-927F16237B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398D7336-B58C-F0A4-D949-1E8EF161E4DB}"/>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F23FB7F8-80DB-3F64-2518-0C9C5D8C6648}"/>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C4C387DC-10A4-7E15-C5D4-E37E7426E0DE}"/>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120576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CD3A75-FAFB-8527-E520-54CE5D6226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P"/>
          </a:p>
        </p:txBody>
      </p:sp>
      <p:sp>
        <p:nvSpPr>
          <p:cNvPr id="3" name="Vertical Text Placeholder 2">
            <a:extLst>
              <a:ext uri="{FF2B5EF4-FFF2-40B4-BE49-F238E27FC236}">
                <a16:creationId xmlns:a16="http://schemas.microsoft.com/office/drawing/2014/main" id="{4FA5B894-7A38-AC81-FA1B-04D3000402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052C31A3-39AD-8798-2A21-9D9B12B432D0}"/>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D78DEF72-7653-6C04-CB92-00EDBF5AF31B}"/>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755B27AF-C2E3-2D53-9FE3-C4B0C131EF03}"/>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1371520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55383-5B6B-B4E1-2BEF-9DFD54C0F763}"/>
              </a:ext>
            </a:extLst>
          </p:cNvPr>
          <p:cNvSpPr>
            <a:spLocks noGrp="1"/>
          </p:cNvSpPr>
          <p:nvPr>
            <p:ph type="title"/>
          </p:nvPr>
        </p:nvSpPr>
        <p:spPr/>
        <p:txBody>
          <a:bodyPr/>
          <a:lstStyle/>
          <a:p>
            <a:r>
              <a:rPr lang="en-US"/>
              <a:t>Click to edit Master title style</a:t>
            </a:r>
            <a:endParaRPr lang="en-JP"/>
          </a:p>
        </p:txBody>
      </p:sp>
      <p:sp>
        <p:nvSpPr>
          <p:cNvPr id="3" name="Content Placeholder 2">
            <a:extLst>
              <a:ext uri="{FF2B5EF4-FFF2-40B4-BE49-F238E27FC236}">
                <a16:creationId xmlns:a16="http://schemas.microsoft.com/office/drawing/2014/main" id="{3639D9BA-3406-7329-266C-CF9590BFF9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BC1B5D69-3826-9F71-5865-9E879D011842}"/>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BA888670-F279-1A30-6C94-BEC710109644}"/>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673AEF0F-9E25-4030-E530-40EAE5CC435A}"/>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282717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0937D-C9E6-A8BB-4BF4-674B61834E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P"/>
          </a:p>
        </p:txBody>
      </p:sp>
      <p:sp>
        <p:nvSpPr>
          <p:cNvPr id="3" name="Text Placeholder 2">
            <a:extLst>
              <a:ext uri="{FF2B5EF4-FFF2-40B4-BE49-F238E27FC236}">
                <a16:creationId xmlns:a16="http://schemas.microsoft.com/office/drawing/2014/main" id="{B4527A37-DC01-8734-CD12-9183EF1B0D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9C769C-B5E9-D0D5-510B-687019F71A74}"/>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4B6FCD39-4D82-283D-A832-16E754787382}"/>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4BC09BA6-4357-986D-003E-9CA0DCE250DA}"/>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321656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6835-3789-8746-690C-A118FE26E62C}"/>
              </a:ext>
            </a:extLst>
          </p:cNvPr>
          <p:cNvSpPr>
            <a:spLocks noGrp="1"/>
          </p:cNvSpPr>
          <p:nvPr>
            <p:ph type="title"/>
          </p:nvPr>
        </p:nvSpPr>
        <p:spPr/>
        <p:txBody>
          <a:bodyPr/>
          <a:lstStyle/>
          <a:p>
            <a:r>
              <a:rPr lang="en-US"/>
              <a:t>Click to edit Master title style</a:t>
            </a:r>
            <a:endParaRPr lang="en-JP"/>
          </a:p>
        </p:txBody>
      </p:sp>
      <p:sp>
        <p:nvSpPr>
          <p:cNvPr id="3" name="Content Placeholder 2">
            <a:extLst>
              <a:ext uri="{FF2B5EF4-FFF2-40B4-BE49-F238E27FC236}">
                <a16:creationId xmlns:a16="http://schemas.microsoft.com/office/drawing/2014/main" id="{35000C2A-3D31-6115-D7FF-9DFC79D52E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Content Placeholder 3">
            <a:extLst>
              <a:ext uri="{FF2B5EF4-FFF2-40B4-BE49-F238E27FC236}">
                <a16:creationId xmlns:a16="http://schemas.microsoft.com/office/drawing/2014/main" id="{18C39F6C-1CBB-FB86-0027-C093F28629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5" name="Date Placeholder 4">
            <a:extLst>
              <a:ext uri="{FF2B5EF4-FFF2-40B4-BE49-F238E27FC236}">
                <a16:creationId xmlns:a16="http://schemas.microsoft.com/office/drawing/2014/main" id="{2488CE13-455E-1D50-B1B2-8C657899B332}"/>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6" name="Footer Placeholder 5">
            <a:extLst>
              <a:ext uri="{FF2B5EF4-FFF2-40B4-BE49-F238E27FC236}">
                <a16:creationId xmlns:a16="http://schemas.microsoft.com/office/drawing/2014/main" id="{DB5A2056-5CF5-159A-F06C-A2BEB78C8574}"/>
              </a:ext>
            </a:extLst>
          </p:cNvPr>
          <p:cNvSpPr>
            <a:spLocks noGrp="1"/>
          </p:cNvSpPr>
          <p:nvPr>
            <p:ph type="ftr" sz="quarter" idx="11"/>
          </p:nvPr>
        </p:nvSpPr>
        <p:spPr/>
        <p:txBody>
          <a:bodyPr/>
          <a:lstStyle/>
          <a:p>
            <a:endParaRPr lang="en-JP"/>
          </a:p>
        </p:txBody>
      </p:sp>
      <p:sp>
        <p:nvSpPr>
          <p:cNvPr id="7" name="Slide Number Placeholder 6">
            <a:extLst>
              <a:ext uri="{FF2B5EF4-FFF2-40B4-BE49-F238E27FC236}">
                <a16:creationId xmlns:a16="http://schemas.microsoft.com/office/drawing/2014/main" id="{1EEB1231-AF15-916C-0DE4-82896B03786F}"/>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67547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98631-D59D-D79D-F34A-84524B8B8B5A}"/>
              </a:ext>
            </a:extLst>
          </p:cNvPr>
          <p:cNvSpPr>
            <a:spLocks noGrp="1"/>
          </p:cNvSpPr>
          <p:nvPr>
            <p:ph type="title"/>
          </p:nvPr>
        </p:nvSpPr>
        <p:spPr>
          <a:xfrm>
            <a:off x="839788" y="365125"/>
            <a:ext cx="10515600" cy="1325563"/>
          </a:xfrm>
        </p:spPr>
        <p:txBody>
          <a:bodyPr/>
          <a:lstStyle/>
          <a:p>
            <a:r>
              <a:rPr lang="en-US"/>
              <a:t>Click to edit Master title style</a:t>
            </a:r>
            <a:endParaRPr lang="en-JP"/>
          </a:p>
        </p:txBody>
      </p:sp>
      <p:sp>
        <p:nvSpPr>
          <p:cNvPr id="3" name="Text Placeholder 2">
            <a:extLst>
              <a:ext uri="{FF2B5EF4-FFF2-40B4-BE49-F238E27FC236}">
                <a16:creationId xmlns:a16="http://schemas.microsoft.com/office/drawing/2014/main" id="{B7E89300-25BC-A35E-11FF-BCC634A2C7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5FDDD8-5838-45F6-84B6-F34534A502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5" name="Text Placeholder 4">
            <a:extLst>
              <a:ext uri="{FF2B5EF4-FFF2-40B4-BE49-F238E27FC236}">
                <a16:creationId xmlns:a16="http://schemas.microsoft.com/office/drawing/2014/main" id="{BD462F8B-D720-FC04-7D78-F7656683CC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A3D99E-CEE0-90AF-4EEE-39DC1BEE39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7" name="Date Placeholder 6">
            <a:extLst>
              <a:ext uri="{FF2B5EF4-FFF2-40B4-BE49-F238E27FC236}">
                <a16:creationId xmlns:a16="http://schemas.microsoft.com/office/drawing/2014/main" id="{C7E94CA6-153B-6182-4154-76E197A703B5}"/>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8" name="Footer Placeholder 7">
            <a:extLst>
              <a:ext uri="{FF2B5EF4-FFF2-40B4-BE49-F238E27FC236}">
                <a16:creationId xmlns:a16="http://schemas.microsoft.com/office/drawing/2014/main" id="{F1EAB764-0863-0FFB-B2B2-764EC4515F5C}"/>
              </a:ext>
            </a:extLst>
          </p:cNvPr>
          <p:cNvSpPr>
            <a:spLocks noGrp="1"/>
          </p:cNvSpPr>
          <p:nvPr>
            <p:ph type="ftr" sz="quarter" idx="11"/>
          </p:nvPr>
        </p:nvSpPr>
        <p:spPr/>
        <p:txBody>
          <a:bodyPr/>
          <a:lstStyle/>
          <a:p>
            <a:endParaRPr lang="en-JP"/>
          </a:p>
        </p:txBody>
      </p:sp>
      <p:sp>
        <p:nvSpPr>
          <p:cNvPr id="9" name="Slide Number Placeholder 8">
            <a:extLst>
              <a:ext uri="{FF2B5EF4-FFF2-40B4-BE49-F238E27FC236}">
                <a16:creationId xmlns:a16="http://schemas.microsoft.com/office/drawing/2014/main" id="{13EB28DC-6971-F0E1-BB55-4C346F3F6995}"/>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1344087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AAEDC-EB50-D13A-45AE-CB1648220FD1}"/>
              </a:ext>
            </a:extLst>
          </p:cNvPr>
          <p:cNvSpPr>
            <a:spLocks noGrp="1"/>
          </p:cNvSpPr>
          <p:nvPr>
            <p:ph type="title"/>
          </p:nvPr>
        </p:nvSpPr>
        <p:spPr/>
        <p:txBody>
          <a:bodyPr/>
          <a:lstStyle/>
          <a:p>
            <a:r>
              <a:rPr lang="en-US"/>
              <a:t>Click to edit Master title style</a:t>
            </a:r>
            <a:endParaRPr lang="en-JP"/>
          </a:p>
        </p:txBody>
      </p:sp>
      <p:sp>
        <p:nvSpPr>
          <p:cNvPr id="3" name="Date Placeholder 2">
            <a:extLst>
              <a:ext uri="{FF2B5EF4-FFF2-40B4-BE49-F238E27FC236}">
                <a16:creationId xmlns:a16="http://schemas.microsoft.com/office/drawing/2014/main" id="{71428C80-DCA8-A8BE-9206-3764F4F5BACB}"/>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4" name="Footer Placeholder 3">
            <a:extLst>
              <a:ext uri="{FF2B5EF4-FFF2-40B4-BE49-F238E27FC236}">
                <a16:creationId xmlns:a16="http://schemas.microsoft.com/office/drawing/2014/main" id="{3E11DDF0-0B8C-C020-6DBF-987C81EA9261}"/>
              </a:ext>
            </a:extLst>
          </p:cNvPr>
          <p:cNvSpPr>
            <a:spLocks noGrp="1"/>
          </p:cNvSpPr>
          <p:nvPr>
            <p:ph type="ftr" sz="quarter" idx="11"/>
          </p:nvPr>
        </p:nvSpPr>
        <p:spPr/>
        <p:txBody>
          <a:bodyPr/>
          <a:lstStyle/>
          <a:p>
            <a:endParaRPr lang="en-JP"/>
          </a:p>
        </p:txBody>
      </p:sp>
      <p:sp>
        <p:nvSpPr>
          <p:cNvPr id="5" name="Slide Number Placeholder 4">
            <a:extLst>
              <a:ext uri="{FF2B5EF4-FFF2-40B4-BE49-F238E27FC236}">
                <a16:creationId xmlns:a16="http://schemas.microsoft.com/office/drawing/2014/main" id="{0AA7CC5A-42FE-A4CA-4F49-591C8078DB54}"/>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1962342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5FDA05-EB1F-D200-40F0-CE1D43B1FBBE}"/>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3" name="Footer Placeholder 2">
            <a:extLst>
              <a:ext uri="{FF2B5EF4-FFF2-40B4-BE49-F238E27FC236}">
                <a16:creationId xmlns:a16="http://schemas.microsoft.com/office/drawing/2014/main" id="{EF3FEB9C-52F9-6F8E-CC01-F066EE753F98}"/>
              </a:ext>
            </a:extLst>
          </p:cNvPr>
          <p:cNvSpPr>
            <a:spLocks noGrp="1"/>
          </p:cNvSpPr>
          <p:nvPr>
            <p:ph type="ftr" sz="quarter" idx="11"/>
          </p:nvPr>
        </p:nvSpPr>
        <p:spPr/>
        <p:txBody>
          <a:bodyPr/>
          <a:lstStyle/>
          <a:p>
            <a:endParaRPr lang="en-JP"/>
          </a:p>
        </p:txBody>
      </p:sp>
      <p:sp>
        <p:nvSpPr>
          <p:cNvPr id="4" name="Slide Number Placeholder 3">
            <a:extLst>
              <a:ext uri="{FF2B5EF4-FFF2-40B4-BE49-F238E27FC236}">
                <a16:creationId xmlns:a16="http://schemas.microsoft.com/office/drawing/2014/main" id="{22005A88-965D-C28A-9B86-695B66800AFF}"/>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622955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46999-9914-2864-40FB-17650673E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P"/>
          </a:p>
        </p:txBody>
      </p:sp>
      <p:sp>
        <p:nvSpPr>
          <p:cNvPr id="3" name="Content Placeholder 2">
            <a:extLst>
              <a:ext uri="{FF2B5EF4-FFF2-40B4-BE49-F238E27FC236}">
                <a16:creationId xmlns:a16="http://schemas.microsoft.com/office/drawing/2014/main" id="{721DBEC0-85F9-A13E-2877-28F160CC12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Text Placeholder 3">
            <a:extLst>
              <a:ext uri="{FF2B5EF4-FFF2-40B4-BE49-F238E27FC236}">
                <a16:creationId xmlns:a16="http://schemas.microsoft.com/office/drawing/2014/main" id="{59C92076-3DCF-FC94-E5C7-D88AFAFB7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1EC47A-BC08-2CF2-D7D3-4A80EC7BC1BF}"/>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6" name="Footer Placeholder 5">
            <a:extLst>
              <a:ext uri="{FF2B5EF4-FFF2-40B4-BE49-F238E27FC236}">
                <a16:creationId xmlns:a16="http://schemas.microsoft.com/office/drawing/2014/main" id="{0F61DEB2-20A0-7E59-2B34-C81C09EB47E2}"/>
              </a:ext>
            </a:extLst>
          </p:cNvPr>
          <p:cNvSpPr>
            <a:spLocks noGrp="1"/>
          </p:cNvSpPr>
          <p:nvPr>
            <p:ph type="ftr" sz="quarter" idx="11"/>
          </p:nvPr>
        </p:nvSpPr>
        <p:spPr/>
        <p:txBody>
          <a:bodyPr/>
          <a:lstStyle/>
          <a:p>
            <a:endParaRPr lang="en-JP"/>
          </a:p>
        </p:txBody>
      </p:sp>
      <p:sp>
        <p:nvSpPr>
          <p:cNvPr id="7" name="Slide Number Placeholder 6">
            <a:extLst>
              <a:ext uri="{FF2B5EF4-FFF2-40B4-BE49-F238E27FC236}">
                <a16:creationId xmlns:a16="http://schemas.microsoft.com/office/drawing/2014/main" id="{AEC7135C-5E41-1689-23A7-067A08A53D2D}"/>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399302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01D06-0BB1-A8F2-E2B0-E123A85161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P"/>
          </a:p>
        </p:txBody>
      </p:sp>
      <p:sp>
        <p:nvSpPr>
          <p:cNvPr id="3" name="Picture Placeholder 2">
            <a:extLst>
              <a:ext uri="{FF2B5EF4-FFF2-40B4-BE49-F238E27FC236}">
                <a16:creationId xmlns:a16="http://schemas.microsoft.com/office/drawing/2014/main" id="{B689B155-B6EB-0BA8-9256-A1421A1375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P"/>
          </a:p>
        </p:txBody>
      </p:sp>
      <p:sp>
        <p:nvSpPr>
          <p:cNvPr id="4" name="Text Placeholder 3">
            <a:extLst>
              <a:ext uri="{FF2B5EF4-FFF2-40B4-BE49-F238E27FC236}">
                <a16:creationId xmlns:a16="http://schemas.microsoft.com/office/drawing/2014/main" id="{A51A05D8-3A01-FDDE-86EE-DE9C7902E7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894FCE-B3CF-3C5D-55B8-6209C2CB1314}"/>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6" name="Footer Placeholder 5">
            <a:extLst>
              <a:ext uri="{FF2B5EF4-FFF2-40B4-BE49-F238E27FC236}">
                <a16:creationId xmlns:a16="http://schemas.microsoft.com/office/drawing/2014/main" id="{8E301332-3A4D-E981-E4A6-568299E0C9D9}"/>
              </a:ext>
            </a:extLst>
          </p:cNvPr>
          <p:cNvSpPr>
            <a:spLocks noGrp="1"/>
          </p:cNvSpPr>
          <p:nvPr>
            <p:ph type="ftr" sz="quarter" idx="11"/>
          </p:nvPr>
        </p:nvSpPr>
        <p:spPr/>
        <p:txBody>
          <a:bodyPr/>
          <a:lstStyle/>
          <a:p>
            <a:endParaRPr lang="en-JP"/>
          </a:p>
        </p:txBody>
      </p:sp>
      <p:sp>
        <p:nvSpPr>
          <p:cNvPr id="7" name="Slide Number Placeholder 6">
            <a:extLst>
              <a:ext uri="{FF2B5EF4-FFF2-40B4-BE49-F238E27FC236}">
                <a16:creationId xmlns:a16="http://schemas.microsoft.com/office/drawing/2014/main" id="{E5A47E3D-C2D6-5508-EA83-7DB2280BBC7F}"/>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811051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47B363-D611-BBE6-4CC2-7DBDB8A8B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JP" dirty="0"/>
          </a:p>
        </p:txBody>
      </p:sp>
      <p:sp>
        <p:nvSpPr>
          <p:cNvPr id="3" name="Text Placeholder 2">
            <a:extLst>
              <a:ext uri="{FF2B5EF4-FFF2-40B4-BE49-F238E27FC236}">
                <a16:creationId xmlns:a16="http://schemas.microsoft.com/office/drawing/2014/main" id="{B5315F3C-4E4D-064F-E99B-432A93718C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BEFBA707-818E-9B78-0612-CC38A86AF7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272CDEEB-62C5-B232-97A6-82F965AD09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P"/>
          </a:p>
        </p:txBody>
      </p:sp>
      <p:sp>
        <p:nvSpPr>
          <p:cNvPr id="6" name="Slide Number Placeholder 5">
            <a:extLst>
              <a:ext uri="{FF2B5EF4-FFF2-40B4-BE49-F238E27FC236}">
                <a16:creationId xmlns:a16="http://schemas.microsoft.com/office/drawing/2014/main" id="{CDBFBB4D-556B-144B-F1D5-2A3603A666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4463E-44F1-C34F-8988-5A039679688D}" type="slidenum">
              <a:rPr lang="en-JP" smtClean="0"/>
              <a:t>‹#›</a:t>
            </a:fld>
            <a:endParaRPr lang="en-JP"/>
          </a:p>
        </p:txBody>
      </p:sp>
    </p:spTree>
    <p:extLst>
      <p:ext uri="{BB962C8B-B14F-4D97-AF65-F5344CB8AC3E}">
        <p14:creationId xmlns:p14="http://schemas.microsoft.com/office/powerpoint/2010/main" val="4174695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S PGothic" panose="020B0600070205080204" pitchFamily="34" charset="-128"/>
          <a:ea typeface="MS PGothic" panose="020B0600070205080204"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S PGothic" panose="020B0600070205080204" pitchFamily="34" charset="-128"/>
          <a:ea typeface="MS PGothic" panose="020B0600070205080204"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S PGothic" panose="020B0600070205080204" pitchFamily="34" charset="-128"/>
          <a:ea typeface="MS PGothic" panose="020B0600070205080204"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S PGothic" panose="020B0600070205080204" pitchFamily="34" charset="-128"/>
          <a:ea typeface="MS PGothic" panose="020B0600070205080204"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Gothic" panose="020B0600070205080204" pitchFamily="34" charset="-128"/>
          <a:ea typeface="MS PGothic" panose="020B0600070205080204"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S PGothic" panose="020B0600070205080204" pitchFamily="34" charset="-128"/>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BB0A9-9997-7441-8DF4-C6CC35D88E03}"/>
              </a:ext>
            </a:extLst>
          </p:cNvPr>
          <p:cNvSpPr>
            <a:spLocks noGrp="1"/>
          </p:cNvSpPr>
          <p:nvPr>
            <p:ph type="ctrTitle"/>
          </p:nvPr>
        </p:nvSpPr>
        <p:spPr/>
        <p:txBody>
          <a:bodyPr>
            <a:normAutofit fontScale="90000"/>
          </a:bodyPr>
          <a:lstStyle/>
          <a:p>
            <a:br>
              <a:rPr lang="en-US" altLang="ja-JP" dirty="0">
                <a:latin typeface="Meiryo UI" panose="020B0604030504040204" pitchFamily="50" charset="-128"/>
                <a:ea typeface="Meiryo UI" panose="020B0604030504040204" pitchFamily="50" charset="-128"/>
              </a:rPr>
            </a:br>
            <a:r>
              <a:rPr lang="ja-JP" altLang="en-US">
                <a:latin typeface="Meiryo UI" panose="020B0604030504040204" pitchFamily="50" charset="-128"/>
                <a:ea typeface="Meiryo UI" panose="020B0604030504040204" pitchFamily="50" charset="-128"/>
              </a:rPr>
              <a:t>授業改善サポーター養成講座</a:t>
            </a:r>
            <a:endParaRPr lang="en-US" dirty="0">
              <a:latin typeface="Meiryo UI" panose="020B0604030504040204" pitchFamily="50" charset="-128"/>
              <a:ea typeface="Meiryo UI" panose="020B0604030504040204" pitchFamily="50" charset="-128"/>
            </a:endParaRPr>
          </a:p>
        </p:txBody>
      </p:sp>
      <p:sp>
        <p:nvSpPr>
          <p:cNvPr id="3" name="Subtitle 2">
            <a:extLst>
              <a:ext uri="{FF2B5EF4-FFF2-40B4-BE49-F238E27FC236}">
                <a16:creationId xmlns:a16="http://schemas.microsoft.com/office/drawing/2014/main" id="{6D0B6F59-10D8-B046-9E79-95E8E76AD16A}"/>
              </a:ext>
            </a:extLst>
          </p:cNvPr>
          <p:cNvSpPr>
            <a:spLocks noGrp="1"/>
          </p:cNvSpPr>
          <p:nvPr>
            <p:ph type="subTitle" idx="1"/>
          </p:nvPr>
        </p:nvSpPr>
        <p:spPr/>
        <p:txBody>
          <a:bodyPr>
            <a:normAutofit/>
          </a:bodyPr>
          <a:lstStyle/>
          <a:p>
            <a:r>
              <a:rPr lang="ja-JP" altLang="en-US" dirty="0">
                <a:solidFill>
                  <a:schemeClr val="bg2">
                    <a:lumMod val="90000"/>
                  </a:schemeClr>
                </a:solidFill>
                <a:latin typeface="Meiryo UI" panose="020B0604030504040204" pitchFamily="50" charset="-128"/>
                <a:ea typeface="Meiryo UI" panose="020B0604030504040204" pitchFamily="50" charset="-128"/>
              </a:rPr>
              <a:t>（研修</a:t>
            </a:r>
            <a:r>
              <a:rPr lang="en-US" altLang="ja-JP" dirty="0">
                <a:solidFill>
                  <a:schemeClr val="bg2">
                    <a:lumMod val="90000"/>
                  </a:schemeClr>
                </a:solidFill>
                <a:latin typeface="Meiryo UI" panose="020B0604030504040204" pitchFamily="50" charset="-128"/>
                <a:ea typeface="Meiryo UI" panose="020B0604030504040204" pitchFamily="50" charset="-128"/>
              </a:rPr>
              <a:t>1</a:t>
            </a:r>
            <a:r>
              <a:rPr lang="ja-JP" altLang="en-US" dirty="0">
                <a:solidFill>
                  <a:schemeClr val="bg2">
                    <a:lumMod val="90000"/>
                  </a:schemeClr>
                </a:solidFill>
                <a:latin typeface="Meiryo UI" panose="020B0604030504040204" pitchFamily="50" charset="-128"/>
                <a:ea typeface="Meiryo UI" panose="020B0604030504040204" pitchFamily="50" charset="-128"/>
              </a:rPr>
              <a:t>）令和</a:t>
            </a:r>
            <a:r>
              <a:rPr lang="en-US" altLang="ja-JP" dirty="0">
                <a:solidFill>
                  <a:schemeClr val="bg2">
                    <a:lumMod val="90000"/>
                  </a:schemeClr>
                </a:solidFill>
                <a:latin typeface="Meiryo UI" panose="020B0604030504040204" pitchFamily="50" charset="-128"/>
                <a:ea typeface="Meiryo UI" panose="020B0604030504040204" pitchFamily="50" charset="-128"/>
              </a:rPr>
              <a:t>6</a:t>
            </a:r>
            <a:r>
              <a:rPr lang="ja-JP" altLang="en-US" dirty="0">
                <a:solidFill>
                  <a:schemeClr val="bg2">
                    <a:lumMod val="90000"/>
                  </a:schemeClr>
                </a:solidFill>
                <a:latin typeface="Meiryo UI" panose="020B0604030504040204" pitchFamily="50" charset="-128"/>
                <a:ea typeface="Meiryo UI" panose="020B0604030504040204" pitchFamily="50" charset="-128"/>
              </a:rPr>
              <a:t>年</a:t>
            </a:r>
            <a:r>
              <a:rPr lang="en-US" altLang="ja-JP" dirty="0">
                <a:solidFill>
                  <a:schemeClr val="bg2">
                    <a:lumMod val="90000"/>
                  </a:schemeClr>
                </a:solidFill>
                <a:latin typeface="Meiryo UI" panose="020B0604030504040204" pitchFamily="50" charset="-128"/>
                <a:ea typeface="Meiryo UI" panose="020B0604030504040204" pitchFamily="50" charset="-128"/>
              </a:rPr>
              <a:t>11</a:t>
            </a:r>
            <a:r>
              <a:rPr lang="ja-JP" altLang="en-US" dirty="0">
                <a:solidFill>
                  <a:schemeClr val="bg2">
                    <a:lumMod val="90000"/>
                  </a:schemeClr>
                </a:solidFill>
                <a:latin typeface="Meiryo UI" panose="020B0604030504040204" pitchFamily="50" charset="-128"/>
                <a:ea typeface="Meiryo UI" panose="020B0604030504040204" pitchFamily="50" charset="-128"/>
              </a:rPr>
              <a:t>月</a:t>
            </a:r>
            <a:r>
              <a:rPr lang="en-US" altLang="ja-JP" dirty="0">
                <a:solidFill>
                  <a:schemeClr val="bg2">
                    <a:lumMod val="90000"/>
                  </a:schemeClr>
                </a:solidFill>
                <a:latin typeface="Meiryo UI" panose="020B0604030504040204" pitchFamily="50" charset="-128"/>
                <a:ea typeface="Meiryo UI" panose="020B0604030504040204" pitchFamily="50" charset="-128"/>
              </a:rPr>
              <a:t>5</a:t>
            </a:r>
            <a:r>
              <a:rPr lang="ja-JP" altLang="en-US" dirty="0">
                <a:solidFill>
                  <a:schemeClr val="bg2">
                    <a:lumMod val="90000"/>
                  </a:schemeClr>
                </a:solidFill>
                <a:latin typeface="Meiryo UI" panose="020B0604030504040204" pitchFamily="50" charset="-128"/>
                <a:ea typeface="Meiryo UI" panose="020B0604030504040204" pitchFamily="50" charset="-128"/>
              </a:rPr>
              <a:t>日（火）</a:t>
            </a:r>
            <a:r>
              <a:rPr lang="en-US" altLang="ja-JP" dirty="0">
                <a:solidFill>
                  <a:schemeClr val="bg2">
                    <a:lumMod val="90000"/>
                  </a:schemeClr>
                </a:solidFill>
                <a:latin typeface="Meiryo UI" panose="020B0604030504040204" pitchFamily="50" charset="-128"/>
                <a:ea typeface="Meiryo UI" panose="020B0604030504040204" pitchFamily="50" charset="-128"/>
              </a:rPr>
              <a:t>13:00-16:00 </a:t>
            </a:r>
            <a:r>
              <a:rPr lang="ja-JP" altLang="en-US" dirty="0">
                <a:solidFill>
                  <a:schemeClr val="bg2">
                    <a:lumMod val="90000"/>
                  </a:schemeClr>
                </a:solidFill>
                <a:latin typeface="Meiryo UI" panose="020B0604030504040204" pitchFamily="50" charset="-128"/>
                <a:ea typeface="Meiryo UI" panose="020B0604030504040204" pitchFamily="50" charset="-128"/>
              </a:rPr>
              <a:t>福岡</a:t>
            </a:r>
          </a:p>
          <a:p>
            <a:r>
              <a:rPr lang="ja-JP" altLang="en-US" dirty="0">
                <a:solidFill>
                  <a:schemeClr val="bg1">
                    <a:lumMod val="75000"/>
                  </a:schemeClr>
                </a:solidFill>
                <a:latin typeface="Meiryo UI" panose="020B0604030504040204" pitchFamily="50" charset="-128"/>
                <a:ea typeface="Meiryo UI" panose="020B0604030504040204" pitchFamily="50" charset="-128"/>
              </a:rPr>
              <a:t>（研修</a:t>
            </a:r>
            <a:r>
              <a:rPr lang="en-US" altLang="ja-JP" dirty="0">
                <a:solidFill>
                  <a:schemeClr val="bg1">
                    <a:lumMod val="75000"/>
                  </a:schemeClr>
                </a:solidFill>
                <a:latin typeface="Meiryo UI" panose="020B0604030504040204" pitchFamily="50" charset="-128"/>
                <a:ea typeface="Meiryo UI" panose="020B0604030504040204" pitchFamily="50" charset="-128"/>
              </a:rPr>
              <a:t>2</a:t>
            </a:r>
            <a:r>
              <a:rPr lang="ja-JP" altLang="en-US" dirty="0">
                <a:solidFill>
                  <a:schemeClr val="bg1">
                    <a:lumMod val="75000"/>
                  </a:schemeClr>
                </a:solidFill>
                <a:latin typeface="Meiryo UI" panose="020B0604030504040204" pitchFamily="50" charset="-128"/>
                <a:ea typeface="Meiryo UI" panose="020B0604030504040204" pitchFamily="50" charset="-128"/>
              </a:rPr>
              <a:t>）令和</a:t>
            </a:r>
            <a:r>
              <a:rPr lang="en-US" altLang="ja-JP" dirty="0">
                <a:solidFill>
                  <a:schemeClr val="bg1">
                    <a:lumMod val="75000"/>
                  </a:schemeClr>
                </a:solidFill>
                <a:latin typeface="Meiryo UI" panose="020B0604030504040204" pitchFamily="50" charset="-128"/>
                <a:ea typeface="Meiryo UI" panose="020B0604030504040204" pitchFamily="50" charset="-128"/>
              </a:rPr>
              <a:t>6</a:t>
            </a:r>
            <a:r>
              <a:rPr lang="ja-JP" altLang="en-US" dirty="0">
                <a:solidFill>
                  <a:schemeClr val="bg1">
                    <a:lumMod val="75000"/>
                  </a:schemeClr>
                </a:solidFill>
                <a:latin typeface="Meiryo UI" panose="020B0604030504040204" pitchFamily="50" charset="-128"/>
                <a:ea typeface="Meiryo UI" panose="020B0604030504040204" pitchFamily="50" charset="-128"/>
              </a:rPr>
              <a:t>年</a:t>
            </a:r>
            <a:r>
              <a:rPr lang="en-US" altLang="ja-JP" dirty="0">
                <a:solidFill>
                  <a:schemeClr val="bg1">
                    <a:lumMod val="75000"/>
                  </a:schemeClr>
                </a:solidFill>
                <a:latin typeface="Meiryo UI" panose="020B0604030504040204" pitchFamily="50" charset="-128"/>
                <a:ea typeface="Meiryo UI" panose="020B0604030504040204" pitchFamily="50" charset="-128"/>
              </a:rPr>
              <a:t>11</a:t>
            </a:r>
            <a:r>
              <a:rPr lang="ja-JP" altLang="en-US" dirty="0">
                <a:solidFill>
                  <a:schemeClr val="bg1">
                    <a:lumMod val="75000"/>
                  </a:schemeClr>
                </a:solidFill>
                <a:latin typeface="Meiryo UI" panose="020B0604030504040204" pitchFamily="50" charset="-128"/>
                <a:ea typeface="Meiryo UI" panose="020B0604030504040204" pitchFamily="50" charset="-128"/>
              </a:rPr>
              <a:t>月</a:t>
            </a:r>
            <a:r>
              <a:rPr lang="en-US" altLang="ja-JP" dirty="0">
                <a:solidFill>
                  <a:schemeClr val="bg1">
                    <a:lumMod val="75000"/>
                  </a:schemeClr>
                </a:solidFill>
                <a:latin typeface="Meiryo UI" panose="020B0604030504040204" pitchFamily="50" charset="-128"/>
                <a:ea typeface="Meiryo UI" panose="020B0604030504040204" pitchFamily="50" charset="-128"/>
              </a:rPr>
              <a:t>26</a:t>
            </a:r>
            <a:r>
              <a:rPr lang="ja-JP" altLang="en-US" dirty="0">
                <a:solidFill>
                  <a:schemeClr val="bg1">
                    <a:lumMod val="75000"/>
                  </a:schemeClr>
                </a:solidFill>
                <a:latin typeface="Meiryo UI" panose="020B0604030504040204" pitchFamily="50" charset="-128"/>
                <a:ea typeface="Meiryo UI" panose="020B0604030504040204" pitchFamily="50" charset="-128"/>
              </a:rPr>
              <a:t>日（火）</a:t>
            </a:r>
            <a:r>
              <a:rPr lang="en-US" altLang="ja-JP" dirty="0">
                <a:solidFill>
                  <a:schemeClr val="bg1">
                    <a:lumMod val="75000"/>
                  </a:schemeClr>
                </a:solidFill>
                <a:latin typeface="Meiryo UI" panose="020B0604030504040204" pitchFamily="50" charset="-128"/>
                <a:ea typeface="Meiryo UI" panose="020B0604030504040204" pitchFamily="50" charset="-128"/>
              </a:rPr>
              <a:t>15:00-18:00 </a:t>
            </a:r>
            <a:r>
              <a:rPr lang="ja-JP" altLang="en-JP" dirty="0">
                <a:solidFill>
                  <a:schemeClr val="bg1">
                    <a:lumMod val="75000"/>
                  </a:schemeClr>
                </a:solidFill>
                <a:latin typeface="Meiryo UI" panose="020B0604030504040204" pitchFamily="50" charset="-128"/>
                <a:ea typeface="Meiryo UI" panose="020B0604030504040204" pitchFamily="50" charset="-128"/>
              </a:rPr>
              <a:t>オン</a:t>
            </a:r>
            <a:r>
              <a:rPr lang="ja-JP" altLang="en-US" dirty="0">
                <a:solidFill>
                  <a:schemeClr val="bg1">
                    <a:lumMod val="75000"/>
                  </a:schemeClr>
                </a:solidFill>
                <a:latin typeface="Meiryo UI" panose="020B0604030504040204" pitchFamily="50" charset="-128"/>
                <a:ea typeface="Meiryo UI" panose="020B0604030504040204" pitchFamily="50" charset="-128"/>
              </a:rPr>
              <a:t>ライン</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（研修</a:t>
            </a:r>
            <a:r>
              <a:rPr lang="en-US" altLang="ja-JP" b="1" dirty="0">
                <a:latin typeface="Meiryo UI" panose="020B0604030504040204" pitchFamily="50" charset="-128"/>
                <a:ea typeface="Meiryo UI" panose="020B0604030504040204" pitchFamily="50" charset="-128"/>
              </a:rPr>
              <a:t>3</a:t>
            </a:r>
            <a:r>
              <a:rPr lang="ja-JP" altLang="en-US" b="1" dirty="0">
                <a:latin typeface="Meiryo UI" panose="020B0604030504040204" pitchFamily="50" charset="-128"/>
                <a:ea typeface="Meiryo UI" panose="020B0604030504040204" pitchFamily="50" charset="-128"/>
              </a:rPr>
              <a:t>）令和</a:t>
            </a:r>
            <a:r>
              <a:rPr lang="en-US" altLang="ja-JP" b="1" dirty="0">
                <a:latin typeface="Meiryo UI" panose="020B0604030504040204" pitchFamily="50" charset="-128"/>
                <a:ea typeface="Meiryo UI" panose="020B0604030504040204" pitchFamily="50" charset="-128"/>
              </a:rPr>
              <a:t>6</a:t>
            </a:r>
            <a:r>
              <a:rPr lang="ja-JP" altLang="en-US" b="1" dirty="0">
                <a:latin typeface="Meiryo UI" panose="020B0604030504040204" pitchFamily="50" charset="-128"/>
                <a:ea typeface="Meiryo UI" panose="020B0604030504040204" pitchFamily="50" charset="-128"/>
              </a:rPr>
              <a:t>年</a:t>
            </a:r>
            <a:r>
              <a:rPr lang="en-US" altLang="ja-JP" b="1" dirty="0">
                <a:latin typeface="Meiryo UI" panose="020B0604030504040204" pitchFamily="50" charset="-128"/>
                <a:ea typeface="Meiryo UI" panose="020B0604030504040204" pitchFamily="50" charset="-128"/>
              </a:rPr>
              <a:t>12</a:t>
            </a:r>
            <a:r>
              <a:rPr lang="ja-JP" altLang="en-US" b="1" dirty="0">
                <a:latin typeface="Meiryo UI" panose="020B0604030504040204" pitchFamily="50" charset="-128"/>
                <a:ea typeface="Meiryo UI" panose="020B0604030504040204" pitchFamily="50" charset="-128"/>
              </a:rPr>
              <a:t>月</a:t>
            </a:r>
            <a:r>
              <a:rPr lang="en-US" altLang="ja-JP" b="1" dirty="0">
                <a:latin typeface="Meiryo UI" panose="020B0604030504040204" pitchFamily="50" charset="-128"/>
                <a:ea typeface="Meiryo UI" panose="020B0604030504040204" pitchFamily="50" charset="-128"/>
              </a:rPr>
              <a:t>17</a:t>
            </a:r>
            <a:r>
              <a:rPr lang="ja-JP" altLang="en-US" b="1" dirty="0">
                <a:latin typeface="Meiryo UI" panose="020B0604030504040204" pitchFamily="50" charset="-128"/>
                <a:ea typeface="Meiryo UI" panose="020B0604030504040204" pitchFamily="50" charset="-128"/>
              </a:rPr>
              <a:t>日（火）</a:t>
            </a:r>
            <a:r>
              <a:rPr lang="en-US" altLang="ja-JP" b="1" dirty="0">
                <a:latin typeface="Meiryo UI" panose="020B0604030504040204" pitchFamily="50" charset="-128"/>
                <a:ea typeface="Meiryo UI" panose="020B0604030504040204" pitchFamily="50" charset="-128"/>
              </a:rPr>
              <a:t>16:00-18:00 </a:t>
            </a:r>
            <a:r>
              <a:rPr lang="ja-JP" altLang="en-US" b="1" dirty="0">
                <a:latin typeface="Meiryo UI" panose="020B0604030504040204" pitchFamily="50" charset="-128"/>
                <a:ea typeface="Meiryo UI" panose="020B0604030504040204" pitchFamily="50" charset="-128"/>
              </a:rPr>
              <a:t>オンライン</a:t>
            </a:r>
          </a:p>
        </p:txBody>
      </p:sp>
    </p:spTree>
    <p:extLst>
      <p:ext uri="{BB962C8B-B14F-4D97-AF65-F5344CB8AC3E}">
        <p14:creationId xmlns:p14="http://schemas.microsoft.com/office/powerpoint/2010/main" val="932035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セッション2(グループ)</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a:bodyPr>
          <a:lstStyle/>
          <a:p>
            <a:r>
              <a:rPr lang="ja-JP" altLang="en-US" sz="4400">
                <a:effectLst/>
              </a:rPr>
              <a:t>サポートツールの開発</a:t>
            </a:r>
          </a:p>
          <a:p>
            <a:endParaRPr lang="en-JP" sz="4400" dirty="0">
              <a:effectLst/>
            </a:endParaRPr>
          </a:p>
        </p:txBody>
      </p:sp>
    </p:spTree>
    <p:extLst>
      <p:ext uri="{BB962C8B-B14F-4D97-AF65-F5344CB8AC3E}">
        <p14:creationId xmlns:p14="http://schemas.microsoft.com/office/powerpoint/2010/main" val="4285647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normAutofit/>
          </a:bodyPr>
          <a:lstStyle/>
          <a:p>
            <a:pPr marL="76200" indent="63500"/>
            <a:r>
              <a:rPr lang="ja-JP" altLang="en-US" b="1"/>
              <a:t>開発したサポートツール　　　　　　　</a:t>
            </a:r>
            <a:br>
              <a:rPr lang="en-US" altLang="ja-JP" b="1" dirty="0"/>
            </a:br>
            <a:r>
              <a:rPr lang="ja-JP" altLang="en-US" b="1"/>
              <a:t>発表準備</a:t>
            </a:r>
            <a:endParaRPr lang="en-US" b="1" dirty="0"/>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02342" y="1969276"/>
            <a:ext cx="10515600" cy="4351338"/>
          </a:xfrm>
        </p:spPr>
        <p:txBody>
          <a:bodyPr>
            <a:normAutofit fontScale="92500" lnSpcReduction="20000"/>
          </a:bodyPr>
          <a:lstStyle/>
          <a:p>
            <a:pPr marL="0" indent="0">
              <a:buNone/>
            </a:pPr>
            <a:r>
              <a:rPr lang="ja-JP" altLang="en-US"/>
              <a:t>どのようなサポートツールを開発したのか</a:t>
            </a:r>
            <a:endParaRPr lang="en-US" altLang="ja-JP" dirty="0"/>
          </a:p>
          <a:p>
            <a:pPr marL="0" indent="0">
              <a:buNone/>
            </a:pPr>
            <a:r>
              <a:rPr lang="ja-JP" altLang="en-US"/>
              <a:t>発表準備をする</a:t>
            </a:r>
            <a:endParaRPr lang="en-US" altLang="ja-JP" dirty="0"/>
          </a:p>
          <a:p>
            <a:pPr marL="0" indent="0">
              <a:buNone/>
            </a:pPr>
            <a:endParaRPr lang="en-US" altLang="ja-JP" dirty="0"/>
          </a:p>
          <a:p>
            <a:pPr lvl="1"/>
            <a:r>
              <a:rPr lang="en-US" altLang="ja-JP" sz="3200" dirty="0"/>
              <a:t>Google</a:t>
            </a:r>
            <a:r>
              <a:rPr lang="ja-JP" altLang="en-US" sz="3200"/>
              <a:t>ドキュメントに記入する</a:t>
            </a:r>
            <a:endParaRPr lang="en-US" altLang="ja-JP" sz="3200" dirty="0"/>
          </a:p>
          <a:p>
            <a:pPr lvl="1"/>
            <a:r>
              <a:rPr lang="ja-JP" altLang="en-US" sz="3200"/>
              <a:t>検討事項：道具の名称、開発した背景と目的、対象者、使用方法</a:t>
            </a:r>
            <a:r>
              <a:rPr lang="en-US" altLang="ja-JP" sz="3200" dirty="0"/>
              <a:t>(</a:t>
            </a:r>
            <a:r>
              <a:rPr lang="ja-JP" altLang="en-US" sz="3200"/>
              <a:t>いつ、どのように使うのか</a:t>
            </a:r>
            <a:r>
              <a:rPr lang="en-US" altLang="ja-JP" sz="3200" dirty="0"/>
              <a:t>)</a:t>
            </a:r>
            <a:r>
              <a:rPr lang="ja-JP" altLang="en-US" sz="3200"/>
              <a:t>、期待される効果、改善の余地</a:t>
            </a:r>
            <a:endParaRPr lang="en-US" altLang="ja-JP" sz="3200" dirty="0"/>
          </a:p>
          <a:p>
            <a:pPr lvl="1"/>
            <a:r>
              <a:rPr lang="ja-JP" altLang="en-US" sz="3200"/>
              <a:t>ツールそのもの</a:t>
            </a:r>
            <a:endParaRPr lang="en-US" altLang="ja-JP" sz="3200" dirty="0"/>
          </a:p>
          <a:p>
            <a:pPr lvl="1"/>
            <a:r>
              <a:rPr lang="ja-JP" altLang="en-US" sz="3200"/>
              <a:t>グループでの開発プロセスに関する感想（うまくいったこと、うまくいかなかったことなど）</a:t>
            </a:r>
            <a:endParaRPr lang="en-US" altLang="ja-JP" sz="3200" dirty="0"/>
          </a:p>
          <a:p>
            <a:pPr marL="457200" lvl="1" indent="0">
              <a:buNone/>
            </a:pPr>
            <a:r>
              <a:rPr lang="ja-JP" altLang="en-US"/>
              <a:t>など</a:t>
            </a:r>
            <a:endParaRPr lang="en-US" dirty="0"/>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グループ</a:t>
            </a:r>
            <a:endParaRPr kumimoji="1" lang="en-US" altLang="ja-JP" sz="4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15</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p:txBody>
      </p:sp>
      <p:sp>
        <p:nvSpPr>
          <p:cNvPr id="6" name="TextBox 5">
            <a:extLst>
              <a:ext uri="{FF2B5EF4-FFF2-40B4-BE49-F238E27FC236}">
                <a16:creationId xmlns:a16="http://schemas.microsoft.com/office/drawing/2014/main" id="{4ED6E7C7-DF97-CE83-07F1-F5DD2242FDDF}"/>
              </a:ext>
            </a:extLst>
          </p:cNvPr>
          <p:cNvSpPr txBox="1"/>
          <p:nvPr/>
        </p:nvSpPr>
        <p:spPr>
          <a:xfrm>
            <a:off x="766484" y="5997448"/>
            <a:ext cx="10897692" cy="369332"/>
          </a:xfrm>
          <a:prstGeom prst="rect">
            <a:avLst/>
          </a:prstGeom>
          <a:solidFill>
            <a:schemeClr val="accent6">
              <a:lumMod val="20000"/>
              <a:lumOff val="80000"/>
            </a:schemeClr>
          </a:solidFill>
        </p:spPr>
        <p:txBody>
          <a:bodyPr wrap="square">
            <a:spAutoFit/>
          </a:bodyPr>
          <a:lstStyle/>
          <a:p>
            <a:r>
              <a:rPr lang="en-JP" dirty="0"/>
              <a:t>Googleドキュメント：</a:t>
            </a:r>
          </a:p>
        </p:txBody>
      </p:sp>
    </p:spTree>
    <p:extLst>
      <p:ext uri="{BB962C8B-B14F-4D97-AF65-F5344CB8AC3E}">
        <p14:creationId xmlns:p14="http://schemas.microsoft.com/office/powerpoint/2010/main" val="4237173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セッション2 (全体)</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a:bodyPr>
          <a:lstStyle/>
          <a:p>
            <a:r>
              <a:rPr lang="ja-JP" altLang="en-US" sz="4400">
                <a:effectLst/>
              </a:rPr>
              <a:t>サポートツールの</a:t>
            </a:r>
            <a:endParaRPr lang="en-US" altLang="ja-JP" sz="4400" dirty="0">
              <a:effectLst/>
            </a:endParaRPr>
          </a:p>
          <a:p>
            <a:r>
              <a:rPr lang="ja-JP" altLang="en-US" sz="4400"/>
              <a:t>発表</a:t>
            </a:r>
            <a:endParaRPr lang="ja-JP" altLang="en-US" sz="4400">
              <a:effectLst/>
            </a:endParaRPr>
          </a:p>
          <a:p>
            <a:endParaRPr lang="en-JP" sz="4400" dirty="0">
              <a:effectLst/>
            </a:endParaRPr>
          </a:p>
        </p:txBody>
      </p:sp>
    </p:spTree>
    <p:extLst>
      <p:ext uri="{BB962C8B-B14F-4D97-AF65-F5344CB8AC3E}">
        <p14:creationId xmlns:p14="http://schemas.microsoft.com/office/powerpoint/2010/main" val="3580429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31E4B-9402-95E0-F3E7-A1D01B1F9243}"/>
              </a:ext>
            </a:extLst>
          </p:cNvPr>
          <p:cNvSpPr>
            <a:spLocks noGrp="1"/>
          </p:cNvSpPr>
          <p:nvPr>
            <p:ph type="title"/>
          </p:nvPr>
        </p:nvSpPr>
        <p:spPr/>
        <p:txBody>
          <a:bodyPr/>
          <a:lstStyle/>
          <a:p>
            <a:r>
              <a:rPr lang="en-JP" dirty="0"/>
              <a:t>サポートツールの発表</a:t>
            </a:r>
          </a:p>
        </p:txBody>
      </p:sp>
      <p:sp>
        <p:nvSpPr>
          <p:cNvPr id="3" name="Content Placeholder 2">
            <a:extLst>
              <a:ext uri="{FF2B5EF4-FFF2-40B4-BE49-F238E27FC236}">
                <a16:creationId xmlns:a16="http://schemas.microsoft.com/office/drawing/2014/main" id="{6B049A74-5207-960A-8BF4-36599114A4F5}"/>
              </a:ext>
            </a:extLst>
          </p:cNvPr>
          <p:cNvSpPr>
            <a:spLocks noGrp="1"/>
          </p:cNvSpPr>
          <p:nvPr>
            <p:ph idx="1"/>
          </p:nvPr>
        </p:nvSpPr>
        <p:spPr>
          <a:xfrm>
            <a:off x="838200" y="2004915"/>
            <a:ext cx="10825976" cy="4351338"/>
          </a:xfrm>
        </p:spPr>
        <p:txBody>
          <a:bodyPr>
            <a:normAutofit/>
          </a:bodyPr>
          <a:lstStyle/>
          <a:p>
            <a:r>
              <a:rPr lang="en-JP" dirty="0">
                <a:latin typeface="+mn-ea"/>
              </a:rPr>
              <a:t>Googleフォームを活用し以下を発表</a:t>
            </a:r>
          </a:p>
          <a:p>
            <a:endParaRPr lang="en-JP" altLang="ja-JP" dirty="0">
              <a:latin typeface="+mn-ea"/>
            </a:endParaRPr>
          </a:p>
          <a:p>
            <a:r>
              <a:rPr lang="ja-JP" altLang="en-US">
                <a:latin typeface="+mn-ea"/>
              </a:rPr>
              <a:t>道具の名称、開発した背景と目的、対象者、使用方法</a:t>
            </a:r>
            <a:r>
              <a:rPr lang="en-US" altLang="ja-JP" dirty="0">
                <a:latin typeface="+mn-ea"/>
              </a:rPr>
              <a:t>(</a:t>
            </a:r>
            <a:r>
              <a:rPr lang="ja-JP" altLang="en-US">
                <a:latin typeface="+mn-ea"/>
              </a:rPr>
              <a:t>いつ、どのように使うのか</a:t>
            </a:r>
            <a:r>
              <a:rPr lang="en-US" altLang="ja-JP" dirty="0">
                <a:latin typeface="+mn-ea"/>
              </a:rPr>
              <a:t>)</a:t>
            </a:r>
            <a:r>
              <a:rPr lang="ja-JP" altLang="en-US">
                <a:latin typeface="+mn-ea"/>
              </a:rPr>
              <a:t>、期待される効果、改善の余地</a:t>
            </a:r>
            <a:endParaRPr lang="en-US" altLang="ja-JP" dirty="0">
              <a:latin typeface="+mn-ea"/>
            </a:endParaRPr>
          </a:p>
          <a:p>
            <a:pPr lvl="1"/>
            <a:endParaRPr lang="en-JP" dirty="0">
              <a:latin typeface="+mn-ea"/>
            </a:endParaRPr>
          </a:p>
          <a:p>
            <a:r>
              <a:rPr lang="en-JP" dirty="0">
                <a:latin typeface="+mn-ea"/>
              </a:rPr>
              <a:t>開発したツールの紹介</a:t>
            </a:r>
          </a:p>
          <a:p>
            <a:endParaRPr lang="en-JP" dirty="0">
              <a:latin typeface="+mn-ea"/>
            </a:endParaRPr>
          </a:p>
          <a:p>
            <a:r>
              <a:rPr lang="en-JP" dirty="0">
                <a:latin typeface="+mn-ea"/>
              </a:rPr>
              <a:t>グループでの開発について</a:t>
            </a:r>
          </a:p>
        </p:txBody>
      </p:sp>
      <p:sp>
        <p:nvSpPr>
          <p:cNvPr id="4" name="楕円 4">
            <a:extLst>
              <a:ext uri="{FF2B5EF4-FFF2-40B4-BE49-F238E27FC236}">
                <a16:creationId xmlns:a16="http://schemas.microsoft.com/office/drawing/2014/main" id="{F597BAE3-DD0C-A1B7-A6E1-98D839D10150}"/>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全体</a:t>
            </a:r>
            <a:endParaRPr kumimoji="1" lang="en-US" altLang="ja-JP" sz="4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50</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a:p>
            <a:pPr algn="ctr"/>
            <a:r>
              <a:rPr kumimoji="1" lang="en-JP" altLang="ja-JP" sz="2400" dirty="0">
                <a:latin typeface="Meiryo UI" panose="020B0604030504040204" pitchFamily="50" charset="-128"/>
                <a:ea typeface="Meiryo UI" panose="020B0604030504040204" pitchFamily="50" charset="-128"/>
              </a:rPr>
              <a:t>(10</a:t>
            </a:r>
            <a:r>
              <a:rPr kumimoji="1" lang="ja-JP" altLang="en-JP" sz="2400">
                <a:latin typeface="Meiryo UI" panose="020B0604030504040204" pitchFamily="50" charset="-128"/>
                <a:ea typeface="Meiryo UI" panose="020B0604030504040204" pitchFamily="50" charset="-128"/>
              </a:rPr>
              <a:t>分</a:t>
            </a:r>
            <a:r>
              <a:rPr kumimoji="1" lang="en-US" altLang="ja-JP" sz="2400" dirty="0">
                <a:latin typeface="Meiryo UI" panose="020B0604030504040204" pitchFamily="50" charset="-128"/>
                <a:ea typeface="Meiryo UI" panose="020B0604030504040204" pitchFamily="50" charset="-128"/>
              </a:rPr>
              <a:t>+2</a:t>
            </a:r>
            <a:r>
              <a:rPr kumimoji="1" lang="ja-JP" altLang="en-US" sz="2400">
                <a:latin typeface="Meiryo UI" panose="020B0604030504040204" pitchFamily="50" charset="-128"/>
                <a:ea typeface="Meiryo UI" panose="020B0604030504040204" pitchFamily="50" charset="-128"/>
              </a:rPr>
              <a:t>分</a:t>
            </a:r>
            <a:r>
              <a:rPr kumimoji="1" lang="en-US" altLang="ja-JP" sz="2400" dirty="0">
                <a:latin typeface="Meiryo UI" panose="020B0604030504040204" pitchFamily="50" charset="-128"/>
                <a:ea typeface="Meiryo UI" panose="020B0604030504040204" pitchFamily="50" charset="-128"/>
              </a:rPr>
              <a:t>QA/</a:t>
            </a:r>
            <a:r>
              <a:rPr kumimoji="1" lang="ja-JP" altLang="en-US" sz="2400">
                <a:latin typeface="Meiryo UI" panose="020B0604030504040204" pitchFamily="50" charset="-128"/>
                <a:ea typeface="Meiryo UI" panose="020B0604030504040204" pitchFamily="50" charset="-128"/>
              </a:rPr>
              <a:t>グループ</a:t>
            </a:r>
            <a:r>
              <a:rPr kumimoji="1" lang="en-US" altLang="ja-JP" sz="2400" dirty="0">
                <a:latin typeface="Meiryo UI" panose="020B0604030504040204" pitchFamily="50" charset="-128"/>
                <a:ea typeface="Meiryo UI" panose="020B0604030504040204" pitchFamily="50" charset="-128"/>
              </a:rPr>
              <a:t>)</a:t>
            </a:r>
          </a:p>
        </p:txBody>
      </p:sp>
      <p:sp>
        <p:nvSpPr>
          <p:cNvPr id="5" name="TextBox 4">
            <a:extLst>
              <a:ext uri="{FF2B5EF4-FFF2-40B4-BE49-F238E27FC236}">
                <a16:creationId xmlns:a16="http://schemas.microsoft.com/office/drawing/2014/main" id="{F615FA85-F252-A113-034F-E94E633AC51B}"/>
              </a:ext>
            </a:extLst>
          </p:cNvPr>
          <p:cNvSpPr txBox="1"/>
          <p:nvPr/>
        </p:nvSpPr>
        <p:spPr>
          <a:xfrm>
            <a:off x="766484" y="5997448"/>
            <a:ext cx="10897692" cy="369332"/>
          </a:xfrm>
          <a:prstGeom prst="rect">
            <a:avLst/>
          </a:prstGeom>
          <a:solidFill>
            <a:schemeClr val="accent6">
              <a:lumMod val="20000"/>
              <a:lumOff val="80000"/>
            </a:schemeClr>
          </a:solidFill>
        </p:spPr>
        <p:txBody>
          <a:bodyPr wrap="square">
            <a:spAutoFit/>
          </a:bodyPr>
          <a:lstStyle/>
          <a:p>
            <a:r>
              <a:rPr lang="en-JP" dirty="0"/>
              <a:t>Googleドキュメント：</a:t>
            </a:r>
          </a:p>
        </p:txBody>
      </p:sp>
    </p:spTree>
    <p:extLst>
      <p:ext uri="{BB962C8B-B14F-4D97-AF65-F5344CB8AC3E}">
        <p14:creationId xmlns:p14="http://schemas.microsoft.com/office/powerpoint/2010/main" val="4019855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53A0E-C03B-A24C-F02B-56B0805AFCCB}"/>
              </a:ext>
            </a:extLst>
          </p:cNvPr>
          <p:cNvSpPr>
            <a:spLocks noGrp="1"/>
          </p:cNvSpPr>
          <p:nvPr>
            <p:ph type="title"/>
          </p:nvPr>
        </p:nvSpPr>
        <p:spPr/>
        <p:txBody>
          <a:bodyPr/>
          <a:lstStyle/>
          <a:p>
            <a:pPr algn="ctr"/>
            <a:r>
              <a:rPr lang="en-JP" dirty="0"/>
              <a:t>ツール/手段の種類</a:t>
            </a:r>
          </a:p>
        </p:txBody>
      </p:sp>
      <p:graphicFrame>
        <p:nvGraphicFramePr>
          <p:cNvPr id="4" name="Content Placeholder 3">
            <a:extLst>
              <a:ext uri="{FF2B5EF4-FFF2-40B4-BE49-F238E27FC236}">
                <a16:creationId xmlns:a16="http://schemas.microsoft.com/office/drawing/2014/main" id="{4B04C040-CE02-8397-C455-AE917570045A}"/>
              </a:ext>
            </a:extLst>
          </p:cNvPr>
          <p:cNvGraphicFramePr>
            <a:graphicFrameLocks noGrp="1"/>
          </p:cNvGraphicFramePr>
          <p:nvPr>
            <p:ph idx="1"/>
            <p:extLst>
              <p:ext uri="{D42A27DB-BD31-4B8C-83A1-F6EECF244321}">
                <p14:modId xmlns:p14="http://schemas.microsoft.com/office/powerpoint/2010/main" val="2617549656"/>
              </p:ext>
            </p:extLst>
          </p:nvPr>
        </p:nvGraphicFramePr>
        <p:xfrm>
          <a:off x="235131" y="1345474"/>
          <a:ext cx="11782698" cy="5112879"/>
        </p:xfrm>
        <a:graphic>
          <a:graphicData uri="http://schemas.openxmlformats.org/drawingml/2006/table">
            <a:tbl>
              <a:tblPr>
                <a:tableStyleId>{5C22544A-7EE6-4342-B048-85BDC9FD1C3A}</a:tableStyleId>
              </a:tblPr>
              <a:tblGrid>
                <a:gridCol w="1794806">
                  <a:extLst>
                    <a:ext uri="{9D8B030D-6E8A-4147-A177-3AD203B41FA5}">
                      <a16:colId xmlns:a16="http://schemas.microsoft.com/office/drawing/2014/main" val="4038266231"/>
                    </a:ext>
                  </a:extLst>
                </a:gridCol>
                <a:gridCol w="2786244">
                  <a:extLst>
                    <a:ext uri="{9D8B030D-6E8A-4147-A177-3AD203B41FA5}">
                      <a16:colId xmlns:a16="http://schemas.microsoft.com/office/drawing/2014/main" val="2968924756"/>
                    </a:ext>
                  </a:extLst>
                </a:gridCol>
                <a:gridCol w="3932666">
                  <a:extLst>
                    <a:ext uri="{9D8B030D-6E8A-4147-A177-3AD203B41FA5}">
                      <a16:colId xmlns:a16="http://schemas.microsoft.com/office/drawing/2014/main" val="2322737288"/>
                    </a:ext>
                  </a:extLst>
                </a:gridCol>
                <a:gridCol w="3268982">
                  <a:extLst>
                    <a:ext uri="{9D8B030D-6E8A-4147-A177-3AD203B41FA5}">
                      <a16:colId xmlns:a16="http://schemas.microsoft.com/office/drawing/2014/main" val="3199914337"/>
                    </a:ext>
                  </a:extLst>
                </a:gridCol>
              </a:tblGrid>
              <a:tr h="148534">
                <a:tc>
                  <a:txBody>
                    <a:bodyPr/>
                    <a:lstStyle/>
                    <a:p>
                      <a:pPr algn="ctr" fontAlgn="ctr"/>
                      <a:r>
                        <a:rPr lang="ja-JP" sz="1200" u="none" strike="noStrike">
                          <a:effectLst/>
                          <a:latin typeface="+mn-ea"/>
                          <a:ea typeface="+mn-ea"/>
                        </a:rPr>
                        <a:t>ツール/手段</a:t>
                      </a:r>
                      <a:endParaRPr lang="en-JP" sz="1200" b="1" i="0" u="none" strike="noStrike">
                        <a:solidFill>
                          <a:srgbClr val="0E121D"/>
                        </a:solidFill>
                        <a:effectLst/>
                        <a:latin typeface="+mn-ea"/>
                        <a:ea typeface="+mn-ea"/>
                      </a:endParaRPr>
                    </a:p>
                  </a:txBody>
                  <a:tcPr marL="4079" marR="4079" marT="4079" marB="0" anchor="ctr"/>
                </a:tc>
                <a:tc>
                  <a:txBody>
                    <a:bodyPr/>
                    <a:lstStyle/>
                    <a:p>
                      <a:pPr algn="ctr" fontAlgn="ctr"/>
                      <a:r>
                        <a:rPr lang="ja-JP" sz="1200" u="none" strike="noStrike">
                          <a:effectLst/>
                          <a:latin typeface="+mn-ea"/>
                          <a:ea typeface="+mn-ea"/>
                        </a:rPr>
                        <a:t>説明</a:t>
                      </a:r>
                      <a:endParaRPr lang="en-JP" sz="1200" b="1" i="0" u="none" strike="noStrike">
                        <a:solidFill>
                          <a:srgbClr val="0E121D"/>
                        </a:solidFill>
                        <a:effectLst/>
                        <a:latin typeface="+mn-ea"/>
                        <a:ea typeface="+mn-ea"/>
                      </a:endParaRPr>
                    </a:p>
                  </a:txBody>
                  <a:tcPr marL="4079" marR="4079" marT="4079" marB="0" anchor="ctr"/>
                </a:tc>
                <a:tc>
                  <a:txBody>
                    <a:bodyPr/>
                    <a:lstStyle/>
                    <a:p>
                      <a:pPr algn="ctr" fontAlgn="ctr"/>
                      <a:r>
                        <a:rPr lang="ja-JP" sz="1200" u="none" strike="noStrike">
                          <a:effectLst/>
                          <a:latin typeface="+mn-ea"/>
                          <a:ea typeface="+mn-ea"/>
                        </a:rPr>
                        <a:t>サポーターによる使用法</a:t>
                      </a:r>
                      <a:endParaRPr lang="en-JP" sz="1200" b="1" i="0" u="none" strike="noStrike">
                        <a:solidFill>
                          <a:srgbClr val="0E121D"/>
                        </a:solidFill>
                        <a:effectLst/>
                        <a:latin typeface="+mn-ea"/>
                        <a:ea typeface="+mn-ea"/>
                      </a:endParaRPr>
                    </a:p>
                  </a:txBody>
                  <a:tcPr marL="4079" marR="4079" marT="4079" marB="0" anchor="ctr"/>
                </a:tc>
                <a:tc>
                  <a:txBody>
                    <a:bodyPr/>
                    <a:lstStyle/>
                    <a:p>
                      <a:pPr algn="ctr" fontAlgn="ctr"/>
                      <a:r>
                        <a:rPr lang="ja-JP" sz="1200" u="none" strike="noStrike">
                          <a:effectLst/>
                          <a:latin typeface="+mn-ea"/>
                          <a:ea typeface="+mn-ea"/>
                        </a:rPr>
                        <a:t>期待される効果</a:t>
                      </a:r>
                      <a:endParaRPr lang="en-JP" sz="1200" b="1" i="0" u="none" strike="noStrike">
                        <a:solidFill>
                          <a:srgbClr val="0E121D"/>
                        </a:solidFill>
                        <a:effectLst/>
                        <a:latin typeface="+mn-ea"/>
                        <a:ea typeface="+mn-ea"/>
                      </a:endParaRPr>
                    </a:p>
                  </a:txBody>
                  <a:tcPr marL="4079" marR="4079" marT="4079" marB="0" anchor="ctr"/>
                </a:tc>
                <a:extLst>
                  <a:ext uri="{0D108BD9-81ED-4DB2-BD59-A6C34878D82A}">
                    <a16:rowId xmlns:a16="http://schemas.microsoft.com/office/drawing/2014/main" val="3350602539"/>
                  </a:ext>
                </a:extLst>
              </a:tr>
              <a:tr h="445604">
                <a:tc>
                  <a:txBody>
                    <a:bodyPr/>
                    <a:lstStyle/>
                    <a:p>
                      <a:pPr algn="l" fontAlgn="ctr"/>
                      <a:r>
                        <a:rPr lang="ja-JP" sz="1200" u="none" strike="noStrike">
                          <a:effectLst/>
                          <a:latin typeface="+mn-ea"/>
                          <a:ea typeface="+mn-ea"/>
                        </a:rPr>
                        <a:t>観察チェックリスト</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授業の重要な要素を観察するための構造化されたリスト。</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授業訪問時に、教授法を体系的に評価するために使用。</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教授法の客観的評価を強化し、ターゲットとなるフィードバックと改善につながる。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1207690834"/>
                  </a:ext>
                </a:extLst>
              </a:tr>
              <a:tr h="445604">
                <a:tc>
                  <a:txBody>
                    <a:bodyPr/>
                    <a:lstStyle/>
                    <a:p>
                      <a:pPr algn="l" fontAlgn="ctr"/>
                      <a:r>
                        <a:rPr lang="ja-JP" sz="1200" u="none" strike="noStrike">
                          <a:effectLst/>
                          <a:latin typeface="+mn-ea"/>
                          <a:ea typeface="+mn-ea"/>
                        </a:rPr>
                        <a:t>フィードバックフォーム</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建設的なフィードバックを提供するための標準化されたフォーム。</a:t>
                      </a:r>
                      <a:endParaRPr lang="en-JP" sz="1200" b="0" i="0" u="none" strike="noStrike" dirty="0">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観察後に完成させ、構造化された、明確で実行可能なフィードバックを教師に提供。</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明確なコミュニケーションを促進し、教授法のポジティブな変化を奨励する。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819681632"/>
                  </a:ext>
                </a:extLst>
              </a:tr>
              <a:tr h="445604">
                <a:tc>
                  <a:txBody>
                    <a:bodyPr/>
                    <a:lstStyle/>
                    <a:p>
                      <a:pPr algn="l" fontAlgn="ctr"/>
                      <a:r>
                        <a:rPr lang="ja-JP" sz="1200" u="none" strike="noStrike">
                          <a:effectLst/>
                          <a:latin typeface="+mn-ea"/>
                          <a:ea typeface="+mn-ea"/>
                        </a:rPr>
                        <a:t>協力的計画ツール</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en-US" altLang="ja-JP" sz="1200" u="none" strike="noStrike" dirty="0">
                          <a:effectLst/>
                          <a:latin typeface="+mn-ea"/>
                          <a:ea typeface="+mn-ea"/>
                        </a:rPr>
                        <a:t>Google Docs</a:t>
                      </a:r>
                      <a:r>
                        <a:rPr lang="ja-JP" altLang="en-US" sz="1200" u="none" strike="noStrike">
                          <a:effectLst/>
                          <a:latin typeface="+mn-ea"/>
                          <a:ea typeface="+mn-ea"/>
                        </a:rPr>
                        <a:t>や</a:t>
                      </a:r>
                      <a:r>
                        <a:rPr lang="en-US" altLang="ja-JP" sz="1200" u="none" strike="noStrike" dirty="0">
                          <a:effectLst/>
                          <a:latin typeface="+mn-ea"/>
                          <a:ea typeface="+mn-ea"/>
                        </a:rPr>
                        <a:t>Trello</a:t>
                      </a:r>
                      <a:r>
                        <a:rPr lang="ja-JP" altLang="en-US" sz="1200" u="none" strike="noStrike">
                          <a:effectLst/>
                          <a:latin typeface="+mn-ea"/>
                          <a:ea typeface="+mn-ea"/>
                        </a:rPr>
                        <a:t>のような共有計画のためのデジタルプラットフォーム。</a:t>
                      </a:r>
                      <a:endParaRPr lang="en-JP" sz="1200" b="0" i="0" u="none" strike="noStrike" dirty="0">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レッスンプランの共同作成、リソースの共有、リアルタイムでの進捗追跡のために使用。</a:t>
                      </a:r>
                      <a:endParaRPr lang="ja-JP" altLang="en-US" sz="1200" u="none" strike="noStrike">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チームワークを促進し、教授目標の整合性を保ち、レッスンの質を向上させる。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1544482524"/>
                  </a:ext>
                </a:extLst>
              </a:tr>
              <a:tr h="445604">
                <a:tc>
                  <a:txBody>
                    <a:bodyPr/>
                    <a:lstStyle/>
                    <a:p>
                      <a:pPr algn="l" fontAlgn="ctr"/>
                      <a:r>
                        <a:rPr lang="ja-JP" sz="1200" u="none" strike="noStrike">
                          <a:effectLst/>
                          <a:latin typeface="+mn-ea"/>
                          <a:ea typeface="+mn-ea"/>
                        </a:rPr>
                        <a:t>プロフェッショナル開発ワークショップ</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教授法やツールに関する構造化された研修セッション。</a:t>
                      </a:r>
                      <a:endParaRPr lang="en-JP" sz="1200" b="0" i="0" u="none" strike="noStrike" dirty="0">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教育戦略、クラス管理などに関するワークショップの企画と実施。</a:t>
                      </a:r>
                      <a:endParaRPr lang="en-JP" sz="1200" b="0" i="0" u="none" strike="noStrike" dirty="0">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教師のスキルを向上させ、新しい教育トレンドについて更新し、全体的な教授品質を向上させる。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3148500724"/>
                  </a:ext>
                </a:extLst>
              </a:tr>
              <a:tr h="594139">
                <a:tc>
                  <a:txBody>
                    <a:bodyPr/>
                    <a:lstStyle/>
                    <a:p>
                      <a:pPr algn="l" fontAlgn="ctr"/>
                      <a:r>
                        <a:rPr lang="ja-JP" sz="1200" u="none" strike="noStrike">
                          <a:effectLst/>
                          <a:latin typeface="+mn-ea"/>
                          <a:ea typeface="+mn-ea"/>
                        </a:rPr>
                        <a:t>ピアコーチングプログラム</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教師がお互いを観察し、指導するシステム。</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教師がコーチと学習者の役割を交換し、ベストプラクティスを共有し、相互支援を提供するセッションを促進する。</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教師間のサポート学習環境を育成し、共有された専門的成長につながる。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297330993"/>
                  </a:ext>
                </a:extLst>
              </a:tr>
              <a:tr h="445604">
                <a:tc>
                  <a:txBody>
                    <a:bodyPr/>
                    <a:lstStyle/>
                    <a:p>
                      <a:pPr algn="l" fontAlgn="ctr"/>
                      <a:r>
                        <a:rPr lang="ja-JP" sz="1200" u="none" strike="noStrike">
                          <a:effectLst/>
                          <a:latin typeface="+mn-ea"/>
                          <a:ea typeface="+mn-ea"/>
                        </a:rPr>
                        <a:t>教育技術ツール</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インタラクティブホワイトボード、教育アプリ、eラーニングプラットフォームなどのツール。</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授業に効果的に技術を統合する方法について教師を指導し、訓練する。</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学生の関与を強化し、教授法を近代化する。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1207932919"/>
                  </a:ext>
                </a:extLst>
              </a:tr>
              <a:tr h="445604">
                <a:tc>
                  <a:txBody>
                    <a:bodyPr/>
                    <a:lstStyle/>
                    <a:p>
                      <a:pPr algn="l" fontAlgn="ctr"/>
                      <a:r>
                        <a:rPr lang="ja-JP" sz="1200" u="none" strike="noStrike">
                          <a:effectLst/>
                          <a:latin typeface="+mn-ea"/>
                          <a:ea typeface="+mn-ea"/>
                        </a:rPr>
                        <a:t>学生フィードバックシステム</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授業に関する学生のフィードバックを収集するためのプラットフォーム。</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学生のフィードバック調査を実施し、分析して、学生の視点からの洞察を得る。</a:t>
                      </a:r>
                      <a:endParaRPr lang="en-JP" sz="1200" b="0" i="0" u="none" strike="noStrike" dirty="0">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学生の経験に基づいた貴重な洞察を提供し、教授法を彼らのニーズに合わせて調整する。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3811910745"/>
                  </a:ext>
                </a:extLst>
              </a:tr>
              <a:tr h="445604">
                <a:tc>
                  <a:txBody>
                    <a:bodyPr/>
                    <a:lstStyle/>
                    <a:p>
                      <a:pPr algn="l" fontAlgn="ctr"/>
                      <a:r>
                        <a:rPr lang="ja-JP" sz="1200" u="none" strike="noStrike">
                          <a:effectLst/>
                          <a:latin typeface="+mn-ea"/>
                          <a:ea typeface="+mn-ea"/>
                        </a:rPr>
                        <a:t>データ分析ソフトウェア</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成績、出席状況、関与度などの教育データを分析するためのツール。</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教師が改善のためのパターンや領域を特定するためにデータ分析ソフトウェアの使用を支援。</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データに基づく意思決定により、教授効果の改善に対してターゲットを絞った取り組みを可能にする。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4138493053"/>
                  </a:ext>
                </a:extLst>
              </a:tr>
              <a:tr h="445604">
                <a:tc>
                  <a:txBody>
                    <a:bodyPr/>
                    <a:lstStyle/>
                    <a:p>
                      <a:pPr algn="l" fontAlgn="ctr"/>
                      <a:r>
                        <a:rPr lang="ja-JP" sz="1200" u="none" strike="noStrike">
                          <a:effectLst/>
                          <a:latin typeface="+mn-ea"/>
                          <a:ea typeface="+mn-ea"/>
                        </a:rPr>
                        <a:t>リソースライブラリ</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教授材料、レッスンプラン、教育研究のコレクション。</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レッスンプランの作成を支援し、触発するために幅広い教授リソースへのアクセスを提供。</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アイデアや素材の豊富なソースを提供し、レッスンの多様性と深さを向上させる。</a:t>
                      </a:r>
                      <a:endParaRPr lang="en-JP" sz="1200" b="0" i="0" u="none" strike="noStrike">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1018977769"/>
                  </a:ext>
                </a:extLst>
              </a:tr>
              <a:tr h="445604">
                <a:tc>
                  <a:txBody>
                    <a:bodyPr/>
                    <a:lstStyle/>
                    <a:p>
                      <a:pPr algn="l" fontAlgn="ctr"/>
                      <a:r>
                        <a:rPr lang="ja-JP" sz="1200" u="none" strike="noStrike">
                          <a:effectLst/>
                          <a:latin typeface="+mn-ea"/>
                          <a:ea typeface="+mn-ea"/>
                        </a:rPr>
                        <a:t>教室環境評価ツール</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教室の物理的および心理的側面を評価するためのツール。</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より学習に適した環境を作るために、教室のレイアウト、装飾、雰囲気を評価し、推奨を行う。</a:t>
                      </a:r>
                      <a:endParaRPr lang="en-JP" sz="1200" b="0" i="0" u="none" strike="noStrike">
                        <a:solidFill>
                          <a:srgbClr val="2A3140"/>
                        </a:solidFill>
                        <a:effectLst/>
                        <a:latin typeface="+mn-ea"/>
                        <a:ea typeface="+mn-ea"/>
                      </a:endParaRPr>
                    </a:p>
                  </a:txBody>
                  <a:tcPr marL="4079" marR="4079" marT="4079" marB="0" anchor="ctr"/>
                </a:tc>
                <a:tc>
                  <a:txBody>
                    <a:bodyPr/>
                    <a:lstStyle/>
                    <a:p>
                      <a:pPr algn="l" fontAlgn="ctr"/>
                      <a:r>
                        <a:rPr lang="ja-JP" sz="1200" u="none" strike="noStrike">
                          <a:effectLst/>
                          <a:latin typeface="+mn-ea"/>
                          <a:ea typeface="+mn-ea"/>
                        </a:rPr>
                        <a:t>学生の集中と快適さをサポートする最適な学習環境を作り出す。</a:t>
                      </a:r>
                      <a:endParaRPr lang="en-JP" sz="1200" b="0" i="0" u="none" strike="noStrike" dirty="0">
                        <a:solidFill>
                          <a:srgbClr val="2A3140"/>
                        </a:solidFill>
                        <a:effectLst/>
                        <a:latin typeface="+mn-ea"/>
                        <a:ea typeface="+mn-ea"/>
                      </a:endParaRPr>
                    </a:p>
                  </a:txBody>
                  <a:tcPr marL="4079" marR="4079" marT="4079" marB="0" anchor="ctr"/>
                </a:tc>
                <a:extLst>
                  <a:ext uri="{0D108BD9-81ED-4DB2-BD59-A6C34878D82A}">
                    <a16:rowId xmlns:a16="http://schemas.microsoft.com/office/drawing/2014/main" val="1320469731"/>
                  </a:ext>
                </a:extLst>
              </a:tr>
            </a:tbl>
          </a:graphicData>
        </a:graphic>
      </p:graphicFrame>
    </p:spTree>
    <p:extLst>
      <p:ext uri="{BB962C8B-B14F-4D97-AF65-F5344CB8AC3E}">
        <p14:creationId xmlns:p14="http://schemas.microsoft.com/office/powerpoint/2010/main" val="3333546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DCA2-8173-8987-15AA-504A3D429511}"/>
              </a:ext>
            </a:extLst>
          </p:cNvPr>
          <p:cNvSpPr>
            <a:spLocks noGrp="1"/>
          </p:cNvSpPr>
          <p:nvPr>
            <p:ph type="title"/>
          </p:nvPr>
        </p:nvSpPr>
        <p:spPr/>
        <p:txBody>
          <a:bodyPr/>
          <a:lstStyle/>
          <a:p>
            <a:r>
              <a:rPr lang="en-JP" dirty="0"/>
              <a:t>チェックリストの例(1/2)</a:t>
            </a:r>
          </a:p>
        </p:txBody>
      </p:sp>
      <p:sp>
        <p:nvSpPr>
          <p:cNvPr id="4" name="Text Placeholder 3">
            <a:extLst>
              <a:ext uri="{FF2B5EF4-FFF2-40B4-BE49-F238E27FC236}">
                <a16:creationId xmlns:a16="http://schemas.microsoft.com/office/drawing/2014/main" id="{D3968A23-7746-846F-391E-38E88FE944C5}"/>
              </a:ext>
            </a:extLst>
          </p:cNvPr>
          <p:cNvSpPr>
            <a:spLocks noGrp="1"/>
          </p:cNvSpPr>
          <p:nvPr>
            <p:ph type="body" idx="1"/>
          </p:nvPr>
        </p:nvSpPr>
        <p:spPr/>
        <p:txBody>
          <a:bodyPr/>
          <a:lstStyle/>
          <a:p>
            <a:r>
              <a:rPr lang="en-JP" dirty="0"/>
              <a:t>一般的な授業用</a:t>
            </a:r>
            <a:r>
              <a:rPr lang="en-JP" sz="1400" dirty="0"/>
              <a:t>(合田, 2023)</a:t>
            </a:r>
            <a:r>
              <a:rPr lang="en-JP" dirty="0"/>
              <a:t>一部抜粋</a:t>
            </a:r>
          </a:p>
        </p:txBody>
      </p:sp>
      <p:sp>
        <p:nvSpPr>
          <p:cNvPr id="3" name="Content Placeholder 2">
            <a:extLst>
              <a:ext uri="{FF2B5EF4-FFF2-40B4-BE49-F238E27FC236}">
                <a16:creationId xmlns:a16="http://schemas.microsoft.com/office/drawing/2014/main" id="{F4349A7D-47CE-E875-55CB-25B2A33ED657}"/>
              </a:ext>
            </a:extLst>
          </p:cNvPr>
          <p:cNvSpPr>
            <a:spLocks noGrp="1"/>
          </p:cNvSpPr>
          <p:nvPr>
            <p:ph sz="half" idx="2"/>
          </p:nvPr>
        </p:nvSpPr>
        <p:spPr/>
        <p:txBody>
          <a:bodyPr/>
          <a:lstStyle/>
          <a:p>
            <a:endParaRPr lang="en-JP" dirty="0"/>
          </a:p>
          <a:p>
            <a:endParaRPr lang="en-JP" dirty="0"/>
          </a:p>
          <a:p>
            <a:endParaRPr lang="en-JP" dirty="0"/>
          </a:p>
        </p:txBody>
      </p:sp>
      <p:sp>
        <p:nvSpPr>
          <p:cNvPr id="5" name="Text Placeholder 4">
            <a:extLst>
              <a:ext uri="{FF2B5EF4-FFF2-40B4-BE49-F238E27FC236}">
                <a16:creationId xmlns:a16="http://schemas.microsoft.com/office/drawing/2014/main" id="{213D5C4A-BD15-3895-E1CD-F2CBF6D1F8BD}"/>
              </a:ext>
            </a:extLst>
          </p:cNvPr>
          <p:cNvSpPr>
            <a:spLocks noGrp="1"/>
          </p:cNvSpPr>
          <p:nvPr>
            <p:ph type="body" sz="quarter" idx="3"/>
          </p:nvPr>
        </p:nvSpPr>
        <p:spPr/>
        <p:txBody>
          <a:bodyPr/>
          <a:lstStyle/>
          <a:p>
            <a:r>
              <a:rPr lang="en-JP" dirty="0"/>
              <a:t>協調学習用(CoI)一部抜粋</a:t>
            </a:r>
          </a:p>
        </p:txBody>
      </p:sp>
      <p:graphicFrame>
        <p:nvGraphicFramePr>
          <p:cNvPr id="8" name="Table 7">
            <a:extLst>
              <a:ext uri="{FF2B5EF4-FFF2-40B4-BE49-F238E27FC236}">
                <a16:creationId xmlns:a16="http://schemas.microsoft.com/office/drawing/2014/main" id="{93B34083-AC67-07B2-DE76-E8708822A8C8}"/>
              </a:ext>
            </a:extLst>
          </p:cNvPr>
          <p:cNvGraphicFramePr>
            <a:graphicFrameLocks noGrp="1"/>
          </p:cNvGraphicFramePr>
          <p:nvPr/>
        </p:nvGraphicFramePr>
        <p:xfrm>
          <a:off x="6440532" y="2505075"/>
          <a:ext cx="5329101" cy="3699596"/>
        </p:xfrm>
        <a:graphic>
          <a:graphicData uri="http://schemas.openxmlformats.org/drawingml/2006/table">
            <a:tbl>
              <a:tblPr>
                <a:tableStyleId>{5C22544A-7EE6-4342-B048-85BDC9FD1C3A}</a:tableStyleId>
              </a:tblPr>
              <a:tblGrid>
                <a:gridCol w="5329101">
                  <a:extLst>
                    <a:ext uri="{9D8B030D-6E8A-4147-A177-3AD203B41FA5}">
                      <a16:colId xmlns:a16="http://schemas.microsoft.com/office/drawing/2014/main" val="549386592"/>
                    </a:ext>
                  </a:extLst>
                </a:gridCol>
              </a:tblGrid>
              <a:tr h="191689">
                <a:tc>
                  <a:txBody>
                    <a:bodyPr/>
                    <a:lstStyle/>
                    <a:p>
                      <a:pPr algn="l" fontAlgn="ctr"/>
                      <a:r>
                        <a:rPr lang="ja-JP" altLang="en-US" sz="900" u="none" strike="noStrike">
                          <a:effectLst/>
                        </a:rPr>
                        <a:t>試訳</a:t>
                      </a:r>
                      <a:r>
                        <a:rPr lang="en-US" altLang="ja-JP" sz="900" u="none" strike="noStrike">
                          <a:effectLst/>
                        </a:rPr>
                        <a:t>(</a:t>
                      </a:r>
                      <a:r>
                        <a:rPr lang="ja-JP" altLang="en-US" sz="900" u="none" strike="noStrike">
                          <a:effectLst/>
                        </a:rPr>
                        <a:t>合田ほか</a:t>
                      </a:r>
                      <a:r>
                        <a:rPr lang="en-US" altLang="ja-JP" sz="900" u="none" strike="noStrike">
                          <a:effectLst/>
                        </a:rPr>
                        <a:t>)</a:t>
                      </a:r>
                      <a:endParaRPr lang="en-US" altLang="ja-JP" sz="900" b="0" i="0" u="none" strike="noStrike">
                        <a:solidFill>
                          <a:srgbClr val="000000"/>
                        </a:solidFill>
                        <a:effectLst/>
                        <a:latin typeface="游ゴシック" panose="020B0400000000000000" pitchFamily="34" charset="-128"/>
                        <a:ea typeface="游ゴシック" panose="020B0400000000000000" pitchFamily="34" charset="-128"/>
                      </a:endParaRPr>
                    </a:p>
                  </a:txBody>
                  <a:tcPr marL="7188" marR="7188" marT="7188" marB="0" anchor="ctr"/>
                </a:tc>
                <a:extLst>
                  <a:ext uri="{0D108BD9-81ED-4DB2-BD59-A6C34878D82A}">
                    <a16:rowId xmlns:a16="http://schemas.microsoft.com/office/drawing/2014/main" val="2942200277"/>
                  </a:ext>
                </a:extLst>
              </a:tr>
              <a:tr h="191689">
                <a:tc>
                  <a:txBody>
                    <a:bodyPr/>
                    <a:lstStyle/>
                    <a:p>
                      <a:pPr algn="l" fontAlgn="ctr"/>
                      <a:r>
                        <a:rPr lang="ja-JP" altLang="en-US" sz="900" u="none" strike="noStrike">
                          <a:effectLst/>
                        </a:rPr>
                        <a:t>教授的存在感</a:t>
                      </a:r>
                      <a:endParaRPr lang="ja-JP" altLang="en-US" sz="900" b="0" i="0" u="none" strike="noStrike">
                        <a:solidFill>
                          <a:srgbClr val="000000"/>
                        </a:solidFill>
                        <a:effectLst/>
                        <a:latin typeface="游ゴシック" panose="020B0400000000000000" pitchFamily="34" charset="-128"/>
                        <a:ea typeface="游ゴシック" panose="020B0400000000000000" pitchFamily="34" charset="-128"/>
                      </a:endParaRPr>
                    </a:p>
                  </a:txBody>
                  <a:tcPr marL="7188" marR="7188" marT="7188" marB="0" anchor="ctr"/>
                </a:tc>
                <a:extLst>
                  <a:ext uri="{0D108BD9-81ED-4DB2-BD59-A6C34878D82A}">
                    <a16:rowId xmlns:a16="http://schemas.microsoft.com/office/drawing/2014/main" val="2652105497"/>
                  </a:ext>
                </a:extLst>
              </a:tr>
              <a:tr h="191689">
                <a:tc>
                  <a:txBody>
                    <a:bodyPr/>
                    <a:lstStyle/>
                    <a:p>
                      <a:pPr algn="l" fontAlgn="ctr"/>
                      <a:r>
                        <a:rPr lang="ja-JP" altLang="en-US" sz="900" u="none" strike="noStrike">
                          <a:effectLst/>
                        </a:rPr>
                        <a:t>デザインと体系化</a:t>
                      </a:r>
                      <a:endParaRPr lang="ja-JP" altLang="en-US" sz="900" b="0" i="0" u="none" strike="noStrike">
                        <a:solidFill>
                          <a:srgbClr val="000000"/>
                        </a:solidFill>
                        <a:effectLst/>
                        <a:latin typeface="游ゴシック" panose="020B0400000000000000" pitchFamily="34" charset="-128"/>
                        <a:ea typeface="游ゴシック" panose="020B0400000000000000" pitchFamily="34" charset="-128"/>
                      </a:endParaRPr>
                    </a:p>
                  </a:txBody>
                  <a:tcPr marL="7188" marR="7188" marT="7188" marB="0" anchor="ctr"/>
                </a:tc>
                <a:extLst>
                  <a:ext uri="{0D108BD9-81ED-4DB2-BD59-A6C34878D82A}">
                    <a16:rowId xmlns:a16="http://schemas.microsoft.com/office/drawing/2014/main" val="3747649720"/>
                  </a:ext>
                </a:extLst>
              </a:tr>
              <a:tr h="325871">
                <a:tc>
                  <a:txBody>
                    <a:bodyPr/>
                    <a:lstStyle/>
                    <a:p>
                      <a:pPr algn="just" fontAlgn="ctr"/>
                      <a:r>
                        <a:rPr lang="ja-JP" altLang="en-US" sz="900" u="none" strike="noStrike">
                          <a:effectLst/>
                        </a:rPr>
                        <a:t>教員は、授業の重要なトピックを明確に示した。</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206877592"/>
                  </a:ext>
                </a:extLst>
              </a:tr>
              <a:tr h="325871">
                <a:tc>
                  <a:txBody>
                    <a:bodyPr/>
                    <a:lstStyle/>
                    <a:p>
                      <a:pPr algn="just" fontAlgn="ctr"/>
                      <a:r>
                        <a:rPr lang="ja-JP" altLang="en-US" sz="900" u="none" strike="noStrike">
                          <a:effectLst/>
                        </a:rPr>
                        <a:t>教員は、授業の重要なゴールを明確に示した。</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547685309"/>
                  </a:ext>
                </a:extLst>
              </a:tr>
              <a:tr h="325871">
                <a:tc>
                  <a:txBody>
                    <a:bodyPr/>
                    <a:lstStyle/>
                    <a:p>
                      <a:pPr algn="just" fontAlgn="ctr"/>
                      <a:r>
                        <a:rPr lang="ja-JP" altLang="en-US" sz="900" u="none" strike="noStrike">
                          <a:effectLst/>
                        </a:rPr>
                        <a:t>教員は、授業の学習活動への参加の仕方を明確に指示した。</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3176449465"/>
                  </a:ext>
                </a:extLst>
              </a:tr>
              <a:tr h="325871">
                <a:tc>
                  <a:txBody>
                    <a:bodyPr/>
                    <a:lstStyle/>
                    <a:p>
                      <a:pPr algn="just" fontAlgn="ctr"/>
                      <a:r>
                        <a:rPr lang="ja-JP" altLang="en-US" sz="900" u="none" strike="noStrike">
                          <a:effectLst/>
                        </a:rPr>
                        <a:t>教員は、学習活動の重要な予定の時間や日程の枠組みを明確に示した。</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1706307512"/>
                  </a:ext>
                </a:extLst>
              </a:tr>
              <a:tr h="191689">
                <a:tc>
                  <a:txBody>
                    <a:bodyPr/>
                    <a:lstStyle/>
                    <a:p>
                      <a:pPr algn="just" fontAlgn="ctr"/>
                      <a:r>
                        <a:rPr lang="ja-JP" altLang="en-US" sz="900" u="none" strike="noStrike">
                          <a:effectLst/>
                        </a:rPr>
                        <a:t>ファシリテーション</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2835077414"/>
                  </a:ext>
                </a:extLst>
              </a:tr>
              <a:tr h="488807">
                <a:tc>
                  <a:txBody>
                    <a:bodyPr/>
                    <a:lstStyle/>
                    <a:p>
                      <a:pPr algn="just" fontAlgn="ctr"/>
                      <a:r>
                        <a:rPr lang="ja-JP" altLang="en-US" sz="900" u="none" strike="noStrike">
                          <a:effectLst/>
                        </a:rPr>
                        <a:t>学習に役立つ授業のトピックに関する意見が一致している領域や意見が不一致な領域を特定するのに、教員は支援してくれた。</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2878554014"/>
                  </a:ext>
                </a:extLst>
              </a:tr>
              <a:tr h="488807">
                <a:tc>
                  <a:txBody>
                    <a:bodyPr/>
                    <a:lstStyle/>
                    <a:p>
                      <a:pPr algn="just" fontAlgn="ctr"/>
                      <a:r>
                        <a:rPr lang="ja-JP" altLang="en-US" sz="900" u="none" strike="noStrike">
                          <a:effectLst/>
                        </a:rPr>
                        <a:t>思考を明確にするのに役立つ方法で、クラス全体が授業のトピックを理解出来るよう、教員は支援してくれた。</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2000035474"/>
                  </a:ext>
                </a:extLst>
              </a:tr>
              <a:tr h="325871">
                <a:tc>
                  <a:txBody>
                    <a:bodyPr/>
                    <a:lstStyle/>
                    <a:p>
                      <a:pPr algn="just" fontAlgn="ctr"/>
                      <a:r>
                        <a:rPr lang="ja-JP" altLang="en-US" sz="900" u="none" strike="noStrike">
                          <a:effectLst/>
                        </a:rPr>
                        <a:t>教員は、クラス全体を成果に結び付く会話に引き込み参加させ続けるように支援してくれた。</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3009185447"/>
                  </a:ext>
                </a:extLst>
              </a:tr>
              <a:tr h="325871">
                <a:tc>
                  <a:txBody>
                    <a:bodyPr/>
                    <a:lstStyle/>
                    <a:p>
                      <a:pPr algn="just" fontAlgn="ctr"/>
                      <a:r>
                        <a:rPr lang="ja-JP" altLang="en-US" sz="900" u="none" strike="noStrike">
                          <a:effectLst/>
                        </a:rPr>
                        <a:t>教員は、私が学習するのに役立つ方法で、クラス全体をタスクに従事し続けるように支援してくれた。</a:t>
                      </a:r>
                      <a:endParaRPr lang="ja-JP" altLang="en-US" sz="9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1016437489"/>
                  </a:ext>
                </a:extLst>
              </a:tr>
            </a:tbl>
          </a:graphicData>
        </a:graphic>
      </p:graphicFrame>
      <p:graphicFrame>
        <p:nvGraphicFramePr>
          <p:cNvPr id="12" name="Content Placeholder 6">
            <a:extLst>
              <a:ext uri="{FF2B5EF4-FFF2-40B4-BE49-F238E27FC236}">
                <a16:creationId xmlns:a16="http://schemas.microsoft.com/office/drawing/2014/main" id="{16694446-28C1-9434-F056-BD6228D6284A}"/>
              </a:ext>
            </a:extLst>
          </p:cNvPr>
          <p:cNvGraphicFramePr>
            <a:graphicFrameLocks noGrp="1"/>
          </p:cNvGraphicFramePr>
          <p:nvPr>
            <p:ph sz="quarter" idx="4"/>
          </p:nvPr>
        </p:nvGraphicFramePr>
        <p:xfrm>
          <a:off x="814387" y="3006726"/>
          <a:ext cx="5183188" cy="1463540"/>
        </p:xfrm>
        <a:graphic>
          <a:graphicData uri="http://schemas.openxmlformats.org/drawingml/2006/table">
            <a:tbl>
              <a:tblPr>
                <a:tableStyleId>{5C22544A-7EE6-4342-B048-85BDC9FD1C3A}</a:tableStyleId>
              </a:tblPr>
              <a:tblGrid>
                <a:gridCol w="501356">
                  <a:extLst>
                    <a:ext uri="{9D8B030D-6E8A-4147-A177-3AD203B41FA5}">
                      <a16:colId xmlns:a16="http://schemas.microsoft.com/office/drawing/2014/main" val="2393506117"/>
                    </a:ext>
                  </a:extLst>
                </a:gridCol>
                <a:gridCol w="1270352">
                  <a:extLst>
                    <a:ext uri="{9D8B030D-6E8A-4147-A177-3AD203B41FA5}">
                      <a16:colId xmlns:a16="http://schemas.microsoft.com/office/drawing/2014/main" val="770478723"/>
                    </a:ext>
                  </a:extLst>
                </a:gridCol>
                <a:gridCol w="1270352">
                  <a:extLst>
                    <a:ext uri="{9D8B030D-6E8A-4147-A177-3AD203B41FA5}">
                      <a16:colId xmlns:a16="http://schemas.microsoft.com/office/drawing/2014/main" val="402689577"/>
                    </a:ext>
                  </a:extLst>
                </a:gridCol>
                <a:gridCol w="535282">
                  <a:extLst>
                    <a:ext uri="{9D8B030D-6E8A-4147-A177-3AD203B41FA5}">
                      <a16:colId xmlns:a16="http://schemas.microsoft.com/office/drawing/2014/main" val="1512332997"/>
                    </a:ext>
                  </a:extLst>
                </a:gridCol>
                <a:gridCol w="535282">
                  <a:extLst>
                    <a:ext uri="{9D8B030D-6E8A-4147-A177-3AD203B41FA5}">
                      <a16:colId xmlns:a16="http://schemas.microsoft.com/office/drawing/2014/main" val="2657870156"/>
                    </a:ext>
                  </a:extLst>
                </a:gridCol>
                <a:gridCol w="535282">
                  <a:extLst>
                    <a:ext uri="{9D8B030D-6E8A-4147-A177-3AD203B41FA5}">
                      <a16:colId xmlns:a16="http://schemas.microsoft.com/office/drawing/2014/main" val="3575785973"/>
                    </a:ext>
                  </a:extLst>
                </a:gridCol>
                <a:gridCol w="535282">
                  <a:extLst>
                    <a:ext uri="{9D8B030D-6E8A-4147-A177-3AD203B41FA5}">
                      <a16:colId xmlns:a16="http://schemas.microsoft.com/office/drawing/2014/main" val="1800966610"/>
                    </a:ext>
                  </a:extLst>
                </a:gridCol>
              </a:tblGrid>
              <a:tr h="112580">
                <a:tc>
                  <a:txBody>
                    <a:bodyPr/>
                    <a:lstStyle/>
                    <a:p>
                      <a:pPr algn="ctr" fontAlgn="ctr"/>
                      <a:r>
                        <a:rPr lang="ja-JP" sz="500" u="none" strike="noStrike">
                          <a:effectLst/>
                        </a:rPr>
                        <a:t>カテゴリ</a:t>
                      </a:r>
                      <a:endParaRPr lang="en-JP" sz="5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ja-JP" sz="500" u="none" strike="noStrike">
                          <a:effectLst/>
                        </a:rPr>
                        <a:t>項目</a:t>
                      </a:r>
                      <a:endParaRPr lang="en-JP" sz="5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ja-JP" sz="500" u="none" strike="noStrike">
                          <a:effectLst/>
                        </a:rPr>
                        <a:t>詳細</a:t>
                      </a:r>
                      <a:endParaRPr lang="en-JP" sz="5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en-JP" sz="500" u="none" strike="noStrike">
                          <a:effectLst/>
                        </a:rPr>
                        <a:t>自己評価</a:t>
                      </a:r>
                      <a:endParaRPr lang="en-JP" sz="5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en-JP" sz="500" u="none" strike="noStrike">
                          <a:effectLst/>
                        </a:rPr>
                        <a:t>コメント</a:t>
                      </a:r>
                      <a:endParaRPr lang="en-JP" sz="5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en-JP" sz="500" u="none" strike="noStrike">
                          <a:effectLst/>
                        </a:rPr>
                        <a:t>サポータ評価</a:t>
                      </a:r>
                      <a:endParaRPr lang="en-JP" sz="5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en-JP" sz="500" u="none" strike="noStrike">
                          <a:effectLst/>
                        </a:rPr>
                        <a:t>コメント</a:t>
                      </a:r>
                      <a:endParaRPr lang="en-JP" sz="5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3595764235"/>
                  </a:ext>
                </a:extLst>
              </a:tr>
              <a:tr h="225160">
                <a:tc rowSpan="3">
                  <a:txBody>
                    <a:bodyPr/>
                    <a:lstStyle/>
                    <a:p>
                      <a:pPr algn="ctr" fontAlgn="ctr"/>
                      <a:r>
                        <a:rPr lang="ja-JP" sz="500" u="none" strike="noStrike">
                          <a:effectLst/>
                        </a:rPr>
                        <a:t>授業計画と準備</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500" u="none" strike="noStrike">
                          <a:effectLst/>
                        </a:rPr>
                        <a:t>明確に定義された学習目標</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500" u="none" strike="noStrike">
                          <a:effectLst/>
                        </a:rPr>
                        <a:t>目標は具体的、測定可能、達成可能、関連性があり、時間的に制限されている。</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1377891204"/>
                  </a:ext>
                </a:extLst>
              </a:tr>
              <a:tr h="225160">
                <a:tc vMerge="1">
                  <a:txBody>
                    <a:bodyPr/>
                    <a:lstStyle/>
                    <a:p>
                      <a:endParaRPr lang="en-JP"/>
                    </a:p>
                  </a:txBody>
                  <a:tcPr/>
                </a:tc>
                <a:tc>
                  <a:txBody>
                    <a:bodyPr/>
                    <a:lstStyle/>
                    <a:p>
                      <a:pPr algn="l" fontAlgn="ctr"/>
                      <a:r>
                        <a:rPr lang="ja-JP" sz="500" u="none" strike="noStrike">
                          <a:effectLst/>
                        </a:rPr>
                        <a:t>教材の適切な準備</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500" u="none" strike="noStrike">
                          <a:effectLst/>
                        </a:rPr>
                        <a:t>教材はよく準備されており、学習目標と一致している。</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2316231130"/>
                  </a:ext>
                </a:extLst>
              </a:tr>
              <a:tr h="225160">
                <a:tc vMerge="1">
                  <a:txBody>
                    <a:bodyPr/>
                    <a:lstStyle/>
                    <a:p>
                      <a:endParaRPr lang="en-JP"/>
                    </a:p>
                  </a:txBody>
                  <a:tcPr/>
                </a:tc>
                <a:tc>
                  <a:txBody>
                    <a:bodyPr/>
                    <a:lstStyle/>
                    <a:p>
                      <a:pPr algn="l" fontAlgn="ctr"/>
                      <a:r>
                        <a:rPr lang="ja-JP" sz="500" u="none" strike="noStrike">
                          <a:effectLst/>
                        </a:rPr>
                        <a:t>多様な教授リソースの組み込み</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500" u="none" strike="noStrike">
                          <a:effectLst/>
                        </a:rPr>
                        <a:t>マルチメディア、物理的な補助具、ゲストスピーカーなど、様々なリソースを使用。</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152740878"/>
                  </a:ext>
                </a:extLst>
              </a:tr>
              <a:tr h="225160">
                <a:tc rowSpan="3">
                  <a:txBody>
                    <a:bodyPr/>
                    <a:lstStyle/>
                    <a:p>
                      <a:pPr algn="ctr" fontAlgn="ctr"/>
                      <a:r>
                        <a:rPr lang="ja-JP" sz="500" u="none" strike="noStrike">
                          <a:effectLst/>
                        </a:rPr>
                        <a:t>指導の実施</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500" u="none" strike="noStrike">
                          <a:effectLst/>
                        </a:rPr>
                        <a:t>説明の明瞭さと正確さ</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500" u="none" strike="noStrike">
                          <a:effectLst/>
                        </a:rPr>
                        <a:t>説明は明確で簡潔、正確で、複雑な概念を理解しやすい。</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4231449050"/>
                  </a:ext>
                </a:extLst>
              </a:tr>
              <a:tr h="225160">
                <a:tc vMerge="1">
                  <a:txBody>
                    <a:bodyPr/>
                    <a:lstStyle/>
                    <a:p>
                      <a:endParaRPr lang="en-JP"/>
                    </a:p>
                  </a:txBody>
                  <a:tcPr/>
                </a:tc>
                <a:tc>
                  <a:txBody>
                    <a:bodyPr/>
                    <a:lstStyle/>
                    <a:p>
                      <a:pPr algn="l" fontAlgn="ctr"/>
                      <a:r>
                        <a:rPr lang="ja-JP" sz="500" u="none" strike="noStrike">
                          <a:effectLst/>
                        </a:rPr>
                        <a:t>エンゲージメントの高い教授方法の使用</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500" u="none" strike="noStrike">
                          <a:effectLst/>
                        </a:rPr>
                        <a:t>グループワーク、実践的活動などのインタラクティブな方法を実施。</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dirty="0">
                          <a:effectLst/>
                        </a:rPr>
                        <a:t>　</a:t>
                      </a:r>
                      <a:endParaRPr lang="en-JP" sz="4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4075717031"/>
                  </a:ext>
                </a:extLst>
              </a:tr>
              <a:tr h="225160">
                <a:tc vMerge="1">
                  <a:txBody>
                    <a:bodyPr/>
                    <a:lstStyle/>
                    <a:p>
                      <a:endParaRPr lang="en-JP"/>
                    </a:p>
                  </a:txBody>
                  <a:tcPr/>
                </a:tc>
                <a:tc>
                  <a:txBody>
                    <a:bodyPr/>
                    <a:lstStyle/>
                    <a:p>
                      <a:pPr algn="l" fontAlgn="ctr"/>
                      <a:r>
                        <a:rPr lang="ja-JP" sz="500" u="none" strike="noStrike">
                          <a:effectLst/>
                        </a:rPr>
                        <a:t>授業のペース配分</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500" u="none" strike="noStrike">
                          <a:effectLst/>
                        </a:rPr>
                        <a:t>授業のペースは適切で、学生の理解と参加のための時間が確保されている。</a:t>
                      </a:r>
                      <a:endParaRPr lang="en-JP" sz="5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a:effectLst/>
                        </a:rPr>
                        <a:t>　</a:t>
                      </a:r>
                      <a:endParaRPr lang="en-JP" sz="4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400" u="none" strike="noStrike" dirty="0">
                          <a:effectLst/>
                        </a:rPr>
                        <a:t>　</a:t>
                      </a:r>
                      <a:endParaRPr lang="en-JP" sz="4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4063220843"/>
                  </a:ext>
                </a:extLst>
              </a:tr>
            </a:tbl>
          </a:graphicData>
        </a:graphic>
      </p:graphicFrame>
    </p:spTree>
    <p:extLst>
      <p:ext uri="{BB962C8B-B14F-4D97-AF65-F5344CB8AC3E}">
        <p14:creationId xmlns:p14="http://schemas.microsoft.com/office/powerpoint/2010/main" val="1436970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5C853-87C0-FBA3-8E04-001F50BA9715}"/>
              </a:ext>
            </a:extLst>
          </p:cNvPr>
          <p:cNvSpPr>
            <a:spLocks noGrp="1"/>
          </p:cNvSpPr>
          <p:nvPr>
            <p:ph type="title"/>
          </p:nvPr>
        </p:nvSpPr>
        <p:spPr/>
        <p:txBody>
          <a:bodyPr/>
          <a:lstStyle/>
          <a:p>
            <a:r>
              <a:rPr lang="en-JP" dirty="0"/>
              <a:t>チェックリストの例(2/2)</a:t>
            </a:r>
          </a:p>
        </p:txBody>
      </p:sp>
      <p:sp>
        <p:nvSpPr>
          <p:cNvPr id="3" name="Text Placeholder 2">
            <a:extLst>
              <a:ext uri="{FF2B5EF4-FFF2-40B4-BE49-F238E27FC236}">
                <a16:creationId xmlns:a16="http://schemas.microsoft.com/office/drawing/2014/main" id="{6ED3A006-893B-17F7-AE2F-0F3A4A22BF6C}"/>
              </a:ext>
            </a:extLst>
          </p:cNvPr>
          <p:cNvSpPr>
            <a:spLocks noGrp="1"/>
          </p:cNvSpPr>
          <p:nvPr>
            <p:ph type="body" idx="1"/>
          </p:nvPr>
        </p:nvSpPr>
        <p:spPr/>
        <p:txBody>
          <a:bodyPr/>
          <a:lstStyle/>
          <a:p>
            <a:r>
              <a:rPr lang="en-JP" dirty="0"/>
              <a:t>IDチェックリスト(研修1で配布)</a:t>
            </a:r>
          </a:p>
        </p:txBody>
      </p:sp>
      <p:pic>
        <p:nvPicPr>
          <p:cNvPr id="9" name="Content Placeholder 8">
            <a:extLst>
              <a:ext uri="{FF2B5EF4-FFF2-40B4-BE49-F238E27FC236}">
                <a16:creationId xmlns:a16="http://schemas.microsoft.com/office/drawing/2014/main" id="{352A4B7D-2109-5013-725E-BDE0F145A7BA}"/>
              </a:ext>
            </a:extLst>
          </p:cNvPr>
          <p:cNvPicPr>
            <a:picLocks noGrp="1" noChangeAspect="1"/>
          </p:cNvPicPr>
          <p:nvPr>
            <p:ph sz="half" idx="2"/>
          </p:nvPr>
        </p:nvPicPr>
        <p:blipFill>
          <a:blip r:embed="rId2"/>
          <a:stretch>
            <a:fillRect/>
          </a:stretch>
        </p:blipFill>
        <p:spPr>
          <a:xfrm>
            <a:off x="839788" y="2549602"/>
            <a:ext cx="5157787" cy="3595534"/>
          </a:xfrm>
        </p:spPr>
      </p:pic>
      <p:sp>
        <p:nvSpPr>
          <p:cNvPr id="5" name="Text Placeholder 4">
            <a:extLst>
              <a:ext uri="{FF2B5EF4-FFF2-40B4-BE49-F238E27FC236}">
                <a16:creationId xmlns:a16="http://schemas.microsoft.com/office/drawing/2014/main" id="{BD080687-31EC-CA0D-D97C-4326D772B272}"/>
              </a:ext>
            </a:extLst>
          </p:cNvPr>
          <p:cNvSpPr>
            <a:spLocks noGrp="1"/>
          </p:cNvSpPr>
          <p:nvPr>
            <p:ph type="body" sz="quarter" idx="3"/>
          </p:nvPr>
        </p:nvSpPr>
        <p:spPr/>
        <p:txBody>
          <a:bodyPr/>
          <a:lstStyle/>
          <a:p>
            <a:r>
              <a:rPr lang="ja-JP" altLang="en-US"/>
              <a:t>熊大教授システム学部門科目デザイン編チェックリスト</a:t>
            </a:r>
            <a:r>
              <a:rPr lang="en-JP" dirty="0"/>
              <a:t>(研修1で配布)</a:t>
            </a:r>
          </a:p>
        </p:txBody>
      </p:sp>
      <p:graphicFrame>
        <p:nvGraphicFramePr>
          <p:cNvPr id="7" name="Content Placeholder 6">
            <a:extLst>
              <a:ext uri="{FF2B5EF4-FFF2-40B4-BE49-F238E27FC236}">
                <a16:creationId xmlns:a16="http://schemas.microsoft.com/office/drawing/2014/main" id="{7A703351-EE9A-6FC2-FBB1-D8E010E97B89}"/>
              </a:ext>
            </a:extLst>
          </p:cNvPr>
          <p:cNvGraphicFramePr>
            <a:graphicFrameLocks noGrp="1"/>
          </p:cNvGraphicFramePr>
          <p:nvPr>
            <p:ph sz="quarter" idx="4"/>
          </p:nvPr>
        </p:nvGraphicFramePr>
        <p:xfrm>
          <a:off x="6996498" y="2505073"/>
          <a:ext cx="3534591" cy="3684592"/>
        </p:xfrm>
        <a:graphic>
          <a:graphicData uri="http://schemas.openxmlformats.org/drawingml/2006/table">
            <a:tbl>
              <a:tblPr>
                <a:tableStyleId>{5C22544A-7EE6-4342-B048-85BDC9FD1C3A}</a:tableStyleId>
              </a:tblPr>
              <a:tblGrid>
                <a:gridCol w="1311416">
                  <a:extLst>
                    <a:ext uri="{9D8B030D-6E8A-4147-A177-3AD203B41FA5}">
                      <a16:colId xmlns:a16="http://schemas.microsoft.com/office/drawing/2014/main" val="3623619918"/>
                    </a:ext>
                  </a:extLst>
                </a:gridCol>
                <a:gridCol w="390173">
                  <a:extLst>
                    <a:ext uri="{9D8B030D-6E8A-4147-A177-3AD203B41FA5}">
                      <a16:colId xmlns:a16="http://schemas.microsoft.com/office/drawing/2014/main" val="3270208805"/>
                    </a:ext>
                  </a:extLst>
                </a:gridCol>
                <a:gridCol w="520231">
                  <a:extLst>
                    <a:ext uri="{9D8B030D-6E8A-4147-A177-3AD203B41FA5}">
                      <a16:colId xmlns:a16="http://schemas.microsoft.com/office/drawing/2014/main" val="361430521"/>
                    </a:ext>
                  </a:extLst>
                </a:gridCol>
                <a:gridCol w="1312771">
                  <a:extLst>
                    <a:ext uri="{9D8B030D-6E8A-4147-A177-3AD203B41FA5}">
                      <a16:colId xmlns:a16="http://schemas.microsoft.com/office/drawing/2014/main" val="2109967717"/>
                    </a:ext>
                  </a:extLst>
                </a:gridCol>
              </a:tblGrid>
              <a:tr h="219427">
                <a:tc>
                  <a:txBody>
                    <a:bodyPr/>
                    <a:lstStyle/>
                    <a:p>
                      <a:pPr algn="ctr" fontAlgn="ctr"/>
                      <a:r>
                        <a:rPr lang="ja-JP" altLang="en-US" sz="700" u="none" strike="noStrike">
                          <a:effectLst/>
                        </a:rPr>
                        <a:t>モジュール</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a:txBody>
                    <a:bodyPr/>
                    <a:lstStyle/>
                    <a:p>
                      <a:pPr algn="ctr" fontAlgn="ctr"/>
                      <a:r>
                        <a:rPr lang="en-US" sz="700" u="none" strike="noStrike">
                          <a:effectLst/>
                        </a:rPr>
                        <a:t>ID</a:t>
                      </a:r>
                      <a:r>
                        <a:rPr lang="ja-JP" altLang="en-US" sz="700" u="none" strike="noStrike">
                          <a:effectLst/>
                        </a:rPr>
                        <a:t>の要因</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a:txBody>
                    <a:bodyPr/>
                    <a:lstStyle/>
                    <a:p>
                      <a:pPr algn="ctr" fontAlgn="ctr"/>
                      <a:r>
                        <a:rPr lang="ja-JP" altLang="en-US" sz="700" u="none" strike="noStrike">
                          <a:effectLst/>
                        </a:rPr>
                        <a:t>モジュールタイトル</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a:txBody>
                    <a:bodyPr/>
                    <a:lstStyle/>
                    <a:p>
                      <a:pPr algn="ctr" fontAlgn="ctr"/>
                      <a:r>
                        <a:rPr lang="ja-JP" altLang="en-US" sz="700" u="none" strike="noStrike">
                          <a:effectLst/>
                        </a:rPr>
                        <a:t>アイディア</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4077478054"/>
                  </a:ext>
                </a:extLst>
              </a:tr>
              <a:tr h="155938">
                <a:tc rowSpan="7">
                  <a:txBody>
                    <a:bodyPr/>
                    <a:lstStyle/>
                    <a:p>
                      <a:pPr algn="ctr" fontAlgn="ctr"/>
                      <a:r>
                        <a:rPr lang="en-US" sz="700" u="none" strike="noStrike">
                          <a:effectLst/>
                        </a:rPr>
                        <a:t>A</a:t>
                      </a:r>
                      <a:endParaRPr 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rowSpan="7">
                  <a:txBody>
                    <a:bodyPr/>
                    <a:lstStyle/>
                    <a:p>
                      <a:pPr algn="ctr" fontAlgn="ctr"/>
                      <a:r>
                        <a:rPr lang="ja-JP" altLang="en-US" sz="700" u="none" strike="noStrike">
                          <a:effectLst/>
                        </a:rPr>
                        <a:t>教授方略</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rowSpan="7">
                  <a:txBody>
                    <a:bodyPr/>
                    <a:lstStyle/>
                    <a:p>
                      <a:pPr algn="ctr" rtl="0" fontAlgn="ctr"/>
                      <a:r>
                        <a:rPr lang="ja-JP" altLang="en-US" sz="700" u="none" strike="noStrike">
                          <a:effectLst/>
                        </a:rPr>
                        <a:t>認知的発達を促す授業方法</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a:txBody>
                    <a:bodyPr/>
                    <a:lstStyle/>
                    <a:p>
                      <a:pPr algn="l" rtl="0" fontAlgn="ctr"/>
                      <a:r>
                        <a:rPr lang="ja-JP" altLang="en-US" sz="700" u="none" strike="noStrike">
                          <a:effectLst/>
                        </a:rPr>
                        <a:t>努力と真剣さを要求する授業</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2577425038"/>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しゃべるのは１割まで</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3079339601"/>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大事なことは３回はやる</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2174979545"/>
                  </a:ext>
                </a:extLst>
              </a:tr>
              <a:tr h="219427">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一人でできることは授業ではやらない</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808865116"/>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個人→グループ→個人</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2184578895"/>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パラレルセッション</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720384249"/>
                  </a:ext>
                </a:extLst>
              </a:tr>
              <a:tr h="219427">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ルーブリックの前にチェックリスト</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652831382"/>
                  </a:ext>
                </a:extLst>
              </a:tr>
              <a:tr h="155938">
                <a:tc rowSpan="7">
                  <a:txBody>
                    <a:bodyPr/>
                    <a:lstStyle/>
                    <a:p>
                      <a:pPr algn="ctr" fontAlgn="ctr"/>
                      <a:r>
                        <a:rPr lang="en-US" sz="700" u="none" strike="noStrike">
                          <a:effectLst/>
                        </a:rPr>
                        <a:t>B</a:t>
                      </a:r>
                      <a:endParaRPr 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rowSpan="7">
                  <a:txBody>
                    <a:bodyPr/>
                    <a:lstStyle/>
                    <a:p>
                      <a:pPr algn="ctr" fontAlgn="ctr"/>
                      <a:r>
                        <a:rPr lang="ja-JP" altLang="en-US" sz="700" u="none" strike="noStrike">
                          <a:effectLst/>
                        </a:rPr>
                        <a:t>評価方法</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rowSpan="7">
                  <a:txBody>
                    <a:bodyPr/>
                    <a:lstStyle/>
                    <a:p>
                      <a:pPr algn="ctr" rtl="0" fontAlgn="ctr"/>
                      <a:r>
                        <a:rPr lang="ja-JP" altLang="en-US" sz="700" u="none" strike="noStrike">
                          <a:effectLst/>
                        </a:rPr>
                        <a:t>評価と単位認定の見直し</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a:txBody>
                    <a:bodyPr/>
                    <a:lstStyle/>
                    <a:p>
                      <a:pPr algn="l" rtl="0" fontAlgn="ctr"/>
                      <a:r>
                        <a:rPr lang="ja-JP" altLang="en-US" sz="700" u="none" strike="noStrike">
                          <a:effectLst/>
                        </a:rPr>
                        <a:t>多段階評価</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3384708708"/>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再提出可　まだ不十分</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526056671"/>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en-US" sz="700" u="none" strike="noStrike">
                          <a:effectLst/>
                        </a:rPr>
                        <a:t>LMS</a:t>
                      </a:r>
                      <a:r>
                        <a:rPr lang="ja-JP" altLang="en-US" sz="700" u="none" strike="noStrike">
                          <a:effectLst/>
                        </a:rPr>
                        <a:t>でテスト</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3240742548"/>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持ち込み可</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1402567433"/>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問題開示</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782018644"/>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ポートフォリオ</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2449466364"/>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相互レビュー</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3532366424"/>
                  </a:ext>
                </a:extLst>
              </a:tr>
              <a:tr h="155938">
                <a:tc rowSpan="7">
                  <a:txBody>
                    <a:bodyPr/>
                    <a:lstStyle/>
                    <a:p>
                      <a:pPr algn="ctr" fontAlgn="ctr"/>
                      <a:r>
                        <a:rPr lang="en-US" sz="700" u="none" strike="noStrike">
                          <a:effectLst/>
                        </a:rPr>
                        <a:t>C</a:t>
                      </a:r>
                      <a:endParaRPr 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rowSpan="7">
                  <a:txBody>
                    <a:bodyPr/>
                    <a:lstStyle/>
                    <a:p>
                      <a:pPr algn="ctr" fontAlgn="ctr"/>
                      <a:r>
                        <a:rPr lang="ja-JP" altLang="en-US" sz="700" u="none" strike="noStrike">
                          <a:effectLst/>
                        </a:rPr>
                        <a:t>学習目標</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rowSpan="7">
                  <a:txBody>
                    <a:bodyPr/>
                    <a:lstStyle/>
                    <a:p>
                      <a:pPr algn="ctr" rtl="0" fontAlgn="ctr"/>
                      <a:r>
                        <a:rPr lang="ja-JP" altLang="en-US" sz="700" u="none" strike="noStrike">
                          <a:effectLst/>
                        </a:rPr>
                        <a:t>　学習目標の高度化</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tc>
                  <a:txBody>
                    <a:bodyPr/>
                    <a:lstStyle/>
                    <a:p>
                      <a:pPr algn="l" rtl="0" fontAlgn="ctr"/>
                      <a:r>
                        <a:rPr lang="ja-JP" altLang="en-US" sz="700" u="none" strike="noStrike">
                          <a:effectLst/>
                        </a:rPr>
                        <a:t>学問の領域を鳥瞰する</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1326304043"/>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歴史をさかのぼる</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3558189496"/>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現実場面での活用を試みる</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2653353011"/>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複数の視点から分析する</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3007422537"/>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自分でコミットする段階に誘う</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3875435736"/>
                  </a:ext>
                </a:extLst>
              </a:tr>
              <a:tr h="219427">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オリジナリティのある成果物を生み出す</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10601326"/>
                  </a:ext>
                </a:extLst>
              </a:tr>
              <a:tr h="155938">
                <a:tc vMerge="1">
                  <a:txBody>
                    <a:bodyPr/>
                    <a:lstStyle/>
                    <a:p>
                      <a:endParaRPr lang="en-JP"/>
                    </a:p>
                  </a:txBody>
                  <a:tcPr/>
                </a:tc>
                <a:tc vMerge="1">
                  <a:txBody>
                    <a:bodyPr/>
                    <a:lstStyle/>
                    <a:p>
                      <a:endParaRPr lang="en-JP"/>
                    </a:p>
                  </a:txBody>
                  <a:tcPr/>
                </a:tc>
                <a:tc vMerge="1">
                  <a:txBody>
                    <a:bodyPr/>
                    <a:lstStyle/>
                    <a:p>
                      <a:endParaRPr lang="en-JP"/>
                    </a:p>
                  </a:txBody>
                  <a:tcPr/>
                </a:tc>
                <a:tc>
                  <a:txBody>
                    <a:bodyPr/>
                    <a:lstStyle/>
                    <a:p>
                      <a:pPr algn="l" rtl="0" fontAlgn="ctr"/>
                      <a:r>
                        <a:rPr lang="ja-JP" altLang="en-US" sz="700" u="none" strike="noStrike">
                          <a:effectLst/>
                        </a:rPr>
                        <a:t>学び方を学ぶ目標を追加する</a:t>
                      </a:r>
                      <a:endParaRPr lang="ja-JP" altLang="en-US" sz="700" b="0" i="0" u="none" strike="noStrike">
                        <a:solidFill>
                          <a:srgbClr val="000000"/>
                        </a:solidFill>
                        <a:effectLst/>
                        <a:latin typeface="游ゴシック" panose="020B0400000000000000" pitchFamily="34" charset="-128"/>
                        <a:ea typeface="游ゴシック" panose="020B0400000000000000" pitchFamily="34" charset="-128"/>
                      </a:endParaRPr>
                    </a:p>
                  </a:txBody>
                  <a:tcPr marL="5569" marR="5569" marT="5569" marB="0" anchor="ctr"/>
                </a:tc>
                <a:extLst>
                  <a:ext uri="{0D108BD9-81ED-4DB2-BD59-A6C34878D82A}">
                    <a16:rowId xmlns:a16="http://schemas.microsoft.com/office/drawing/2014/main" val="1508399931"/>
                  </a:ext>
                </a:extLst>
              </a:tr>
            </a:tbl>
          </a:graphicData>
        </a:graphic>
      </p:graphicFrame>
    </p:spTree>
    <p:extLst>
      <p:ext uri="{BB962C8B-B14F-4D97-AF65-F5344CB8AC3E}">
        <p14:creationId xmlns:p14="http://schemas.microsoft.com/office/powerpoint/2010/main" val="1610763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セッション3(グループ)</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fontScale="85000" lnSpcReduction="20000"/>
          </a:bodyPr>
          <a:lstStyle/>
          <a:p>
            <a:r>
              <a:rPr lang="ja-JP" altLang="en-US" sz="4400">
                <a:effectLst/>
              </a:rPr>
              <a:t>実践から改善へ</a:t>
            </a:r>
            <a:endParaRPr lang="en-US" altLang="ja-JP" sz="4400" dirty="0">
              <a:effectLst/>
            </a:endParaRPr>
          </a:p>
          <a:p>
            <a:r>
              <a:rPr lang="ja-JP" altLang="en-US" sz="4400">
                <a:effectLst/>
              </a:rPr>
              <a:t>研修</a:t>
            </a:r>
            <a:r>
              <a:rPr lang="en-US" altLang="ja-JP" sz="4400" dirty="0"/>
              <a:t>3</a:t>
            </a:r>
            <a:r>
              <a:rPr lang="ja-JP" altLang="en-US" sz="4400">
                <a:effectLst/>
              </a:rPr>
              <a:t>事前課題② </a:t>
            </a:r>
            <a:endParaRPr lang="en-US" altLang="ja-JP" sz="4400" dirty="0">
              <a:effectLst/>
            </a:endParaRPr>
          </a:p>
          <a:p>
            <a:r>
              <a:rPr lang="ja-JP" altLang="en-US" sz="4400">
                <a:effectLst/>
              </a:rPr>
              <a:t>授業改善サポート実施報告</a:t>
            </a:r>
            <a:r>
              <a:rPr lang="en-US" altLang="ja-JP" sz="4400" dirty="0"/>
              <a:t>2</a:t>
            </a:r>
            <a:endParaRPr lang="en-US" altLang="ja-JP" sz="4400" dirty="0">
              <a:effectLst/>
            </a:endParaRPr>
          </a:p>
          <a:p>
            <a:endParaRPr lang="en-US" altLang="ja-JP" sz="4400" dirty="0">
              <a:effectLst/>
            </a:endParaRPr>
          </a:p>
          <a:p>
            <a:endParaRPr lang="ja-JP" altLang="en-US" sz="4400">
              <a:effectLst/>
            </a:endParaRPr>
          </a:p>
          <a:p>
            <a:endParaRPr lang="en-JP" sz="4400" dirty="0">
              <a:effectLst/>
            </a:endParaRPr>
          </a:p>
        </p:txBody>
      </p:sp>
    </p:spTree>
    <p:extLst>
      <p:ext uri="{BB962C8B-B14F-4D97-AF65-F5344CB8AC3E}">
        <p14:creationId xmlns:p14="http://schemas.microsoft.com/office/powerpoint/2010/main" val="2796971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CE371-87AD-5AD2-27DD-E8F9FDBAC314}"/>
              </a:ext>
            </a:extLst>
          </p:cNvPr>
          <p:cNvSpPr>
            <a:spLocks noGrp="1"/>
          </p:cNvSpPr>
          <p:nvPr>
            <p:ph type="title"/>
          </p:nvPr>
        </p:nvSpPr>
        <p:spPr>
          <a:xfrm>
            <a:off x="838200" y="229661"/>
            <a:ext cx="10515600" cy="1325563"/>
          </a:xfrm>
        </p:spPr>
        <p:txBody>
          <a:bodyPr/>
          <a:lstStyle/>
          <a:p>
            <a:r>
              <a:rPr lang="en-JP" dirty="0"/>
              <a:t>授業改善活動分析テンプレート</a:t>
            </a:r>
          </a:p>
        </p:txBody>
      </p:sp>
      <p:graphicFrame>
        <p:nvGraphicFramePr>
          <p:cNvPr id="4" name="Content Placeholder 3">
            <a:extLst>
              <a:ext uri="{FF2B5EF4-FFF2-40B4-BE49-F238E27FC236}">
                <a16:creationId xmlns:a16="http://schemas.microsoft.com/office/drawing/2014/main" id="{FE775FEA-EF95-944A-F81A-B307293D94F4}"/>
              </a:ext>
            </a:extLst>
          </p:cNvPr>
          <p:cNvGraphicFramePr>
            <a:graphicFrameLocks noGrp="1"/>
          </p:cNvGraphicFramePr>
          <p:nvPr>
            <p:ph idx="1"/>
          </p:nvPr>
        </p:nvGraphicFramePr>
        <p:xfrm>
          <a:off x="309033" y="1402822"/>
          <a:ext cx="11573934" cy="4949190"/>
        </p:xfrm>
        <a:graphic>
          <a:graphicData uri="http://schemas.openxmlformats.org/drawingml/2006/table">
            <a:tbl>
              <a:tblPr>
                <a:tableStyleId>{5C22544A-7EE6-4342-B048-85BDC9FD1C3A}</a:tableStyleId>
              </a:tblPr>
              <a:tblGrid>
                <a:gridCol w="875340">
                  <a:extLst>
                    <a:ext uri="{9D8B030D-6E8A-4147-A177-3AD203B41FA5}">
                      <a16:colId xmlns:a16="http://schemas.microsoft.com/office/drawing/2014/main" val="2389656142"/>
                    </a:ext>
                  </a:extLst>
                </a:gridCol>
                <a:gridCol w="2139247">
                  <a:extLst>
                    <a:ext uri="{9D8B030D-6E8A-4147-A177-3AD203B41FA5}">
                      <a16:colId xmlns:a16="http://schemas.microsoft.com/office/drawing/2014/main" val="1934689945"/>
                    </a:ext>
                  </a:extLst>
                </a:gridCol>
                <a:gridCol w="1883922">
                  <a:extLst>
                    <a:ext uri="{9D8B030D-6E8A-4147-A177-3AD203B41FA5}">
                      <a16:colId xmlns:a16="http://schemas.microsoft.com/office/drawing/2014/main" val="3196517954"/>
                    </a:ext>
                  </a:extLst>
                </a:gridCol>
                <a:gridCol w="1888727">
                  <a:extLst>
                    <a:ext uri="{9D8B030D-6E8A-4147-A177-3AD203B41FA5}">
                      <a16:colId xmlns:a16="http://schemas.microsoft.com/office/drawing/2014/main" val="2333037144"/>
                    </a:ext>
                  </a:extLst>
                </a:gridCol>
                <a:gridCol w="2133829">
                  <a:extLst>
                    <a:ext uri="{9D8B030D-6E8A-4147-A177-3AD203B41FA5}">
                      <a16:colId xmlns:a16="http://schemas.microsoft.com/office/drawing/2014/main" val="2097999307"/>
                    </a:ext>
                  </a:extLst>
                </a:gridCol>
                <a:gridCol w="2652869">
                  <a:extLst>
                    <a:ext uri="{9D8B030D-6E8A-4147-A177-3AD203B41FA5}">
                      <a16:colId xmlns:a16="http://schemas.microsoft.com/office/drawing/2014/main" val="3869779772"/>
                    </a:ext>
                  </a:extLst>
                </a:gridCol>
              </a:tblGrid>
              <a:tr h="329184">
                <a:tc>
                  <a:txBody>
                    <a:bodyPr/>
                    <a:lstStyle/>
                    <a:p>
                      <a:pPr algn="ctr" fontAlgn="ctr"/>
                      <a:r>
                        <a:rPr lang="ja-JP" altLang="en-US" sz="2000" u="none" strike="noStrike">
                          <a:effectLst/>
                        </a:rPr>
                        <a:t>分類</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活動名</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誰が</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誰に対して</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実施する目的</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期待される効果</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3927208146"/>
                  </a:ext>
                </a:extLst>
              </a:tr>
              <a:tr h="329184">
                <a:tc rowSpan="5">
                  <a:txBody>
                    <a:bodyPr/>
                    <a:lstStyle/>
                    <a:p>
                      <a:pPr algn="ctr" fontAlgn="ctr"/>
                      <a:r>
                        <a:rPr lang="ja-JP" altLang="en-US" sz="2000" u="none" strike="noStrike">
                          <a:effectLst/>
                        </a:rPr>
                        <a:t>組織的活動</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ステークホルダー会議</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執行部</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学校リーダー・教職員・学生</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現状の理解と関係者の意見の収集</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信頼とコミュニケーションの構築</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261976398"/>
                  </a:ext>
                </a:extLst>
              </a:tr>
              <a:tr h="329184">
                <a:tc vMerge="1">
                  <a:txBody>
                    <a:bodyPr/>
                    <a:lstStyle/>
                    <a:p>
                      <a:endParaRPr lang="en-JP"/>
                    </a:p>
                  </a:txBody>
                  <a:tcPr/>
                </a:tc>
                <a:tc>
                  <a:txBody>
                    <a:bodyPr/>
                    <a:lstStyle/>
                    <a:p>
                      <a:pPr algn="l" fontAlgn="ctr"/>
                      <a:r>
                        <a:rPr lang="ja-JP" altLang="en-US" sz="2000" u="none" strike="noStrike">
                          <a:effectLst/>
                        </a:rPr>
                        <a:t>教育プログラム評価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執行部</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学校リーダー・教職員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教育プログラムの強化と弱点の特定</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改善のための具体的なエリアの特定</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3513808706"/>
                  </a:ext>
                </a:extLst>
              </a:tr>
              <a:tr h="329184">
                <a:tc vMerge="1">
                  <a:txBody>
                    <a:bodyPr/>
                    <a:lstStyle/>
                    <a:p>
                      <a:endParaRPr lang="en-JP"/>
                    </a:p>
                  </a:txBody>
                  <a:tcPr/>
                </a:tc>
                <a:tc>
                  <a:txBody>
                    <a:bodyPr/>
                    <a:lstStyle/>
                    <a:p>
                      <a:pPr algn="l" fontAlgn="ctr"/>
                      <a:r>
                        <a:rPr lang="ja-JP" altLang="en-US" sz="2000" u="none" strike="noStrike">
                          <a:effectLst/>
                        </a:rPr>
                        <a:t>戦略的計画</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執行部</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学校リーダー・教職員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改善計画の開発</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長期的な改善戦略の策定</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2878318682"/>
                  </a:ext>
                </a:extLst>
              </a:tr>
              <a:tr h="822960">
                <a:tc vMerge="1">
                  <a:txBody>
                    <a:bodyPr/>
                    <a:lstStyle/>
                    <a:p>
                      <a:endParaRPr lang="en-JP"/>
                    </a:p>
                  </a:txBody>
                  <a:tcPr/>
                </a:tc>
                <a:tc>
                  <a:txBody>
                    <a:bodyPr/>
                    <a:lstStyle/>
                    <a:p>
                      <a:pPr algn="l" fontAlgn="ctr"/>
                      <a:r>
                        <a:rPr lang="ja-JP" altLang="en-US" sz="2000" u="none" strike="noStrike">
                          <a:effectLst/>
                        </a:rPr>
                        <a:t>プロフェッショナルデベロップメントワークショップ</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教務部</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教授スキルと評価方法の強化</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教育の質と教職員の能力の向上</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4037908691"/>
                  </a:ext>
                </a:extLst>
              </a:tr>
              <a:tr h="493776">
                <a:tc vMerge="1">
                  <a:txBody>
                    <a:bodyPr/>
                    <a:lstStyle/>
                    <a:p>
                      <a:endParaRPr lang="en-JP"/>
                    </a:p>
                  </a:txBody>
                  <a:tcPr/>
                </a:tc>
                <a:tc>
                  <a:txBody>
                    <a:bodyPr/>
                    <a:lstStyle/>
                    <a:p>
                      <a:pPr algn="l" fontAlgn="ctr"/>
                      <a:r>
                        <a:rPr lang="ja-JP" altLang="en-US" sz="2000" u="none" strike="noStrike">
                          <a:effectLst/>
                        </a:rPr>
                        <a:t>実施サポート</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コンサルタント</a:t>
                      </a:r>
                      <a:r>
                        <a:rPr lang="en-US" altLang="ja-JP" sz="2000" u="none" strike="noStrike">
                          <a:effectLst/>
                        </a:rPr>
                        <a:t>/</a:t>
                      </a:r>
                      <a:r>
                        <a:rPr lang="ja-JP" altLang="en-US" sz="2000" u="none" strike="noStrike">
                          <a:effectLst/>
                        </a:rPr>
                        <a:t>支援者</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学校リーダー・教職員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提案された改善の実施支援</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持続可能な改善の実施</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120201725"/>
                  </a:ext>
                </a:extLst>
              </a:tr>
              <a:tr h="493776">
                <a:tc rowSpan="2">
                  <a:txBody>
                    <a:bodyPr/>
                    <a:lstStyle/>
                    <a:p>
                      <a:pPr algn="ctr" fontAlgn="ctr"/>
                      <a:r>
                        <a:rPr lang="ja-JP" altLang="en-US" sz="2000" u="none" strike="noStrike">
                          <a:effectLst/>
                        </a:rPr>
                        <a:t>個人的活動</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個別のシラバス相談</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コンサルタント</a:t>
                      </a:r>
                      <a:r>
                        <a:rPr lang="en-US" altLang="ja-JP" sz="2000" u="none" strike="noStrike">
                          <a:effectLst/>
                        </a:rPr>
                        <a:t>/</a:t>
                      </a:r>
                      <a:r>
                        <a:rPr lang="ja-JP" altLang="en-US" sz="2000" u="none" strike="noStrike">
                          <a:effectLst/>
                        </a:rPr>
                        <a:t>支援者</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シラバスの改善と教育目標の整合</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カリキュラムのクオリティ向上</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1908683324"/>
                  </a:ext>
                </a:extLst>
              </a:tr>
              <a:tr h="493776">
                <a:tc vMerge="1">
                  <a:txBody>
                    <a:bodyPr/>
                    <a:lstStyle/>
                    <a:p>
                      <a:endParaRPr lang="en-JP"/>
                    </a:p>
                  </a:txBody>
                  <a:tcPr/>
                </a:tc>
                <a:tc>
                  <a:txBody>
                    <a:bodyPr/>
                    <a:lstStyle/>
                    <a:p>
                      <a:pPr algn="l" fontAlgn="ctr"/>
                      <a:r>
                        <a:rPr lang="ja-JP" altLang="en-US" sz="2000" u="none" strike="noStrike">
                          <a:effectLst/>
                        </a:rPr>
                        <a:t>授業観察</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コンサルタント</a:t>
                      </a:r>
                      <a:r>
                        <a:rPr lang="en-US" altLang="ja-JP" sz="2000" u="none" strike="noStrike">
                          <a:effectLst/>
                        </a:rPr>
                        <a:t>/</a:t>
                      </a:r>
                      <a:r>
                        <a:rPr lang="ja-JP" altLang="en-US" sz="2000" u="none" strike="noStrike">
                          <a:effectLst/>
                        </a:rPr>
                        <a:t>支援者</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教授効果の評価とフィードバック</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教授法の改善と学習環境の向上</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3302488089"/>
                  </a:ext>
                </a:extLst>
              </a:tr>
            </a:tbl>
          </a:graphicData>
        </a:graphic>
      </p:graphicFrame>
    </p:spTree>
    <p:extLst>
      <p:ext uri="{BB962C8B-B14F-4D97-AF65-F5344CB8AC3E}">
        <p14:creationId xmlns:p14="http://schemas.microsoft.com/office/powerpoint/2010/main" val="3739911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個人で</a:t>
            </a:r>
            <a:br>
              <a:rPr lang="en-US" altLang="ja-JP" b="1" dirty="0">
                <a:latin typeface="+mj-ea"/>
              </a:rPr>
            </a:br>
            <a:r>
              <a:rPr lang="ja-JP" altLang="en-US" b="1">
                <a:latin typeface="+mj-ea"/>
              </a:rPr>
              <a:t>実践と関連する課題の共有</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p:txBody>
          <a:bodyPr>
            <a:noAutofit/>
          </a:bodyPr>
          <a:lstStyle/>
          <a:p>
            <a:r>
              <a:rPr lang="en-US" altLang="ja-JP" sz="2400" dirty="0">
                <a:latin typeface="+mn-ea"/>
              </a:rPr>
              <a:t>Google</a:t>
            </a:r>
            <a:r>
              <a:rPr lang="ja-JP" altLang="en-US" sz="2400">
                <a:latin typeface="+mn-ea"/>
              </a:rPr>
              <a:t>ドキュメントを開く。</a:t>
            </a:r>
            <a:endParaRPr lang="en-US" altLang="ja-JP" sz="2400" dirty="0">
              <a:latin typeface="+mn-ea"/>
            </a:endParaRPr>
          </a:p>
          <a:p>
            <a:r>
              <a:rPr lang="ja-JP" altLang="en-US" sz="2400">
                <a:latin typeface="+mn-ea"/>
              </a:rPr>
              <a:t>グループの個人サマリーの箇所に、自身の名前を記入し、</a:t>
            </a:r>
            <a:endParaRPr lang="en-US" altLang="ja-JP" sz="2400" dirty="0">
              <a:latin typeface="+mn-ea"/>
            </a:endParaRPr>
          </a:p>
          <a:p>
            <a:pPr marL="0" indent="0">
              <a:buNone/>
            </a:pPr>
            <a:r>
              <a:rPr lang="ja-JP" altLang="en-US" sz="2400">
                <a:latin typeface="+mn-ea"/>
              </a:rPr>
              <a:t>以下の項目を記入する</a:t>
            </a:r>
            <a:endParaRPr lang="en-US" altLang="ja-JP" sz="2400" dirty="0">
              <a:latin typeface="+mn-ea"/>
            </a:endParaRPr>
          </a:p>
          <a:p>
            <a:pPr marL="342900" indent="-342900" algn="l" rtl="0">
              <a:lnSpc>
                <a:spcPct val="120000"/>
              </a:lnSpc>
              <a:spcBef>
                <a:spcPts val="0"/>
              </a:spcBef>
              <a:spcAft>
                <a:spcPts val="0"/>
              </a:spcAft>
              <a:buFont typeface="+mj-lt"/>
              <a:buAutoNum type="arabicPeriod"/>
            </a:pPr>
            <a:r>
              <a:rPr lang="ja-JP" altLang="en-US" sz="2400" b="1" i="0" u="none" strike="noStrike">
                <a:solidFill>
                  <a:srgbClr val="000000"/>
                </a:solidFill>
                <a:effectLst/>
                <a:latin typeface="+mn-ea"/>
              </a:rPr>
              <a:t>実施したこと、しなかったこと</a:t>
            </a:r>
            <a:endParaRPr lang="ja-JP" altLang="en-US" sz="2400" b="0" i="0" u="none" strike="noStrike">
              <a:solidFill>
                <a:srgbClr val="000000"/>
              </a:solidFill>
              <a:effectLst/>
              <a:latin typeface="+mn-ea"/>
            </a:endParaRPr>
          </a:p>
          <a:p>
            <a:pPr marL="342900" indent="-342900" algn="l" rtl="0">
              <a:lnSpc>
                <a:spcPct val="120000"/>
              </a:lnSpc>
              <a:spcBef>
                <a:spcPts val="0"/>
              </a:spcBef>
              <a:spcAft>
                <a:spcPts val="0"/>
              </a:spcAft>
              <a:buFont typeface="+mj-lt"/>
              <a:buAutoNum type="arabicPeriod"/>
            </a:pPr>
            <a:r>
              <a:rPr lang="ja-JP" altLang="en-US" sz="2400" b="1" i="0" u="none" strike="noStrike">
                <a:solidFill>
                  <a:srgbClr val="000000"/>
                </a:solidFill>
                <a:effectLst/>
                <a:latin typeface="+mn-ea"/>
              </a:rPr>
              <a:t>うまくいったこと、いかなかったこと（理由も含む）</a:t>
            </a:r>
            <a:endParaRPr lang="ja-JP" altLang="en-US" sz="2400" b="0" i="0" u="none" strike="noStrike">
              <a:solidFill>
                <a:srgbClr val="000000"/>
              </a:solidFill>
              <a:effectLst/>
              <a:latin typeface="+mn-ea"/>
            </a:endParaRPr>
          </a:p>
          <a:p>
            <a:pPr marL="342900" indent="-342900" algn="l" rtl="0">
              <a:lnSpc>
                <a:spcPct val="120000"/>
              </a:lnSpc>
              <a:spcBef>
                <a:spcPts val="0"/>
              </a:spcBef>
              <a:spcAft>
                <a:spcPts val="0"/>
              </a:spcAft>
              <a:buFont typeface="+mj-lt"/>
              <a:buAutoNum type="arabicPeriod"/>
            </a:pPr>
            <a:r>
              <a:rPr lang="ja-JP" altLang="en-US" sz="2400" b="1" i="0" u="none" strike="noStrike">
                <a:solidFill>
                  <a:srgbClr val="000000"/>
                </a:solidFill>
                <a:effectLst/>
                <a:latin typeface="+mn-ea"/>
              </a:rPr>
              <a:t>次の１ヶ月でしてみたいこと</a:t>
            </a:r>
            <a:endParaRPr lang="ja-JP" altLang="en-US" sz="2400" b="0" i="0" u="none" strike="noStrike">
              <a:solidFill>
                <a:srgbClr val="000000"/>
              </a:solidFill>
              <a:effectLst/>
              <a:latin typeface="+mn-ea"/>
            </a:endParaRPr>
          </a:p>
          <a:p>
            <a:pPr marL="342900" indent="-342900" algn="l" rtl="0">
              <a:lnSpc>
                <a:spcPct val="120000"/>
              </a:lnSpc>
              <a:spcBef>
                <a:spcPts val="0"/>
              </a:spcBef>
              <a:spcAft>
                <a:spcPts val="0"/>
              </a:spcAft>
              <a:buFont typeface="+mj-lt"/>
              <a:buAutoNum type="arabicPeriod"/>
            </a:pPr>
            <a:r>
              <a:rPr lang="ja-JP" altLang="en-US" sz="2400" b="1" i="0" u="none" strike="noStrike">
                <a:solidFill>
                  <a:srgbClr val="000000"/>
                </a:solidFill>
                <a:effectLst/>
                <a:latin typeface="+mn-ea"/>
              </a:rPr>
              <a:t>あったらいいなと思うツール、開発してみたいツール</a:t>
            </a:r>
            <a:endParaRPr lang="en-US" altLang="ja-JP" sz="2400" b="1" i="0" u="none" strike="noStrike" dirty="0">
              <a:solidFill>
                <a:srgbClr val="000000"/>
              </a:solidFill>
              <a:effectLst/>
              <a:latin typeface="+mn-ea"/>
            </a:endParaRPr>
          </a:p>
          <a:p>
            <a:pPr marL="0" indent="0" algn="l" rtl="0">
              <a:lnSpc>
                <a:spcPct val="120000"/>
              </a:lnSpc>
              <a:spcBef>
                <a:spcPts val="0"/>
              </a:spcBef>
              <a:spcAft>
                <a:spcPts val="0"/>
              </a:spcAft>
              <a:buNone/>
            </a:pPr>
            <a:endParaRPr lang="en-US" altLang="ja-JP" sz="2400" dirty="0">
              <a:latin typeface="+mn-ea"/>
            </a:endParaRPr>
          </a:p>
          <a:p>
            <a:pPr marL="0" indent="0" algn="l" rtl="0">
              <a:lnSpc>
                <a:spcPct val="120000"/>
              </a:lnSpc>
              <a:spcBef>
                <a:spcPts val="0"/>
              </a:spcBef>
              <a:spcAft>
                <a:spcPts val="0"/>
              </a:spcAft>
              <a:buNone/>
            </a:pPr>
            <a:r>
              <a:rPr lang="ja-JP" altLang="en-US" sz="2400">
                <a:latin typeface="+mn-ea"/>
              </a:rPr>
              <a:t>記入例</a:t>
            </a:r>
            <a:endParaRPr lang="en-US" altLang="ja-JP" sz="2400" dirty="0">
              <a:latin typeface="+mn-ea"/>
            </a:endParaRPr>
          </a:p>
          <a:p>
            <a:pPr marL="0" indent="0">
              <a:buNone/>
            </a:pPr>
            <a:r>
              <a:rPr lang="en-US" altLang="ja-JP" sz="2000" dirty="0">
                <a:latin typeface="+mn-ea"/>
              </a:rPr>
              <a:t>https://</a:t>
            </a:r>
            <a:r>
              <a:rPr lang="en-US" altLang="ja-JP" sz="2000" dirty="0" err="1">
                <a:latin typeface="+mn-ea"/>
              </a:rPr>
              <a:t>docs.google.com</a:t>
            </a:r>
            <a:r>
              <a:rPr lang="en-US" altLang="ja-JP" sz="2000" dirty="0">
                <a:latin typeface="+mn-ea"/>
              </a:rPr>
              <a:t>/document/d/1tXQaoITLqgSPZLHhv2EWNJfzSZUXJ7a5YOQ7Is2zfjQ/</a:t>
            </a:r>
            <a:r>
              <a:rPr lang="en-US" altLang="ja-JP" sz="2000" dirty="0" err="1">
                <a:latin typeface="+mn-ea"/>
              </a:rPr>
              <a:t>edit?usp</a:t>
            </a:r>
            <a:r>
              <a:rPr lang="en-US" altLang="ja-JP" sz="2000" dirty="0">
                <a:latin typeface="+mn-ea"/>
              </a:rPr>
              <a:t>=sharing</a:t>
            </a: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個人</a:t>
            </a:r>
            <a:endParaRPr kumimoji="1" lang="en-US" altLang="ja-JP" sz="54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5</a:t>
            </a:r>
            <a:r>
              <a:rPr kumimoji="1" lang="ja-JP" altLang="en-US" sz="5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551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D799-0249-6748-8E84-959286CE4FDC}"/>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目標</a:t>
            </a:r>
            <a:endParaRPr lang="en-US" b="1" dirty="0">
              <a:latin typeface="Meiryo UI" panose="020B0604030504040204" pitchFamily="50" charset="-128"/>
              <a:ea typeface="Meiryo UI" panose="020B0604030504040204" pitchFamily="50" charset="-128"/>
            </a:endParaRPr>
          </a:p>
        </p:txBody>
      </p:sp>
      <p:sp>
        <p:nvSpPr>
          <p:cNvPr id="3" name="Content Placeholder 2">
            <a:extLst>
              <a:ext uri="{FF2B5EF4-FFF2-40B4-BE49-F238E27FC236}">
                <a16:creationId xmlns:a16="http://schemas.microsoft.com/office/drawing/2014/main" id="{647EC6FB-2752-8C45-B5AA-0BEDE50A05F9}"/>
              </a:ext>
            </a:extLst>
          </p:cNvPr>
          <p:cNvSpPr>
            <a:spLocks noGrp="1"/>
          </p:cNvSpPr>
          <p:nvPr>
            <p:ph idx="1"/>
          </p:nvPr>
        </p:nvSpPr>
        <p:spPr/>
        <p:txBody>
          <a:bodyPr>
            <a:normAutofit/>
          </a:bodyPr>
          <a:lstStyle/>
          <a:p>
            <a:r>
              <a:rPr lang="ja-JP" altLang="en-US">
                <a:latin typeface="Meiryo UI" panose="020B0604030504040204" pitchFamily="50" charset="-128"/>
                <a:ea typeface="Meiryo UI" panose="020B0604030504040204" pitchFamily="50" charset="-128"/>
              </a:rPr>
              <a:t>授業改善サポーターとして、各種ツールを活用して授業改善のためのコンサルテーションを行うことができる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自校における授業コンサルテーションの普及を目指した施策を、個人レベル、組織レベルで提案することができる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授業改善サポーターとして相談し支援し合えるコミュニティを形成する</a:t>
            </a:r>
          </a:p>
          <a:p>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0252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グループで</a:t>
            </a:r>
            <a:br>
              <a:rPr lang="en-US" altLang="ja-JP" b="1" dirty="0">
                <a:latin typeface="+mj-ea"/>
              </a:rPr>
            </a:br>
            <a:r>
              <a:rPr lang="ja-JP" altLang="en-US" b="1">
                <a:latin typeface="+mj-ea"/>
              </a:rPr>
              <a:t>実践と関連する課題の共有</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p:txBody>
          <a:bodyPr>
            <a:normAutofit/>
          </a:bodyPr>
          <a:lstStyle/>
          <a:p>
            <a:pPr>
              <a:lnSpc>
                <a:spcPct val="100000"/>
              </a:lnSpc>
            </a:pPr>
            <a:r>
              <a:rPr lang="en-US" altLang="ja-JP" sz="2400" dirty="0">
                <a:latin typeface="+mn-ea"/>
              </a:rPr>
              <a:t>Google</a:t>
            </a:r>
            <a:r>
              <a:rPr lang="ja-JP" altLang="en-US" sz="2400">
                <a:latin typeface="+mn-ea"/>
              </a:rPr>
              <a:t>ドキュメントを開く。</a:t>
            </a:r>
            <a:endParaRPr lang="en-US" altLang="ja-JP" sz="2400" dirty="0">
              <a:latin typeface="+mn-ea"/>
            </a:endParaRPr>
          </a:p>
          <a:p>
            <a:pPr>
              <a:lnSpc>
                <a:spcPct val="100000"/>
              </a:lnSpc>
            </a:pPr>
            <a:r>
              <a:rPr lang="ja-JP" altLang="en-US" sz="2400">
                <a:latin typeface="+mn-ea"/>
              </a:rPr>
              <a:t>グループの個人サマリーを共有する</a:t>
            </a:r>
            <a:endParaRPr lang="en-US" altLang="ja-JP" sz="2400" dirty="0">
              <a:latin typeface="+mn-ea"/>
            </a:endParaRPr>
          </a:p>
          <a:p>
            <a:pPr>
              <a:lnSpc>
                <a:spcPct val="100000"/>
              </a:lnSpc>
            </a:pPr>
            <a:r>
              <a:rPr lang="ja-JP" altLang="en-US" sz="2400">
                <a:latin typeface="+mn-ea"/>
              </a:rPr>
              <a:t>グループとして、以下を整理し、</a:t>
            </a:r>
            <a:endParaRPr lang="en-US" altLang="ja-JP" sz="2400" dirty="0">
              <a:latin typeface="+mn-ea"/>
            </a:endParaRPr>
          </a:p>
          <a:p>
            <a:pPr marL="0" indent="0">
              <a:lnSpc>
                <a:spcPct val="100000"/>
              </a:lnSpc>
              <a:buNone/>
            </a:pPr>
            <a:r>
              <a:rPr lang="ja-JP" altLang="en-US" sz="2400">
                <a:latin typeface="+mn-ea"/>
              </a:rPr>
              <a:t>最後の</a:t>
            </a:r>
            <a:r>
              <a:rPr lang="en-JP" altLang="ja-JP" sz="2400" dirty="0">
                <a:latin typeface="+mn-ea"/>
              </a:rPr>
              <a:t>3</a:t>
            </a:r>
            <a:r>
              <a:rPr lang="ja-JP" altLang="en-JP" sz="2400">
                <a:latin typeface="+mn-ea"/>
              </a:rPr>
              <a:t>分で</a:t>
            </a:r>
            <a:r>
              <a:rPr lang="ja-JP" altLang="en-US" sz="2400">
                <a:latin typeface="+mn-ea"/>
              </a:rPr>
              <a:t>フォームに記入</a:t>
            </a:r>
            <a:endParaRPr lang="en-US" altLang="ja-JP" sz="2400" dirty="0">
              <a:latin typeface="+mn-ea"/>
            </a:endParaRPr>
          </a:p>
          <a:p>
            <a:pPr marL="342900" indent="-342900" algn="l" rtl="0">
              <a:lnSpc>
                <a:spcPct val="100000"/>
              </a:lnSpc>
              <a:spcBef>
                <a:spcPts val="0"/>
              </a:spcBef>
              <a:spcAft>
                <a:spcPts val="0"/>
              </a:spcAft>
              <a:buFont typeface="+mj-lt"/>
              <a:buAutoNum type="arabicPeriod"/>
            </a:pPr>
            <a:r>
              <a:rPr lang="ja-JP" altLang="en-US" sz="2400" b="1" i="0" u="none" strike="noStrike">
                <a:solidFill>
                  <a:srgbClr val="000000"/>
                </a:solidFill>
                <a:effectLst/>
                <a:latin typeface="+mn-ea"/>
              </a:rPr>
              <a:t>実施したこと、しなかったこと</a:t>
            </a:r>
            <a:endParaRPr lang="ja-JP" altLang="en-US" sz="2400" b="0" i="0" u="none" strike="noStrike">
              <a:solidFill>
                <a:srgbClr val="000000"/>
              </a:solidFill>
              <a:effectLst/>
              <a:latin typeface="+mn-ea"/>
            </a:endParaRPr>
          </a:p>
          <a:p>
            <a:pPr marL="342900" indent="-342900" algn="l" rtl="0">
              <a:lnSpc>
                <a:spcPct val="100000"/>
              </a:lnSpc>
              <a:spcBef>
                <a:spcPts val="0"/>
              </a:spcBef>
              <a:spcAft>
                <a:spcPts val="0"/>
              </a:spcAft>
              <a:buFont typeface="+mj-lt"/>
              <a:buAutoNum type="arabicPeriod"/>
            </a:pPr>
            <a:r>
              <a:rPr lang="ja-JP" altLang="en-US" sz="2400" b="1" i="0" u="none" strike="noStrike">
                <a:solidFill>
                  <a:srgbClr val="000000"/>
                </a:solidFill>
                <a:effectLst/>
                <a:latin typeface="+mn-ea"/>
              </a:rPr>
              <a:t>うまくいったこと、いかなかったこと（理由も含む）</a:t>
            </a:r>
            <a:endParaRPr lang="ja-JP" altLang="en-US" sz="2400" b="0" i="0" u="none" strike="noStrike">
              <a:solidFill>
                <a:srgbClr val="000000"/>
              </a:solidFill>
              <a:effectLst/>
              <a:latin typeface="+mn-ea"/>
            </a:endParaRPr>
          </a:p>
          <a:p>
            <a:pPr marL="342900" indent="-342900" algn="l" rtl="0">
              <a:lnSpc>
                <a:spcPct val="100000"/>
              </a:lnSpc>
              <a:spcBef>
                <a:spcPts val="0"/>
              </a:spcBef>
              <a:spcAft>
                <a:spcPts val="0"/>
              </a:spcAft>
              <a:buFont typeface="+mj-lt"/>
              <a:buAutoNum type="arabicPeriod"/>
            </a:pPr>
            <a:r>
              <a:rPr lang="ja-JP" altLang="en-US" sz="2400" b="1" i="0" u="none" strike="noStrike">
                <a:solidFill>
                  <a:srgbClr val="000000"/>
                </a:solidFill>
                <a:effectLst/>
                <a:latin typeface="+mn-ea"/>
              </a:rPr>
              <a:t>次の１ヶ月でしてみたいこと</a:t>
            </a:r>
            <a:endParaRPr lang="ja-JP" altLang="en-US" sz="2400" b="0" i="0" u="none" strike="noStrike">
              <a:solidFill>
                <a:srgbClr val="000000"/>
              </a:solidFill>
              <a:effectLst/>
              <a:latin typeface="+mn-ea"/>
            </a:endParaRPr>
          </a:p>
          <a:p>
            <a:pPr marL="342900" indent="-342900" algn="l" rtl="0">
              <a:lnSpc>
                <a:spcPct val="100000"/>
              </a:lnSpc>
              <a:spcBef>
                <a:spcPts val="0"/>
              </a:spcBef>
              <a:spcAft>
                <a:spcPts val="0"/>
              </a:spcAft>
              <a:buFont typeface="+mj-lt"/>
              <a:buAutoNum type="arabicPeriod"/>
            </a:pPr>
            <a:r>
              <a:rPr lang="ja-JP" altLang="en-US" sz="2400" b="1" i="0" u="none" strike="noStrike">
                <a:solidFill>
                  <a:srgbClr val="000000"/>
                </a:solidFill>
                <a:effectLst/>
                <a:latin typeface="+mn-ea"/>
              </a:rPr>
              <a:t>あったらいいなと思うツール、開発してみたいツール</a:t>
            </a:r>
            <a:endParaRPr lang="en-US" altLang="ja-JP" sz="2400" b="1" i="0" u="none" strike="noStrike" dirty="0">
              <a:solidFill>
                <a:srgbClr val="000000"/>
              </a:solidFill>
              <a:effectLst/>
              <a:latin typeface="+mn-ea"/>
            </a:endParaRPr>
          </a:p>
          <a:p>
            <a:pPr marL="0" indent="0" algn="l" rtl="0">
              <a:lnSpc>
                <a:spcPct val="100000"/>
              </a:lnSpc>
              <a:spcBef>
                <a:spcPts val="0"/>
              </a:spcBef>
              <a:spcAft>
                <a:spcPts val="0"/>
              </a:spcAft>
              <a:buNone/>
            </a:pPr>
            <a:endParaRPr lang="en-US" altLang="ja-JP" sz="2400" dirty="0">
              <a:latin typeface="+mn-ea"/>
            </a:endParaRPr>
          </a:p>
          <a:p>
            <a:pPr marL="0" indent="0">
              <a:lnSpc>
                <a:spcPct val="100000"/>
              </a:lnSpc>
              <a:buNone/>
            </a:pPr>
            <a:endParaRPr lang="en-US" altLang="ja-JP" sz="2000" dirty="0">
              <a:latin typeface="+mn-ea"/>
            </a:endParaRPr>
          </a:p>
          <a:p>
            <a:pPr marL="0" indent="0">
              <a:lnSpc>
                <a:spcPct val="100000"/>
              </a:lnSpc>
              <a:buNone/>
            </a:pPr>
            <a:endParaRPr lang="en-US" altLang="ja-JP" sz="2400" dirty="0">
              <a:latin typeface="+mn-ea"/>
            </a:endParaRPr>
          </a:p>
          <a:p>
            <a:pPr marL="0" indent="0">
              <a:lnSpc>
                <a:spcPct val="100000"/>
              </a:lnSpc>
              <a:buNone/>
            </a:pPr>
            <a:endParaRPr lang="en-US" altLang="ja-JP" sz="2400" dirty="0">
              <a:latin typeface="+mn-ea"/>
            </a:endParaRPr>
          </a:p>
        </p:txBody>
      </p:sp>
      <p:sp>
        <p:nvSpPr>
          <p:cNvPr id="5" name="楕円 4">
            <a:extLst>
              <a:ext uri="{FF2B5EF4-FFF2-40B4-BE49-F238E27FC236}">
                <a16:creationId xmlns:a16="http://schemas.microsoft.com/office/drawing/2014/main" id="{45B60B77-C66E-523F-C663-875E1EF68088}"/>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グループ</a:t>
            </a:r>
            <a:endParaRPr kumimoji="1" lang="en-US" altLang="ja-JP" sz="4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15</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a:p>
            <a:pPr algn="ctr"/>
            <a:r>
              <a:rPr kumimoji="1" lang="en-US" altLang="ja-JP" sz="2000" dirty="0">
                <a:latin typeface="Meiryo UI" panose="020B0604030504040204" pitchFamily="50" charset="-128"/>
                <a:ea typeface="Meiryo UI" panose="020B0604030504040204" pitchFamily="50" charset="-128"/>
              </a:rPr>
              <a:t>(3</a:t>
            </a:r>
            <a:r>
              <a:rPr kumimoji="1" lang="ja-JP" altLang="en-US" sz="2000">
                <a:latin typeface="Meiryo UI" panose="020B0604030504040204" pitchFamily="50" charset="-128"/>
                <a:ea typeface="Meiryo UI" panose="020B0604030504040204" pitchFamily="50" charset="-128"/>
              </a:rPr>
              <a:t>分</a:t>
            </a:r>
            <a:r>
              <a:rPr kumimoji="1" lang="en-US" altLang="ja-JP" sz="2000" dirty="0">
                <a:latin typeface="Meiryo UI" panose="020B0604030504040204" pitchFamily="50" charset="-128"/>
                <a:ea typeface="Meiryo UI" panose="020B0604030504040204" pitchFamily="50" charset="-128"/>
              </a:rPr>
              <a:t>*4</a:t>
            </a:r>
            <a:r>
              <a:rPr kumimoji="1" lang="ja-JP" altLang="en-US" sz="2000">
                <a:latin typeface="Meiryo UI" panose="020B0604030504040204" pitchFamily="50" charset="-128"/>
                <a:ea typeface="Meiryo UI" panose="020B0604030504040204" pitchFamily="50" charset="-128"/>
              </a:rPr>
              <a:t>人</a:t>
            </a:r>
            <a:r>
              <a:rPr kumimoji="1" lang="en-US" altLang="ja-JP" sz="2000" dirty="0">
                <a:latin typeface="Meiryo UI" panose="020B0604030504040204" pitchFamily="50" charset="-128"/>
                <a:ea typeface="Meiryo UI" panose="020B0604030504040204" pitchFamily="50" charset="-128"/>
              </a:rPr>
              <a:t>+3</a:t>
            </a:r>
            <a:r>
              <a:rPr kumimoji="1" lang="ja-JP" altLang="en-JP" sz="2000">
                <a:latin typeface="Meiryo UI" panose="020B0604030504040204" pitchFamily="50" charset="-128"/>
                <a:ea typeface="Meiryo UI" panose="020B0604030504040204" pitchFamily="50" charset="-128"/>
              </a:rPr>
              <a:t>分</a:t>
            </a:r>
            <a:r>
              <a:rPr kumimoji="1" lang="en-US" altLang="ja-JP" sz="2000" dirty="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6" name="TextBox 5">
            <a:extLst>
              <a:ext uri="{FF2B5EF4-FFF2-40B4-BE49-F238E27FC236}">
                <a16:creationId xmlns:a16="http://schemas.microsoft.com/office/drawing/2014/main" id="{C4EB3D92-003D-7312-98EA-36E06ED9ADE3}"/>
              </a:ext>
            </a:extLst>
          </p:cNvPr>
          <p:cNvSpPr txBox="1"/>
          <p:nvPr/>
        </p:nvSpPr>
        <p:spPr>
          <a:xfrm>
            <a:off x="308527" y="5306948"/>
            <a:ext cx="11574945" cy="523220"/>
          </a:xfrm>
          <a:prstGeom prst="rect">
            <a:avLst/>
          </a:prstGeom>
          <a:solidFill>
            <a:schemeClr val="accent1">
              <a:lumMod val="20000"/>
              <a:lumOff val="80000"/>
            </a:schemeClr>
          </a:solidFill>
        </p:spPr>
        <p:txBody>
          <a:bodyPr wrap="square">
            <a:spAutoFit/>
          </a:bodyPr>
          <a:lstStyle/>
          <a:p>
            <a:pPr marL="0" indent="0">
              <a:buNone/>
            </a:pPr>
            <a:r>
              <a:rPr lang="en-US" altLang="ja-JP" sz="2800" dirty="0"/>
              <a:t>Google</a:t>
            </a:r>
            <a:r>
              <a:rPr lang="ja-JP" altLang="en-US" sz="2800"/>
              <a:t>フォーム：</a:t>
            </a:r>
            <a:endParaRPr lang="en-US" altLang="ja-JP" sz="2800" dirty="0"/>
          </a:p>
        </p:txBody>
      </p:sp>
    </p:spTree>
    <p:extLst>
      <p:ext uri="{BB962C8B-B14F-4D97-AF65-F5344CB8AC3E}">
        <p14:creationId xmlns:p14="http://schemas.microsoft.com/office/powerpoint/2010/main" val="3545014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全体で</a:t>
            </a:r>
            <a:br>
              <a:rPr lang="en-US" altLang="ja-JP" b="1" dirty="0">
                <a:latin typeface="+mj-ea"/>
              </a:rPr>
            </a:br>
            <a:r>
              <a:rPr lang="ja-JP" altLang="en-US" b="1">
                <a:latin typeface="+mj-ea"/>
              </a:rPr>
              <a:t>関連する課題への対応を検討</a:t>
            </a:r>
            <a:endParaRPr 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38200" y="1825625"/>
            <a:ext cx="10515600" cy="3869781"/>
          </a:xfrm>
        </p:spPr>
        <p:txBody>
          <a:bodyPr>
            <a:normAutofit fontScale="92500" lnSpcReduction="20000"/>
          </a:bodyPr>
          <a:lstStyle/>
          <a:p>
            <a:r>
              <a:rPr lang="en-US" altLang="ja-JP" dirty="0"/>
              <a:t>Google</a:t>
            </a:r>
            <a:r>
              <a:rPr lang="ja-JP" altLang="en-US"/>
              <a:t>ドキュメントの記入事項、</a:t>
            </a:r>
            <a:endParaRPr lang="en-US" altLang="ja-JP" dirty="0"/>
          </a:p>
          <a:p>
            <a:pPr marL="0" indent="0">
              <a:buNone/>
            </a:pPr>
            <a:r>
              <a:rPr lang="ja-JP" altLang="en-US" sz="2800">
                <a:effectLst/>
              </a:rPr>
              <a:t>研修</a:t>
            </a:r>
            <a:r>
              <a:rPr lang="en-US" altLang="ja-JP" dirty="0"/>
              <a:t>3</a:t>
            </a:r>
            <a:r>
              <a:rPr lang="ja-JP" altLang="en-US" sz="2800">
                <a:effectLst/>
              </a:rPr>
              <a:t>事前課題② 授業改善サポート実施報告</a:t>
            </a:r>
            <a:r>
              <a:rPr lang="en-US" altLang="ja-JP" sz="2800" dirty="0">
                <a:effectLst/>
              </a:rPr>
              <a:t>1</a:t>
            </a:r>
            <a:r>
              <a:rPr lang="ja-JP" altLang="en-US" sz="2800">
                <a:effectLst/>
              </a:rPr>
              <a:t>を</a:t>
            </a:r>
            <a:endParaRPr lang="en-US" altLang="ja-JP" sz="2800" dirty="0">
              <a:effectLst/>
            </a:endParaRPr>
          </a:p>
          <a:p>
            <a:pPr marL="0" indent="0">
              <a:buNone/>
            </a:pPr>
            <a:r>
              <a:rPr lang="ja-JP" altLang="en-US" sz="2800">
                <a:effectLst/>
              </a:rPr>
              <a:t>共有</a:t>
            </a:r>
            <a:endParaRPr lang="en-US" altLang="ja-JP" sz="2800" dirty="0">
              <a:effectLst/>
            </a:endParaRPr>
          </a:p>
          <a:p>
            <a:pPr marL="0" indent="0">
              <a:buNone/>
            </a:pPr>
            <a:endParaRPr lang="en-US" altLang="ja-JP" dirty="0"/>
          </a:p>
          <a:p>
            <a:pPr lvl="1"/>
            <a:r>
              <a:rPr lang="ja-JP" altLang="en-US" sz="3200"/>
              <a:t>メンバはどのような実践をしたのか</a:t>
            </a:r>
            <a:endParaRPr lang="en-US" altLang="ja-JP" sz="3200" dirty="0"/>
          </a:p>
          <a:p>
            <a:pPr lvl="1"/>
            <a:r>
              <a:rPr lang="ja-JP" altLang="en-US" sz="3200"/>
              <a:t>特徴的な取り組みはあるか</a:t>
            </a:r>
            <a:endParaRPr lang="en-US" altLang="ja-JP" sz="3200" dirty="0"/>
          </a:p>
          <a:p>
            <a:pPr lvl="1"/>
            <a:r>
              <a:rPr lang="ja-JP" altLang="en-US" sz="3200"/>
              <a:t>共通する問題、課題はあるか</a:t>
            </a:r>
            <a:endParaRPr lang="en-US" altLang="ja-JP" sz="3200" dirty="0"/>
          </a:p>
          <a:p>
            <a:pPr lvl="1"/>
            <a:r>
              <a:rPr lang="ja-JP" altLang="en-US" sz="3200"/>
              <a:t>どのように改善できそうか</a:t>
            </a:r>
            <a:endParaRPr lang="en-US" altLang="ja-JP" sz="3200" dirty="0"/>
          </a:p>
          <a:p>
            <a:pPr marL="0" indent="0">
              <a:buNone/>
            </a:pPr>
            <a:r>
              <a:rPr lang="ja-JP" altLang="en-US" sz="2600"/>
              <a:t>など</a:t>
            </a:r>
            <a:endParaRPr lang="en-US" sz="2600" dirty="0"/>
          </a:p>
          <a:p>
            <a:pPr marL="0" indent="0">
              <a:buNone/>
            </a:pPr>
            <a:endParaRPr lang="en-US" altLang="ja-JP" sz="3600" dirty="0"/>
          </a:p>
          <a:p>
            <a:pPr marL="0" indent="0">
              <a:buNone/>
            </a:pPr>
            <a:endParaRPr lang="en-US" altLang="ja-JP" dirty="0"/>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全体</a:t>
            </a:r>
            <a:r>
              <a:rPr kumimoji="1" lang="en-US" altLang="ja-JP" sz="5400" dirty="0">
                <a:latin typeface="Meiryo UI" panose="020B0604030504040204" pitchFamily="50" charset="-128"/>
                <a:ea typeface="Meiryo UI" panose="020B0604030504040204" pitchFamily="50" charset="-128"/>
              </a:rPr>
              <a:t>10</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p:txBody>
      </p:sp>
      <p:sp>
        <p:nvSpPr>
          <p:cNvPr id="5" name="TextBox 4">
            <a:extLst>
              <a:ext uri="{FF2B5EF4-FFF2-40B4-BE49-F238E27FC236}">
                <a16:creationId xmlns:a16="http://schemas.microsoft.com/office/drawing/2014/main" id="{66BF5F33-B2C3-0C49-87E6-A8B719941A3F}"/>
              </a:ext>
            </a:extLst>
          </p:cNvPr>
          <p:cNvSpPr txBox="1"/>
          <p:nvPr/>
        </p:nvSpPr>
        <p:spPr>
          <a:xfrm>
            <a:off x="450728" y="5538768"/>
            <a:ext cx="11278763" cy="954107"/>
          </a:xfrm>
          <a:prstGeom prst="rect">
            <a:avLst/>
          </a:prstGeom>
          <a:solidFill>
            <a:schemeClr val="accent1">
              <a:lumMod val="20000"/>
              <a:lumOff val="80000"/>
            </a:schemeClr>
          </a:solidFill>
        </p:spPr>
        <p:txBody>
          <a:bodyPr wrap="square">
            <a:spAutoFit/>
          </a:bodyPr>
          <a:lstStyle/>
          <a:p>
            <a:pPr marL="0" indent="0">
              <a:buNone/>
            </a:pPr>
            <a:r>
              <a:rPr lang="ja-JP" altLang="en-US" sz="2800"/>
              <a:t>発表者以外の人は、</a:t>
            </a:r>
            <a:r>
              <a:rPr lang="en-US" altLang="ja-JP" sz="2800" dirty="0"/>
              <a:t>Google</a:t>
            </a:r>
            <a:r>
              <a:rPr lang="ja-JP" altLang="en-US" sz="2800"/>
              <a:t>ドキュメントに議論のメモを取ってください。</a:t>
            </a:r>
            <a:endParaRPr lang="en-US" altLang="ja-JP" sz="2800" dirty="0"/>
          </a:p>
        </p:txBody>
      </p:sp>
    </p:spTree>
    <p:extLst>
      <p:ext uri="{BB962C8B-B14F-4D97-AF65-F5344CB8AC3E}">
        <p14:creationId xmlns:p14="http://schemas.microsoft.com/office/powerpoint/2010/main" val="1785902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セッション4</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a:bodyPr>
          <a:lstStyle/>
          <a:p>
            <a:r>
              <a:rPr lang="ja-JP" altLang="en-US" sz="4400">
                <a:effectLst/>
                <a:latin typeface="+mn-ea"/>
                <a:ea typeface="+mn-ea"/>
                <a:cs typeface="Times New Roman" panose="02020603050405020304" pitchFamily="18" charset="0"/>
              </a:rPr>
              <a:t>アクションプランと省察、</a:t>
            </a:r>
            <a:endParaRPr lang="en-US" altLang="ja-JP" sz="4400" dirty="0">
              <a:effectLst/>
              <a:latin typeface="+mn-ea"/>
              <a:ea typeface="+mn-ea"/>
              <a:cs typeface="Times New Roman" panose="02020603050405020304" pitchFamily="18" charset="0"/>
            </a:endParaRPr>
          </a:p>
          <a:p>
            <a:r>
              <a:rPr lang="ja-JP" altLang="en-US" sz="4400">
                <a:effectLst/>
                <a:latin typeface="+mn-ea"/>
                <a:ea typeface="+mn-ea"/>
                <a:cs typeface="Times New Roman" panose="02020603050405020304" pitchFamily="18" charset="0"/>
              </a:rPr>
              <a:t>自己評価シート項目</a:t>
            </a:r>
            <a:endParaRPr lang="ja-JP" altLang="en-US" sz="4400">
              <a:effectLst/>
            </a:endParaRPr>
          </a:p>
          <a:p>
            <a:endParaRPr lang="en-JP" sz="4400" dirty="0">
              <a:effectLst/>
            </a:endParaRPr>
          </a:p>
        </p:txBody>
      </p:sp>
    </p:spTree>
    <p:extLst>
      <p:ext uri="{BB962C8B-B14F-4D97-AF65-F5344CB8AC3E}">
        <p14:creationId xmlns:p14="http://schemas.microsoft.com/office/powerpoint/2010/main" val="2606690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研修</a:t>
            </a:r>
            <a:r>
              <a:rPr lang="en-US" altLang="ja-JP" b="1" dirty="0">
                <a:latin typeface="+mj-ea"/>
              </a:rPr>
              <a:t>2</a:t>
            </a:r>
            <a:r>
              <a:rPr lang="ja-JP" altLang="en-US" b="1">
                <a:latin typeface="+mj-ea"/>
              </a:rPr>
              <a:t>から１ヶ月間の活動</a:t>
            </a:r>
            <a:br>
              <a:rPr lang="en-US" altLang="ja-JP" b="1" dirty="0">
                <a:latin typeface="+mj-ea"/>
              </a:rPr>
            </a:br>
            <a:r>
              <a:rPr lang="ja-JP" altLang="en-US" b="1">
                <a:latin typeface="+mj-ea"/>
              </a:rPr>
              <a:t>振り返り</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p:txBody>
          <a:bodyPr>
            <a:normAutofit/>
          </a:bodyPr>
          <a:lstStyle/>
          <a:p>
            <a:r>
              <a:rPr lang="ja-JP" altLang="en-US" sz="3200">
                <a:latin typeface="+mn-ea"/>
              </a:rPr>
              <a:t>自己評価シートをダウンロードしてください。</a:t>
            </a:r>
            <a:endParaRPr lang="en-US" altLang="ja-JP" sz="3200" dirty="0">
              <a:latin typeface="+mn-ea"/>
            </a:endParaRPr>
          </a:p>
          <a:p>
            <a:pPr lvl="0" algn="l"/>
            <a:r>
              <a:rPr lang="ja-JP" altLang="en-US" sz="3200">
                <a:latin typeface="+mn-ea"/>
              </a:rPr>
              <a:t>研修</a:t>
            </a:r>
            <a:r>
              <a:rPr lang="en-US" altLang="ja-JP" sz="3200" dirty="0">
                <a:latin typeface="+mn-ea"/>
              </a:rPr>
              <a:t>3</a:t>
            </a:r>
            <a:r>
              <a:rPr lang="ja-JP" altLang="en-US" sz="3200">
                <a:latin typeface="+mn-ea"/>
              </a:rPr>
              <a:t>事前課題①アクションプランと省察</a:t>
            </a:r>
            <a:endParaRPr lang="en-US" altLang="ja-JP" sz="3200" dirty="0">
              <a:latin typeface="+mn-ea"/>
            </a:endParaRPr>
          </a:p>
          <a:p>
            <a:pPr marL="0" lvl="0" indent="0" algn="l">
              <a:buNone/>
            </a:pPr>
            <a:r>
              <a:rPr lang="ja-JP" altLang="en-US" sz="3200" i="0" u="none">
                <a:latin typeface="+mn-ea"/>
              </a:rPr>
              <a:t>を共有し、</a:t>
            </a:r>
            <a:r>
              <a:rPr lang="ja-JP" altLang="en-US" sz="3200">
                <a:latin typeface="+mn-ea"/>
              </a:rPr>
              <a:t>研修</a:t>
            </a:r>
            <a:r>
              <a:rPr lang="en-US" altLang="ja-JP" sz="3200" dirty="0">
                <a:latin typeface="+mn-ea"/>
              </a:rPr>
              <a:t>2</a:t>
            </a:r>
            <a:r>
              <a:rPr lang="ja-JP" altLang="en-US" sz="3200">
                <a:latin typeface="+mn-ea"/>
              </a:rPr>
              <a:t>から何をしたのか紹介する</a:t>
            </a:r>
            <a:endParaRPr lang="en-US" altLang="ja-JP" sz="3200" dirty="0">
              <a:latin typeface="+mn-ea"/>
            </a:endParaRPr>
          </a:p>
          <a:p>
            <a:pPr lvl="1"/>
            <a:r>
              <a:rPr lang="ja-JP" altLang="en-US" sz="3200">
                <a:latin typeface="+mn-ea"/>
              </a:rPr>
              <a:t>うまくいった事</a:t>
            </a:r>
            <a:endParaRPr lang="en-US" altLang="ja-JP" sz="3200" dirty="0">
              <a:latin typeface="+mn-ea"/>
            </a:endParaRPr>
          </a:p>
          <a:p>
            <a:pPr lvl="1"/>
            <a:r>
              <a:rPr lang="ja-JP" altLang="en-US" sz="3200">
                <a:latin typeface="+mn-ea"/>
              </a:rPr>
              <a:t>うまくいかなかった事</a:t>
            </a:r>
            <a:endParaRPr lang="en-US" altLang="ja-JP" sz="3200" dirty="0">
              <a:latin typeface="+mn-ea"/>
            </a:endParaRPr>
          </a:p>
          <a:p>
            <a:pPr lvl="1"/>
            <a:r>
              <a:rPr lang="ja-JP" altLang="en-US" sz="3200">
                <a:latin typeface="+mn-ea"/>
              </a:rPr>
              <a:t>次はこんなことをしてみたい</a:t>
            </a:r>
            <a:endParaRPr lang="en-US" altLang="ja-JP" sz="3200" dirty="0">
              <a:latin typeface="+mn-ea"/>
            </a:endParaRPr>
          </a:p>
          <a:p>
            <a:r>
              <a:rPr lang="ja-JP" altLang="en-US" sz="3200">
                <a:latin typeface="+mn-ea"/>
              </a:rPr>
              <a:t>自己評価シートの項目について省察</a:t>
            </a:r>
            <a:endParaRPr lang="en-US" altLang="ja-JP" sz="3200" dirty="0">
              <a:latin typeface="+mn-ea"/>
            </a:endParaRPr>
          </a:p>
          <a:p>
            <a:pPr marL="0" indent="0">
              <a:buNone/>
            </a:pPr>
            <a:endParaRPr lang="en-US" altLang="ja-JP" sz="3200" dirty="0">
              <a:latin typeface="+mn-ea"/>
            </a:endParaRPr>
          </a:p>
        </p:txBody>
      </p:sp>
      <p:sp>
        <p:nvSpPr>
          <p:cNvPr id="5" name="楕円 4">
            <a:extLst>
              <a:ext uri="{FF2B5EF4-FFF2-40B4-BE49-F238E27FC236}">
                <a16:creationId xmlns:a16="http://schemas.microsoft.com/office/drawing/2014/main" id="{11C2091F-EA55-2B11-4FF5-3A07020214A1}"/>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グループ</a:t>
            </a:r>
            <a:endParaRPr kumimoji="1" lang="en-US" altLang="ja-JP" sz="4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25</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a:p>
            <a:pPr algn="ctr"/>
            <a:r>
              <a:rPr kumimoji="1" lang="en-US" altLang="ja-JP" sz="2000" dirty="0">
                <a:latin typeface="Meiryo UI" panose="020B0604030504040204" pitchFamily="50" charset="-128"/>
                <a:ea typeface="Meiryo UI" panose="020B0604030504040204" pitchFamily="50" charset="-128"/>
              </a:rPr>
              <a:t>(6</a:t>
            </a:r>
            <a:r>
              <a:rPr kumimoji="1" lang="ja-JP" altLang="en-US" sz="2000">
                <a:latin typeface="Meiryo UI" panose="020B0604030504040204" pitchFamily="50" charset="-128"/>
                <a:ea typeface="Meiryo UI" panose="020B0604030504040204" pitchFamily="50" charset="-128"/>
              </a:rPr>
              <a:t>分</a:t>
            </a:r>
            <a:r>
              <a:rPr kumimoji="1" lang="en-US" altLang="ja-JP" sz="2000" dirty="0">
                <a:latin typeface="Meiryo UI" panose="020B0604030504040204" pitchFamily="50" charset="-128"/>
                <a:ea typeface="Meiryo UI" panose="020B0604030504040204" pitchFamily="50" charset="-128"/>
              </a:rPr>
              <a:t>/</a:t>
            </a:r>
            <a:r>
              <a:rPr kumimoji="1" lang="ja-JP" altLang="en-US" sz="2000">
                <a:latin typeface="Meiryo UI" panose="020B0604030504040204" pitchFamily="50" charset="-128"/>
                <a:ea typeface="Meiryo UI" panose="020B0604030504040204" pitchFamily="50" charset="-128"/>
              </a:rPr>
              <a:t>人</a:t>
            </a:r>
            <a:r>
              <a:rPr kumimoji="1" lang="en-US" altLang="ja-JP" sz="2000" dirty="0">
                <a:latin typeface="Meiryo UI" panose="020B0604030504040204" pitchFamily="50" charset="-128"/>
                <a:ea typeface="Meiryo UI" panose="020B0604030504040204" pitchFamily="50" charset="-128"/>
              </a:rPr>
              <a:t> +1</a:t>
            </a:r>
            <a:r>
              <a:rPr kumimoji="1" lang="ja-JP" altLang="en-US" sz="2000">
                <a:latin typeface="Meiryo UI" panose="020B0604030504040204" pitchFamily="50" charset="-128"/>
                <a:ea typeface="Meiryo UI" panose="020B0604030504040204" pitchFamily="50" charset="-128"/>
              </a:rPr>
              <a:t>分</a:t>
            </a:r>
            <a:r>
              <a:rPr kumimoji="1" lang="en-US" altLang="ja-JP" sz="2000" dirty="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72344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73BE-B58E-9191-5FF0-6942CE8FA184}"/>
              </a:ext>
            </a:extLst>
          </p:cNvPr>
          <p:cNvSpPr>
            <a:spLocks noGrp="1"/>
          </p:cNvSpPr>
          <p:nvPr>
            <p:ph type="title"/>
          </p:nvPr>
        </p:nvSpPr>
        <p:spPr/>
        <p:txBody>
          <a:bodyPr/>
          <a:lstStyle/>
          <a:p>
            <a:r>
              <a:rPr lang="en-JP" dirty="0"/>
              <a:t>自己評価シートの項目</a:t>
            </a:r>
          </a:p>
        </p:txBody>
      </p:sp>
      <p:sp>
        <p:nvSpPr>
          <p:cNvPr id="3" name="Content Placeholder 2">
            <a:extLst>
              <a:ext uri="{FF2B5EF4-FFF2-40B4-BE49-F238E27FC236}">
                <a16:creationId xmlns:a16="http://schemas.microsoft.com/office/drawing/2014/main" id="{1A4C6EC0-4EE9-AB43-F88E-364C20B963E0}"/>
              </a:ext>
            </a:extLst>
          </p:cNvPr>
          <p:cNvSpPr>
            <a:spLocks noGrp="1"/>
          </p:cNvSpPr>
          <p:nvPr>
            <p:ph sz="half" idx="1"/>
          </p:nvPr>
        </p:nvSpPr>
        <p:spPr/>
        <p:txBody>
          <a:bodyPr>
            <a:normAutofit fontScale="62500" lnSpcReduction="20000"/>
          </a:bodyPr>
          <a:lstStyle/>
          <a:p>
            <a:pPr marL="0" marR="0" indent="0" algn="l" rtl="0">
              <a:buNone/>
            </a:pPr>
            <a:r>
              <a:rPr lang="ja-JP" altLang="en-US" sz="3200" b="0" i="0" u="none" strike="noStrike" kern="100" baseline="0">
                <a:latin typeface="Yu Mincho" panose="02020400000000000000" pitchFamily="18" charset="-128"/>
              </a:rPr>
              <a:t>各目標に対し、以下を考える</a:t>
            </a:r>
            <a:endParaRPr lang="en-US" altLang="ja-JP" sz="3200" b="0" i="0" u="none" strike="noStrike" kern="100" baseline="0" dirty="0">
              <a:latin typeface="Yu Mincho" panose="02020400000000000000" pitchFamily="18" charset="-128"/>
            </a:endParaRPr>
          </a:p>
          <a:p>
            <a:pPr marR="0" algn="l" rtl="0"/>
            <a:endParaRPr lang="en-US" altLang="ja-JP" sz="3200" kern="100" dirty="0">
              <a:latin typeface="Yu Mincho" panose="02020400000000000000" pitchFamily="18" charset="-128"/>
            </a:endParaRPr>
          </a:p>
          <a:p>
            <a:pPr marR="0" algn="l" rtl="0"/>
            <a:r>
              <a:rPr lang="ja-JP" altLang="en-US" sz="3200" b="0" i="0" u="none" strike="noStrike" kern="100" baseline="0">
                <a:latin typeface="Yu Mincho" panose="02020400000000000000" pitchFamily="18" charset="-128"/>
              </a:rPr>
              <a:t>講座で達成しようとした目標と達成度</a:t>
            </a:r>
            <a:r>
              <a:rPr lang="ja-JP" altLang="en-US" sz="3200" b="0" i="0" u="none" strike="noStrike" kern="100" baseline="0">
                <a:latin typeface="Times New Roman" panose="02020603050405020304" pitchFamily="18" charset="0"/>
              </a:rPr>
              <a:t>	</a:t>
            </a:r>
            <a:endParaRPr lang="en-US" altLang="ja-JP" sz="3200" b="0" i="0" u="none" strike="noStrike" kern="100" baseline="0" dirty="0">
              <a:latin typeface="Times New Roman" panose="02020603050405020304" pitchFamily="18" charset="0"/>
            </a:endParaRPr>
          </a:p>
          <a:p>
            <a:pPr marR="0" algn="l" rtl="0"/>
            <a:r>
              <a:rPr lang="ja-JP" altLang="en-US" sz="3200" b="0" i="0" u="none" strike="noStrike" kern="100" baseline="0">
                <a:latin typeface="Yu Mincho" panose="02020400000000000000" pitchFamily="18" charset="-128"/>
              </a:rPr>
              <a:t>講座での学び、実施したこと</a:t>
            </a:r>
            <a:r>
              <a:rPr lang="ja-JP" altLang="en-US" sz="3200" b="0" i="0" u="none" strike="noStrike" kern="100" baseline="0">
                <a:latin typeface="Times New Roman" panose="02020603050405020304" pitchFamily="18" charset="0"/>
              </a:rPr>
              <a:t>	</a:t>
            </a:r>
            <a:endParaRPr lang="en-US" altLang="ja-JP" sz="3200" b="0" i="0" u="none" strike="noStrike" kern="100" baseline="0" dirty="0">
              <a:latin typeface="Times New Roman" panose="02020603050405020304" pitchFamily="18" charset="0"/>
            </a:endParaRPr>
          </a:p>
          <a:p>
            <a:pPr marR="0" algn="l" rtl="0"/>
            <a:r>
              <a:rPr lang="ja-JP" altLang="en-US" sz="3200" b="0" i="0" u="none" strike="noStrike" kern="100" baseline="0">
                <a:latin typeface="Yu Mincho" panose="02020400000000000000" pitchFamily="18" charset="-128"/>
              </a:rPr>
              <a:t>講座を通してできるようになったこと</a:t>
            </a:r>
            <a:r>
              <a:rPr lang="ja-JP" altLang="en-US" sz="3200" b="0" i="0" u="none" strike="noStrike" kern="100" baseline="0">
                <a:latin typeface="Times New Roman" panose="02020603050405020304" pitchFamily="18" charset="0"/>
              </a:rPr>
              <a:t>	</a:t>
            </a:r>
            <a:endParaRPr lang="en-US" altLang="ja-JP" sz="3200" b="0" i="0" u="none" strike="noStrike" kern="100" baseline="0" dirty="0">
              <a:latin typeface="Times New Roman" panose="02020603050405020304" pitchFamily="18" charset="0"/>
            </a:endParaRPr>
          </a:p>
          <a:p>
            <a:pPr marR="0" algn="l" rtl="0"/>
            <a:r>
              <a:rPr lang="ja-JP" altLang="en-US" sz="3200" b="0" i="0" u="none" strike="noStrike" kern="100" baseline="0">
                <a:latin typeface="Yu Mincho" panose="02020400000000000000" pitchFamily="18" charset="-128"/>
              </a:rPr>
              <a:t>目標達成のための困難点、疑問点など</a:t>
            </a:r>
            <a:r>
              <a:rPr lang="ja-JP" altLang="en-US" sz="3200" b="0" i="0" u="none" strike="noStrike" kern="100" baseline="0">
                <a:latin typeface="Times New Roman" panose="02020603050405020304" pitchFamily="18" charset="0"/>
              </a:rPr>
              <a:t>	</a:t>
            </a:r>
            <a:endParaRPr lang="en-US" altLang="ja-JP" sz="3200" b="0" i="0" u="none" strike="noStrike" kern="100" baseline="0" dirty="0">
              <a:latin typeface="Times New Roman" panose="02020603050405020304" pitchFamily="18" charset="0"/>
            </a:endParaRPr>
          </a:p>
          <a:p>
            <a:pPr marR="0" algn="l" rtl="0"/>
            <a:r>
              <a:rPr lang="ja-JP" altLang="en-US" sz="3200" b="0" i="0" u="none" strike="noStrike" kern="100" baseline="0">
                <a:latin typeface="Yu Mincho" panose="02020400000000000000" pitchFamily="18" charset="-128"/>
              </a:rPr>
              <a:t>次の目標、やるべきこと</a:t>
            </a:r>
            <a:r>
              <a:rPr lang="ja-JP" altLang="en-US" sz="3200" b="0" i="0" u="none" strike="noStrike" kern="100" baseline="0">
                <a:latin typeface="Times New Roman" panose="02020603050405020304" pitchFamily="18" charset="0"/>
              </a:rPr>
              <a:t>	</a:t>
            </a:r>
          </a:p>
          <a:p>
            <a:endParaRPr lang="en-JP" sz="3200" dirty="0"/>
          </a:p>
        </p:txBody>
      </p:sp>
      <p:sp>
        <p:nvSpPr>
          <p:cNvPr id="4" name="Content Placeholder 3">
            <a:extLst>
              <a:ext uri="{FF2B5EF4-FFF2-40B4-BE49-F238E27FC236}">
                <a16:creationId xmlns:a16="http://schemas.microsoft.com/office/drawing/2014/main" id="{E7DA282C-A6EC-8450-D568-843238B98D2F}"/>
              </a:ext>
            </a:extLst>
          </p:cNvPr>
          <p:cNvSpPr>
            <a:spLocks noGrp="1"/>
          </p:cNvSpPr>
          <p:nvPr>
            <p:ph sz="half" idx="2"/>
          </p:nvPr>
        </p:nvSpPr>
        <p:spPr/>
        <p:txBody>
          <a:bodyPr>
            <a:normAutofit fontScale="62500" lnSpcReduction="20000"/>
          </a:bodyPr>
          <a:lstStyle/>
          <a:p>
            <a:pPr marL="0" indent="0">
              <a:lnSpc>
                <a:spcPct val="120000"/>
              </a:lnSpc>
              <a:buNone/>
            </a:pPr>
            <a:r>
              <a:rPr lang="ja-JP" altLang="en-US">
                <a:latin typeface="Meiryo UI" panose="020B0604030504040204" pitchFamily="50" charset="-128"/>
                <a:ea typeface="Meiryo UI" panose="020B0604030504040204" pitchFamily="50" charset="-128"/>
              </a:rPr>
              <a:t>研修の目標</a:t>
            </a:r>
            <a:endParaRPr lang="en-US" altLang="ja-JP" dirty="0">
              <a:latin typeface="Meiryo UI" panose="020B0604030504040204" pitchFamily="50" charset="-128"/>
              <a:ea typeface="Meiryo UI" panose="020B0604030504040204" pitchFamily="50" charset="-128"/>
            </a:endParaRPr>
          </a:p>
          <a:p>
            <a:pPr marL="0" indent="0">
              <a:lnSpc>
                <a:spcPct val="120000"/>
              </a:lnSpc>
              <a:buNone/>
            </a:pP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a:latin typeface="Meiryo UI" panose="020B0604030504040204" pitchFamily="50" charset="-128"/>
                <a:ea typeface="Meiryo UI" panose="020B0604030504040204" pitchFamily="50" charset="-128"/>
              </a:rPr>
              <a:t>授業改善サポーターとして、各種ツールを活用して授業改善のためのコンサルテーションを行うことができる</a:t>
            </a:r>
          </a:p>
          <a:p>
            <a:pPr marL="0" indent="0">
              <a:lnSpc>
                <a:spcPct val="120000"/>
              </a:lnSpc>
              <a:buNone/>
            </a:pPr>
            <a:endParaRPr lang="ja-JP" altLang="en-US">
              <a:latin typeface="Meiryo UI" panose="020B0604030504040204" pitchFamily="50" charset="-128"/>
              <a:ea typeface="Meiryo UI" panose="020B0604030504040204" pitchFamily="50" charset="-128"/>
            </a:endParaRPr>
          </a:p>
          <a:p>
            <a:pPr>
              <a:lnSpc>
                <a:spcPct val="120000"/>
              </a:lnSpc>
            </a:pPr>
            <a:r>
              <a:rPr lang="ja-JP" altLang="en-US">
                <a:latin typeface="Meiryo UI" panose="020B0604030504040204" pitchFamily="50" charset="-128"/>
                <a:ea typeface="Meiryo UI" panose="020B0604030504040204" pitchFamily="50" charset="-128"/>
              </a:rPr>
              <a:t>自校における授業コンサルテーションの普及を目指した施策を、個人レベル、組織レベルで提案することができる</a:t>
            </a:r>
          </a:p>
          <a:p>
            <a:pPr>
              <a:lnSpc>
                <a:spcPct val="120000"/>
              </a:lnSpc>
            </a:pPr>
            <a:endParaRPr lang="ja-JP" altLang="en-US">
              <a:latin typeface="Meiryo UI" panose="020B0604030504040204" pitchFamily="50" charset="-128"/>
              <a:ea typeface="Meiryo UI" panose="020B0604030504040204" pitchFamily="50" charset="-128"/>
            </a:endParaRPr>
          </a:p>
          <a:p>
            <a:pPr>
              <a:lnSpc>
                <a:spcPct val="120000"/>
              </a:lnSpc>
            </a:pPr>
            <a:r>
              <a:rPr lang="ja-JP" altLang="en-US">
                <a:latin typeface="Meiryo UI" panose="020B0604030504040204" pitchFamily="50" charset="-128"/>
                <a:ea typeface="Meiryo UI" panose="020B0604030504040204" pitchFamily="50" charset="-128"/>
              </a:rPr>
              <a:t>授業改善サポーターとして相談し支援し合えるコミュニティを形成する</a:t>
            </a:r>
          </a:p>
        </p:txBody>
      </p:sp>
    </p:spTree>
    <p:extLst>
      <p:ext uri="{BB962C8B-B14F-4D97-AF65-F5344CB8AC3E}">
        <p14:creationId xmlns:p14="http://schemas.microsoft.com/office/powerpoint/2010/main" val="3121177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まとめ</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a:bodyPr>
          <a:lstStyle/>
          <a:p>
            <a:endParaRPr lang="ja-JP" altLang="en-US" sz="4400">
              <a:effectLst/>
            </a:endParaRPr>
          </a:p>
          <a:p>
            <a:endParaRPr lang="en-JP" sz="4400" dirty="0">
              <a:effectLst/>
            </a:endParaRPr>
          </a:p>
        </p:txBody>
      </p:sp>
    </p:spTree>
    <p:extLst>
      <p:ext uri="{BB962C8B-B14F-4D97-AF65-F5344CB8AC3E}">
        <p14:creationId xmlns:p14="http://schemas.microsoft.com/office/powerpoint/2010/main" val="1655377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1801-F81A-4D8F-0BC9-CCDCF2160E44}"/>
              </a:ext>
            </a:extLst>
          </p:cNvPr>
          <p:cNvSpPr>
            <a:spLocks noGrp="1"/>
          </p:cNvSpPr>
          <p:nvPr>
            <p:ph type="title"/>
          </p:nvPr>
        </p:nvSpPr>
        <p:spPr/>
        <p:txBody>
          <a:bodyPr/>
          <a:lstStyle/>
          <a:p>
            <a:r>
              <a:rPr lang="en-JP" dirty="0"/>
              <a:t>研修3後１週間でやること</a:t>
            </a:r>
          </a:p>
        </p:txBody>
      </p:sp>
      <p:sp>
        <p:nvSpPr>
          <p:cNvPr id="3" name="Content Placeholder 2">
            <a:extLst>
              <a:ext uri="{FF2B5EF4-FFF2-40B4-BE49-F238E27FC236}">
                <a16:creationId xmlns:a16="http://schemas.microsoft.com/office/drawing/2014/main" id="{ED50C85F-05F8-8EAA-FA7D-A7DFFC9181E0}"/>
              </a:ext>
            </a:extLst>
          </p:cNvPr>
          <p:cNvSpPr>
            <a:spLocks noGrp="1"/>
          </p:cNvSpPr>
          <p:nvPr>
            <p:ph idx="1"/>
          </p:nvPr>
        </p:nvSpPr>
        <p:spPr/>
        <p:txBody>
          <a:bodyPr/>
          <a:lstStyle/>
          <a:p>
            <a:pPr lvl="0"/>
            <a:r>
              <a:rPr lang="en-US" sz="3600" dirty="0">
                <a:latin typeface="+mn-lt"/>
                <a:ea typeface="Meiryo UI" panose="020B0604030504040204" pitchFamily="50" charset="-128"/>
              </a:rPr>
              <a:t>研修3 </a:t>
            </a:r>
            <a:r>
              <a:rPr lang="en-US" sz="3600" dirty="0" err="1">
                <a:latin typeface="+mn-lt"/>
                <a:ea typeface="Meiryo UI" panose="020B0604030504040204" pitchFamily="50" charset="-128"/>
              </a:rPr>
              <a:t>事後学習</a:t>
            </a:r>
            <a:endParaRPr lang="en-US" sz="3600" dirty="0">
              <a:latin typeface="+mn-lt"/>
              <a:ea typeface="Meiryo UI" panose="020B0604030504040204" pitchFamily="50" charset="-128"/>
            </a:endParaRPr>
          </a:p>
          <a:p>
            <a:pPr marL="0" lvl="0" indent="0">
              <a:buNone/>
            </a:pPr>
            <a:r>
              <a:rPr lang="ja-JP" altLang="en-US" sz="2800" b="0" i="0" u="none"/>
              <a:t>① </a:t>
            </a:r>
            <a:r>
              <a:rPr lang="ja-JP" altLang="en-US" sz="2800" b="1" i="0" u="none"/>
              <a:t>アクションプランと</a:t>
            </a:r>
            <a:r>
              <a:rPr lang="ja-JP" altLang="en-JP" sz="2800" b="1" i="0" u="none"/>
              <a:t>省察</a:t>
            </a:r>
            <a:r>
              <a:rPr lang="ja-JP" altLang="en-US" sz="2800" b="1" i="0" u="none"/>
              <a:t>レポート</a:t>
            </a:r>
            <a:endParaRPr lang="en-US" altLang="ja-JP" sz="2800" b="1" i="0" u="none" dirty="0"/>
          </a:p>
          <a:p>
            <a:pPr marL="0" lvl="0" indent="0">
              <a:buNone/>
            </a:pPr>
            <a:r>
              <a:rPr lang="ja-JP" altLang="en-US" sz="2800" b="0" i="0" u="none"/>
              <a:t>② </a:t>
            </a:r>
            <a:r>
              <a:rPr lang="ja-JP" altLang="en-US" sz="2800" b="1" i="0" u="none"/>
              <a:t>自己評価シート</a:t>
            </a:r>
            <a:endParaRPr lang="en-US" altLang="ja-JP" sz="2800" b="1" i="0" u="none" dirty="0"/>
          </a:p>
          <a:p>
            <a:pPr lvl="0"/>
            <a:endParaRPr lang="en-US" altLang="ja-JP" b="1" dirty="0"/>
          </a:p>
          <a:p>
            <a:pPr lvl="0"/>
            <a:r>
              <a:rPr lang="en-US" altLang="ja-JP" sz="2800" b="1" i="0" u="none" dirty="0"/>
              <a:t>LMS</a:t>
            </a:r>
            <a:r>
              <a:rPr lang="ja-JP" altLang="en-US" sz="2800" b="1" i="0" u="none"/>
              <a:t>より提出してください</a:t>
            </a:r>
            <a:endParaRPr lang="en-US" altLang="ja-JP" sz="2800" b="1" i="0" u="none" dirty="0"/>
          </a:p>
          <a:p>
            <a:endParaRPr lang="en-JP" dirty="0"/>
          </a:p>
        </p:txBody>
      </p:sp>
    </p:spTree>
    <p:extLst>
      <p:ext uri="{BB962C8B-B14F-4D97-AF65-F5344CB8AC3E}">
        <p14:creationId xmlns:p14="http://schemas.microsoft.com/office/powerpoint/2010/main" val="3200164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en-US" dirty="0" err="1"/>
              <a:t>アクションプラン、自己評価レポート</a:t>
            </a:r>
            <a:endParaRPr lang="en-US" dirty="0"/>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38200" y="1825625"/>
            <a:ext cx="10387263" cy="4351338"/>
          </a:xfrm>
        </p:spPr>
        <p:txBody>
          <a:bodyPr>
            <a:normAutofit/>
          </a:bodyPr>
          <a:lstStyle/>
          <a:p>
            <a:r>
              <a:rPr lang="ja-JP" altLang="en-US" sz="3600">
                <a:latin typeface="+mn-ea"/>
              </a:rPr>
              <a:t>本研修の振り返りをしながら、自校組織への働きかけについて、個人でのアクションを、</a:t>
            </a:r>
            <a:r>
              <a:rPr lang="en-US" altLang="ja-JP" sz="3600" dirty="0">
                <a:latin typeface="+mn-ea"/>
              </a:rPr>
              <a:t>(1)</a:t>
            </a:r>
            <a:r>
              <a:rPr lang="ja-JP" altLang="en-US" sz="3600">
                <a:latin typeface="+mn-ea"/>
              </a:rPr>
              <a:t>授業コンサルティング普及への施策、</a:t>
            </a:r>
            <a:r>
              <a:rPr lang="en-US" altLang="ja-JP" sz="3600" dirty="0">
                <a:latin typeface="+mn-ea"/>
              </a:rPr>
              <a:t>(2)</a:t>
            </a:r>
            <a:r>
              <a:rPr lang="ja-JP" altLang="en-US" sz="3600">
                <a:latin typeface="+mn-ea"/>
              </a:rPr>
              <a:t>授業改善サポータ業務、</a:t>
            </a:r>
            <a:r>
              <a:rPr lang="en-US" altLang="ja-JP" sz="3600" dirty="0">
                <a:latin typeface="+mn-ea"/>
              </a:rPr>
              <a:t>(3)</a:t>
            </a:r>
            <a:r>
              <a:rPr lang="ja-JP" altLang="en-US" sz="3600">
                <a:latin typeface="+mn-ea"/>
              </a:rPr>
              <a:t>自身の知識・スキル開発の３項から、計画を立てる</a:t>
            </a:r>
            <a:endParaRPr lang="en-US" altLang="ja-JP" sz="3600" dirty="0">
              <a:latin typeface="+mn-ea"/>
            </a:endParaRPr>
          </a:p>
          <a:p>
            <a:r>
              <a:rPr lang="ja-JP" altLang="en-US" sz="3600">
                <a:latin typeface="+mn-ea"/>
              </a:rPr>
              <a:t>本講座を振り返り、目標に対しどのような学びが</a:t>
            </a:r>
            <a:r>
              <a:rPr lang="ja-JP" altLang="en-JP" sz="3600">
                <a:latin typeface="+mn-ea"/>
              </a:rPr>
              <a:t>あ</a:t>
            </a:r>
            <a:r>
              <a:rPr lang="ja-JP" altLang="en-US" sz="3600">
                <a:latin typeface="+mn-ea"/>
              </a:rPr>
              <a:t>った</a:t>
            </a:r>
            <a:r>
              <a:rPr lang="ja-JP" altLang="en-JP" sz="3600">
                <a:latin typeface="+mn-ea"/>
              </a:rPr>
              <a:t>のか</a:t>
            </a:r>
            <a:r>
              <a:rPr lang="ja-JP" altLang="en-US" sz="3600">
                <a:latin typeface="+mn-ea"/>
              </a:rPr>
              <a:t>自己評価する</a:t>
            </a:r>
          </a:p>
          <a:p>
            <a:endParaRPr lang="ja-JP" altLang="en-US" sz="3600">
              <a:latin typeface="+mn-ea"/>
            </a:endParaRPr>
          </a:p>
          <a:p>
            <a:pPr marL="0" indent="0">
              <a:buNone/>
            </a:pPr>
            <a:endParaRPr lang="en-US" altLang="ja-JP" dirty="0">
              <a:latin typeface="+mn-ea"/>
            </a:endParaRPr>
          </a:p>
        </p:txBody>
      </p:sp>
    </p:spTree>
    <p:extLst>
      <p:ext uri="{BB962C8B-B14F-4D97-AF65-F5344CB8AC3E}">
        <p14:creationId xmlns:p14="http://schemas.microsoft.com/office/powerpoint/2010/main" val="2575157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DE8B-9E08-B74D-8D90-BF1B96C11009}"/>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流れ</a:t>
            </a:r>
            <a:endParaRPr lang="en-US" b="1" dirty="0">
              <a:latin typeface="Meiryo UI" panose="020B0604030504040204" pitchFamily="50" charset="-128"/>
              <a:ea typeface="Meiryo UI" panose="020B0604030504040204" pitchFamily="50" charset="-128"/>
            </a:endParaRPr>
          </a:p>
        </p:txBody>
      </p:sp>
      <p:graphicFrame>
        <p:nvGraphicFramePr>
          <p:cNvPr id="4" name="Content Placeholder 3">
            <a:extLst>
              <a:ext uri="{FF2B5EF4-FFF2-40B4-BE49-F238E27FC236}">
                <a16:creationId xmlns:a16="http://schemas.microsoft.com/office/drawing/2014/main" id="{91B6374C-4A7E-8549-A830-88BE1C8897C8}"/>
              </a:ext>
            </a:extLst>
          </p:cNvPr>
          <p:cNvGraphicFramePr>
            <a:graphicFrameLocks noGrp="1"/>
          </p:cNvGraphicFramePr>
          <p:nvPr>
            <p:ph idx="1"/>
            <p:extLst>
              <p:ext uri="{D42A27DB-BD31-4B8C-83A1-F6EECF244321}">
                <p14:modId xmlns:p14="http://schemas.microsoft.com/office/powerpoint/2010/main" val="3594986492"/>
              </p:ext>
            </p:extLst>
          </p:nvPr>
        </p:nvGraphicFramePr>
        <p:xfrm>
          <a:off x="376451" y="1473201"/>
          <a:ext cx="11439098" cy="5200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22591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D799-0249-6748-8E84-959286CE4FDC}"/>
              </a:ext>
            </a:extLst>
          </p:cNvPr>
          <p:cNvSpPr>
            <a:spLocks noGrp="1"/>
          </p:cNvSpPr>
          <p:nvPr>
            <p:ph type="title"/>
          </p:nvPr>
        </p:nvSpPr>
        <p:spPr/>
        <p:txBody>
          <a:bodyPr/>
          <a:lstStyle/>
          <a:p>
            <a:r>
              <a:rPr lang="ja-JP" altLang="en-US" b="1" dirty="0">
                <a:latin typeface="Meiryo UI" panose="020B0604030504040204" pitchFamily="50" charset="-128"/>
                <a:ea typeface="Meiryo UI" panose="020B0604030504040204" pitchFamily="50" charset="-128"/>
              </a:rPr>
              <a:t>研修の目標</a:t>
            </a:r>
            <a:endParaRPr lang="en-US" b="1" dirty="0">
              <a:latin typeface="Meiryo UI" panose="020B0604030504040204" pitchFamily="50" charset="-128"/>
              <a:ea typeface="Meiryo UI" panose="020B0604030504040204" pitchFamily="50" charset="-128"/>
            </a:endParaRPr>
          </a:p>
        </p:txBody>
      </p:sp>
      <p:sp>
        <p:nvSpPr>
          <p:cNvPr id="3" name="Content Placeholder 2">
            <a:extLst>
              <a:ext uri="{FF2B5EF4-FFF2-40B4-BE49-F238E27FC236}">
                <a16:creationId xmlns:a16="http://schemas.microsoft.com/office/drawing/2014/main" id="{647EC6FB-2752-8C45-B5AA-0BEDE50A05F9}"/>
              </a:ext>
            </a:extLst>
          </p:cNvPr>
          <p:cNvSpPr>
            <a:spLocks noGrp="1"/>
          </p:cNvSpPr>
          <p:nvPr>
            <p:ph idx="1"/>
          </p:nvPr>
        </p:nvSpPr>
        <p:spPr/>
        <p:txBody>
          <a:bodyPr>
            <a:normAutofit/>
          </a:bodyPr>
          <a:lstStyle/>
          <a:p>
            <a:r>
              <a:rPr lang="ja-JP" altLang="en-US">
                <a:latin typeface="Meiryo UI" panose="020B0604030504040204" pitchFamily="50" charset="-128"/>
                <a:ea typeface="Meiryo UI" panose="020B0604030504040204" pitchFamily="50" charset="-128"/>
              </a:rPr>
              <a:t>授業改善サポーターとして、各種ツールを活用して授業改善のためのコンサルテーションを行うことができる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自校における授業コンサルテーションの普及を目指した施策を、個人レベル、組織レベルで提案することができる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授業改善サポーターとして相談し支援し合えるコミュニティを形成する</a:t>
            </a:r>
          </a:p>
          <a:p>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755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DE8B-9E08-B74D-8D90-BF1B96C11009}"/>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流れ</a:t>
            </a:r>
            <a:endParaRPr lang="en-US" b="1" dirty="0">
              <a:latin typeface="Meiryo UI" panose="020B0604030504040204" pitchFamily="50" charset="-128"/>
              <a:ea typeface="Meiryo UI" panose="020B0604030504040204" pitchFamily="50" charset="-128"/>
            </a:endParaRPr>
          </a:p>
        </p:txBody>
      </p:sp>
      <p:graphicFrame>
        <p:nvGraphicFramePr>
          <p:cNvPr id="4" name="Content Placeholder 3">
            <a:extLst>
              <a:ext uri="{FF2B5EF4-FFF2-40B4-BE49-F238E27FC236}">
                <a16:creationId xmlns:a16="http://schemas.microsoft.com/office/drawing/2014/main" id="{91B6374C-4A7E-8549-A830-88BE1C8897C8}"/>
              </a:ext>
            </a:extLst>
          </p:cNvPr>
          <p:cNvGraphicFramePr>
            <a:graphicFrameLocks noGrp="1"/>
          </p:cNvGraphicFramePr>
          <p:nvPr>
            <p:ph idx="1"/>
            <p:extLst>
              <p:ext uri="{D42A27DB-BD31-4B8C-83A1-F6EECF244321}">
                <p14:modId xmlns:p14="http://schemas.microsoft.com/office/powerpoint/2010/main" val="1924205929"/>
              </p:ext>
            </p:extLst>
          </p:nvPr>
        </p:nvGraphicFramePr>
        <p:xfrm>
          <a:off x="376451" y="1473201"/>
          <a:ext cx="11439098" cy="5200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785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427AC-7AC2-D342-53F3-B535D2773617}"/>
              </a:ext>
            </a:extLst>
          </p:cNvPr>
          <p:cNvSpPr>
            <a:spLocks noGrp="1"/>
          </p:cNvSpPr>
          <p:nvPr>
            <p:ph type="title"/>
          </p:nvPr>
        </p:nvSpPr>
        <p:spPr>
          <a:xfrm>
            <a:off x="831850" y="2527891"/>
            <a:ext cx="10515600" cy="2852737"/>
          </a:xfrm>
        </p:spPr>
        <p:txBody>
          <a:bodyPr/>
          <a:lstStyle/>
          <a:p>
            <a:r>
              <a:rPr lang="en-JP" dirty="0"/>
              <a:t>個人から本講座での学びについて意見や感想の共有</a:t>
            </a:r>
          </a:p>
        </p:txBody>
      </p:sp>
      <p:sp>
        <p:nvSpPr>
          <p:cNvPr id="5" name="楕円 4">
            <a:extLst>
              <a:ext uri="{FF2B5EF4-FFF2-40B4-BE49-F238E27FC236}">
                <a16:creationId xmlns:a16="http://schemas.microsoft.com/office/drawing/2014/main" id="{02DE78E2-0C4B-908C-C10B-C8912A43FE4B}"/>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個人</a:t>
            </a:r>
            <a:r>
              <a:rPr kumimoji="1" lang="ja-JP" altLang="en-US" sz="5400">
                <a:latin typeface="Meiryo UI" panose="020B0604030504040204" pitchFamily="50" charset="-128"/>
                <a:ea typeface="Meiryo UI" panose="020B0604030504040204" pitchFamily="50" charset="-128"/>
              </a:rPr>
              <a:t>　</a:t>
            </a:r>
            <a:r>
              <a:rPr kumimoji="1" lang="en-US" altLang="ja-JP" sz="5400" dirty="0">
                <a:latin typeface="Meiryo UI" panose="020B0604030504040204" pitchFamily="50" charset="-128"/>
                <a:ea typeface="Meiryo UI" panose="020B0604030504040204" pitchFamily="50" charset="-128"/>
              </a:rPr>
              <a:t>1</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5713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en-US" dirty="0" err="1"/>
              <a:t>研修評価アンケート</a:t>
            </a:r>
            <a:endParaRPr lang="en-US" dirty="0"/>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p:txBody>
          <a:bodyPr>
            <a:normAutofit/>
          </a:bodyPr>
          <a:lstStyle/>
          <a:p>
            <a:r>
              <a:rPr lang="ja-JP" altLang="en-US">
                <a:latin typeface="+mn-ea"/>
              </a:rPr>
              <a:t>アンケートにアクセスし回答してください</a:t>
            </a:r>
            <a:endParaRPr lang="en-US" altLang="ja-JP" dirty="0">
              <a:latin typeface="+mn-ea"/>
            </a:endParaRPr>
          </a:p>
          <a:p>
            <a:r>
              <a:rPr lang="ja-JP" altLang="en-US">
                <a:latin typeface="+mn-ea"/>
              </a:rPr>
              <a:t>アンケートの記入が終わった方より</a:t>
            </a:r>
            <a:endParaRPr lang="en-US" altLang="ja-JP" dirty="0">
              <a:latin typeface="+mn-ea"/>
            </a:endParaRPr>
          </a:p>
          <a:p>
            <a:pPr marL="0" indent="0">
              <a:buNone/>
            </a:pPr>
            <a:r>
              <a:rPr lang="ja-JP" altLang="en-US">
                <a:latin typeface="+mn-ea"/>
              </a:rPr>
              <a:t>終了になります</a:t>
            </a:r>
            <a:endParaRPr lang="en-US" altLang="ja-JP" dirty="0">
              <a:latin typeface="+mn-ea"/>
            </a:endParaRPr>
          </a:p>
          <a:p>
            <a:endParaRPr lang="en-US" altLang="ja-JP" dirty="0">
              <a:latin typeface="+mn-ea"/>
            </a:endParaRPr>
          </a:p>
        </p:txBody>
      </p:sp>
    </p:spTree>
    <p:extLst>
      <p:ext uri="{BB962C8B-B14F-4D97-AF65-F5344CB8AC3E}">
        <p14:creationId xmlns:p14="http://schemas.microsoft.com/office/powerpoint/2010/main" val="3534799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D799-0249-6748-8E84-959286CE4FDC}"/>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目標</a:t>
            </a:r>
            <a:endParaRPr lang="en-US" b="1" dirty="0">
              <a:latin typeface="Meiryo UI" panose="020B0604030504040204" pitchFamily="50" charset="-128"/>
              <a:ea typeface="Meiryo UI" panose="020B0604030504040204" pitchFamily="50" charset="-128"/>
            </a:endParaRPr>
          </a:p>
        </p:txBody>
      </p:sp>
      <p:sp>
        <p:nvSpPr>
          <p:cNvPr id="3" name="Content Placeholder 2">
            <a:extLst>
              <a:ext uri="{FF2B5EF4-FFF2-40B4-BE49-F238E27FC236}">
                <a16:creationId xmlns:a16="http://schemas.microsoft.com/office/drawing/2014/main" id="{647EC6FB-2752-8C45-B5AA-0BEDE50A05F9}"/>
              </a:ext>
            </a:extLst>
          </p:cNvPr>
          <p:cNvSpPr>
            <a:spLocks noGrp="1"/>
          </p:cNvSpPr>
          <p:nvPr>
            <p:ph idx="1"/>
          </p:nvPr>
        </p:nvSpPr>
        <p:spPr>
          <a:xfrm>
            <a:off x="838200" y="1825625"/>
            <a:ext cx="10515600" cy="2563495"/>
          </a:xfrm>
        </p:spPr>
        <p:txBody>
          <a:bodyPr>
            <a:normAutofit/>
          </a:bodyPr>
          <a:lstStyle/>
          <a:p>
            <a:r>
              <a:rPr lang="ja-JP" altLang="en-US">
                <a:latin typeface="Meiryo UI" panose="020B0604030504040204" pitchFamily="50" charset="-128"/>
                <a:ea typeface="Meiryo UI" panose="020B0604030504040204" pitchFamily="50" charset="-128"/>
              </a:rPr>
              <a:t>授業改善サポーターとして、各種ツールを活用して授業改善のためのコンサルテーションを行うことができる</a:t>
            </a:r>
          </a:p>
          <a:p>
            <a:r>
              <a:rPr lang="ja-JP" altLang="en-US">
                <a:latin typeface="Meiryo UI" panose="020B0604030504040204" pitchFamily="50" charset="-128"/>
                <a:ea typeface="Meiryo UI" panose="020B0604030504040204" pitchFamily="50" charset="-128"/>
              </a:rPr>
              <a:t>自校における授業コンサルテーションの普及を目指した施策を、個人レベル、組織レベルで提案することができる</a:t>
            </a:r>
          </a:p>
          <a:p>
            <a:r>
              <a:rPr lang="ja-JP" altLang="en-US">
                <a:latin typeface="Meiryo UI" panose="020B0604030504040204" pitchFamily="50" charset="-128"/>
                <a:ea typeface="Meiryo UI" panose="020B0604030504040204" pitchFamily="50" charset="-128"/>
              </a:rPr>
              <a:t>授業改善サポーターとして相談し支援し合えるコミュニティを形成する</a:t>
            </a:r>
          </a:p>
          <a:p>
            <a:endParaRPr lang="ja-JP" altLang="en-US">
              <a:latin typeface="Meiryo UI" panose="020B0604030504040204" pitchFamily="50" charset="-128"/>
              <a:ea typeface="Meiryo UI" panose="020B0604030504040204" pitchFamily="50" charset="-128"/>
            </a:endParaRPr>
          </a:p>
        </p:txBody>
      </p:sp>
      <p:sp>
        <p:nvSpPr>
          <p:cNvPr id="5" name="TextBox 4">
            <a:extLst>
              <a:ext uri="{FF2B5EF4-FFF2-40B4-BE49-F238E27FC236}">
                <a16:creationId xmlns:a16="http://schemas.microsoft.com/office/drawing/2014/main" id="{1156259D-1845-08CC-549B-33C406A7656A}"/>
              </a:ext>
            </a:extLst>
          </p:cNvPr>
          <p:cNvSpPr txBox="1"/>
          <p:nvPr/>
        </p:nvSpPr>
        <p:spPr>
          <a:xfrm>
            <a:off x="838200" y="4670361"/>
            <a:ext cx="10515600" cy="1631216"/>
          </a:xfrm>
          <a:prstGeom prst="rect">
            <a:avLst/>
          </a:prstGeom>
          <a:noFill/>
        </p:spPr>
        <p:txBody>
          <a:bodyPr wrap="square">
            <a:spAutoFit/>
          </a:bodyPr>
          <a:lstStyle/>
          <a:p>
            <a:r>
              <a:rPr lang="ja-JP" altLang="en-US" sz="4400" b="1"/>
              <a:t>評価方法</a:t>
            </a:r>
            <a:endParaRPr lang="en-US" altLang="ja-JP" sz="4400" b="1" dirty="0"/>
          </a:p>
          <a:p>
            <a:pPr marL="457200" indent="-457200">
              <a:buFont typeface="Arial" panose="020B0604020202020204" pitchFamily="34" charset="0"/>
              <a:buChar char="•"/>
            </a:pPr>
            <a:r>
              <a:rPr lang="ja-JP" altLang="en-US" sz="2800"/>
              <a:t>授業改善サポータ業務報告</a:t>
            </a:r>
            <a:r>
              <a:rPr lang="en-US" altLang="ja-JP" sz="2800" dirty="0"/>
              <a:t>2</a:t>
            </a:r>
            <a:r>
              <a:rPr lang="ja-JP" altLang="en-US" sz="2800"/>
              <a:t>件、アクションプランと省察レポート３件を総合的に判断し評価する</a:t>
            </a:r>
            <a:endParaRPr lang="en-JP" sz="2800" dirty="0"/>
          </a:p>
        </p:txBody>
      </p:sp>
    </p:spTree>
    <p:extLst>
      <p:ext uri="{BB962C8B-B14F-4D97-AF65-F5344CB8AC3E}">
        <p14:creationId xmlns:p14="http://schemas.microsoft.com/office/powerpoint/2010/main" val="310629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8546-E6F0-1345-99E6-5261B7AA7498}"/>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研修</a:t>
            </a:r>
            <a:r>
              <a:rPr lang="en-US" altLang="ja-JP" b="1" dirty="0">
                <a:latin typeface="Meiryo UI" panose="020B0604030504040204" pitchFamily="50" charset="-128"/>
                <a:ea typeface="Meiryo UI" panose="020B0604030504040204" pitchFamily="50" charset="-128"/>
              </a:rPr>
              <a:t>3</a:t>
            </a:r>
            <a:r>
              <a:rPr lang="ja-JP" altLang="en-US" b="1">
                <a:latin typeface="Meiryo UI" panose="020B0604030504040204" pitchFamily="50" charset="-128"/>
                <a:ea typeface="Meiryo UI" panose="020B0604030504040204" pitchFamily="50" charset="-128"/>
              </a:rPr>
              <a:t>の</a:t>
            </a:r>
            <a:r>
              <a:rPr lang="ja-JP" altLang="en-US" b="1" dirty="0">
                <a:latin typeface="Meiryo UI" panose="020B0604030504040204" pitchFamily="50" charset="-128"/>
                <a:ea typeface="Meiryo UI" panose="020B0604030504040204" pitchFamily="50" charset="-128"/>
              </a:rPr>
              <a:t>流れ</a:t>
            </a:r>
            <a:endParaRPr lang="en-US" b="1" dirty="0">
              <a:latin typeface="Meiryo UI" panose="020B0604030504040204" pitchFamily="50" charset="-128"/>
              <a:ea typeface="Meiryo UI" panose="020B0604030504040204" pitchFamily="50" charset="-128"/>
            </a:endParaRPr>
          </a:p>
        </p:txBody>
      </p:sp>
      <p:graphicFrame>
        <p:nvGraphicFramePr>
          <p:cNvPr id="7" name="Table 6">
            <a:extLst>
              <a:ext uri="{FF2B5EF4-FFF2-40B4-BE49-F238E27FC236}">
                <a16:creationId xmlns:a16="http://schemas.microsoft.com/office/drawing/2014/main" id="{53B2DA98-14F9-01A4-C5C1-86A2DF2830BC}"/>
              </a:ext>
            </a:extLst>
          </p:cNvPr>
          <p:cNvGraphicFramePr>
            <a:graphicFrameLocks noGrp="1"/>
          </p:cNvGraphicFramePr>
          <p:nvPr>
            <p:extLst>
              <p:ext uri="{D42A27DB-BD31-4B8C-83A1-F6EECF244321}">
                <p14:modId xmlns:p14="http://schemas.microsoft.com/office/powerpoint/2010/main" val="1694020282"/>
              </p:ext>
            </p:extLst>
          </p:nvPr>
        </p:nvGraphicFramePr>
        <p:xfrm>
          <a:off x="84024" y="1308736"/>
          <a:ext cx="12023952" cy="5432161"/>
        </p:xfrm>
        <a:graphic>
          <a:graphicData uri="http://schemas.openxmlformats.org/drawingml/2006/table">
            <a:tbl>
              <a:tblPr firstRow="1" firstCol="1" bandRow="1">
                <a:tableStyleId>{5C22544A-7EE6-4342-B048-85BDC9FD1C3A}</a:tableStyleId>
              </a:tblPr>
              <a:tblGrid>
                <a:gridCol w="1257042">
                  <a:extLst>
                    <a:ext uri="{9D8B030D-6E8A-4147-A177-3AD203B41FA5}">
                      <a16:colId xmlns:a16="http://schemas.microsoft.com/office/drawing/2014/main" val="3199331565"/>
                    </a:ext>
                  </a:extLst>
                </a:gridCol>
                <a:gridCol w="2800628">
                  <a:extLst>
                    <a:ext uri="{9D8B030D-6E8A-4147-A177-3AD203B41FA5}">
                      <a16:colId xmlns:a16="http://schemas.microsoft.com/office/drawing/2014/main" val="1315009990"/>
                    </a:ext>
                  </a:extLst>
                </a:gridCol>
                <a:gridCol w="7966282">
                  <a:extLst>
                    <a:ext uri="{9D8B030D-6E8A-4147-A177-3AD203B41FA5}">
                      <a16:colId xmlns:a16="http://schemas.microsoft.com/office/drawing/2014/main" val="1107725640"/>
                    </a:ext>
                  </a:extLst>
                </a:gridCol>
              </a:tblGrid>
              <a:tr h="312460">
                <a:tc gridSpan="3">
                  <a:txBody>
                    <a:bodyPr/>
                    <a:lstStyle/>
                    <a:p>
                      <a:pPr marL="76200" indent="63500" algn="just"/>
                      <a:r>
                        <a:rPr lang="ja-JP"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3</a:t>
                      </a:r>
                      <a:r>
                        <a:rPr lang="en-US" sz="1600" dirty="0">
                          <a:effectLst/>
                          <a:latin typeface="MS PGothic" panose="020B0600070205080204" pitchFamily="34" charset="-128"/>
                          <a:ea typeface="MS PGothic" panose="020B0600070205080204" pitchFamily="34" charset="-128"/>
                        </a:rPr>
                        <a:t>: </a:t>
                      </a:r>
                      <a:r>
                        <a:rPr lang="ja-JP" sz="1600">
                          <a:effectLst/>
                          <a:latin typeface="MS PGothic" panose="020B0600070205080204" pitchFamily="34" charset="-128"/>
                          <a:ea typeface="MS PGothic" panose="020B0600070205080204" pitchFamily="34" charset="-128"/>
                        </a:rPr>
                        <a:t>授業改善サポータ</a:t>
                      </a:r>
                      <a:r>
                        <a:rPr lang="ja-JP" altLang="en-US" sz="1600">
                          <a:effectLst/>
                          <a:latin typeface="MS PGothic" panose="020B0600070205080204" pitchFamily="34" charset="-128"/>
                          <a:ea typeface="MS PGothic" panose="020B0600070205080204" pitchFamily="34" charset="-128"/>
                        </a:rPr>
                        <a:t>としての実践</a:t>
                      </a:r>
                      <a:endParaRPr lang="en-JP" sz="1600" dirty="0">
                        <a:effectLst/>
                        <a:latin typeface="MS PGothic" panose="020B0600070205080204" pitchFamily="34" charset="-128"/>
                        <a:ea typeface="MS PGothic" panose="020B0600070205080204" pitchFamily="34" charset="-128"/>
                      </a:endParaRPr>
                    </a:p>
                    <a:p>
                      <a:pPr marL="76200" indent="63500" algn="just"/>
                      <a:r>
                        <a:rPr lang="ja-JP" sz="1600">
                          <a:effectLst/>
                          <a:latin typeface="MS PGothic" panose="020B0600070205080204" pitchFamily="34" charset="-128"/>
                          <a:ea typeface="MS PGothic" panose="020B0600070205080204" pitchFamily="34" charset="-128"/>
                        </a:rPr>
                        <a:t>スケジュール</a:t>
                      </a:r>
                      <a:r>
                        <a:rPr lang="en-US" sz="1600" dirty="0">
                          <a:effectLst/>
                          <a:latin typeface="MS PGothic" panose="020B0600070205080204" pitchFamily="34" charset="-128"/>
                          <a:ea typeface="MS PGothic" panose="020B0600070205080204" pitchFamily="34" charset="-128"/>
                        </a:rPr>
                        <a:t>(</a:t>
                      </a:r>
                      <a:r>
                        <a:rPr lang="ja-JP" sz="1600">
                          <a:effectLst/>
                          <a:latin typeface="MS PGothic" panose="020B0600070205080204" pitchFamily="34" charset="-128"/>
                          <a:ea typeface="MS PGothic" panose="020B0600070205080204" pitchFamily="34" charset="-128"/>
                        </a:rPr>
                        <a:t>同期：対面：</a:t>
                      </a:r>
                      <a:r>
                        <a:rPr lang="en-US" sz="1600" dirty="0">
                          <a:effectLst/>
                          <a:latin typeface="MS PGothic" panose="020B0600070205080204" pitchFamily="34" charset="-128"/>
                          <a:ea typeface="MS PGothic" panose="020B0600070205080204" pitchFamily="34" charset="-128"/>
                        </a:rPr>
                        <a:t>3</a:t>
                      </a:r>
                      <a:r>
                        <a:rPr lang="ja-JP" sz="1600">
                          <a:effectLst/>
                          <a:latin typeface="MS PGothic" panose="020B0600070205080204" pitchFamily="34" charset="-128"/>
                          <a:ea typeface="MS PGothic" panose="020B0600070205080204" pitchFamily="34" charset="-128"/>
                        </a:rPr>
                        <a:t>時間）　</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3997359866"/>
                  </a:ext>
                </a:extLst>
              </a:tr>
              <a:tr h="311521">
                <a:tc>
                  <a:txBody>
                    <a:bodyPr/>
                    <a:lstStyle/>
                    <a:p>
                      <a:pPr marL="76200" indent="63500" algn="ctr"/>
                      <a:r>
                        <a:rPr lang="ja-JP" sz="1600">
                          <a:effectLst/>
                          <a:latin typeface="MS PGothic" panose="020B0600070205080204" pitchFamily="34" charset="-128"/>
                          <a:ea typeface="MS PGothic" panose="020B0600070205080204" pitchFamily="34" charset="-128"/>
                        </a:rPr>
                        <a:t>時間配分</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ctr"/>
                      <a:r>
                        <a:rPr lang="ja-JP" sz="1600">
                          <a:effectLst/>
                          <a:latin typeface="MS PGothic" panose="020B0600070205080204" pitchFamily="34" charset="-128"/>
                          <a:ea typeface="MS PGothic" panose="020B0600070205080204" pitchFamily="34" charset="-128"/>
                        </a:rPr>
                        <a:t>内容</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ctr"/>
                      <a:r>
                        <a:rPr lang="ja-JP" sz="1600">
                          <a:effectLst/>
                          <a:latin typeface="MS PGothic" panose="020B0600070205080204" pitchFamily="34" charset="-128"/>
                          <a:ea typeface="MS PGothic" panose="020B0600070205080204" pitchFamily="34" charset="-128"/>
                        </a:rPr>
                        <a:t>ポイント</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3088111060"/>
                  </a:ext>
                </a:extLst>
              </a:tr>
              <a:tr h="189111">
                <a:tc>
                  <a:txBody>
                    <a:bodyPr/>
                    <a:lstStyle/>
                    <a:p>
                      <a:pPr marL="76200" indent="63500" algn="l"/>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15:00-15:30</a:t>
                      </a:r>
                    </a:p>
                    <a:p>
                      <a:pPr marL="76200" indent="63500" algn="l"/>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marR="0" lvl="0" indent="0" algn="l" defTabSz="914400" rtl="0" eaLnBrk="1" fontAlgn="auto" latinLnBrk="0" hangingPunct="1">
                        <a:lnSpc>
                          <a:spcPct val="100000"/>
                        </a:lnSpc>
                        <a:spcBef>
                          <a:spcPts val="0"/>
                        </a:spcBef>
                        <a:spcAft>
                          <a:spcPts val="0"/>
                        </a:spcAft>
                        <a:buClrTx/>
                        <a:buSzTx/>
                        <a:buFontTx/>
                        <a:buNone/>
                        <a:tabLst/>
                        <a:defRPr/>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1 (</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グループ</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&gt;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全体</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モジュール学習を深める</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76200" marR="0" lvl="0" indent="63500" algn="l" defTabSz="914400" rtl="0" eaLnBrk="1" fontAlgn="auto" latinLnBrk="0" hangingPunct="1">
                        <a:lnSpc>
                          <a:spcPct val="100000"/>
                        </a:lnSpc>
                        <a:spcBef>
                          <a:spcPts val="0"/>
                        </a:spcBef>
                        <a:spcAft>
                          <a:spcPts val="0"/>
                        </a:spcAft>
                        <a:buClrTx/>
                        <a:buSzTx/>
                        <a:buFontTx/>
                        <a:buNone/>
                        <a:tabLst/>
                        <a:defRP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3</a:t>
                      </a:r>
                      <a:r>
                        <a:rPr lang="ja-JP" altLang="en-US" sz="1600">
                          <a:effectLst/>
                          <a:latin typeface="MS PGothic" panose="020B0600070205080204" pitchFamily="34" charset="-128"/>
                          <a:ea typeface="MS PGothic" panose="020B0600070205080204" pitchFamily="34" charset="-128"/>
                        </a:rPr>
                        <a:t>事前課題④モジュールの学習、および、これからの教育に関する疑問点の洗い出し共有する</a:t>
                      </a:r>
                      <a:endParaRPr lang="en-US" altLang="ja-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37607508"/>
                  </a:ext>
                </a:extLst>
              </a:tr>
              <a:tr h="189111">
                <a:tc>
                  <a:txBody>
                    <a:bodyPr/>
                    <a:lstStyle/>
                    <a:p>
                      <a:pPr marL="76200" indent="63500" algn="l"/>
                      <a:r>
                        <a:rPr lang="en-US" sz="1600" dirty="0">
                          <a:effectLst/>
                          <a:latin typeface="MS PGothic" panose="020B0600070205080204" pitchFamily="34" charset="-128"/>
                          <a:ea typeface="MS PGothic" panose="020B0600070205080204" pitchFamily="34" charset="-128"/>
                        </a:rPr>
                        <a:t>15:30-15:45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0" algn="l">
                        <a:buFontTx/>
                        <a:buNone/>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2(</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グループ</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p>
                    <a:p>
                      <a:pPr marL="76200" marR="0" lvl="0" indent="0" algn="l" defTabSz="914400" rtl="0" eaLnBrk="1" fontAlgn="auto" latinLnBrk="0" hangingPunct="1">
                        <a:lnSpc>
                          <a:spcPct val="100000"/>
                        </a:lnSpc>
                        <a:spcBef>
                          <a:spcPts val="0"/>
                        </a:spcBef>
                        <a:spcAft>
                          <a:spcPts val="0"/>
                        </a:spcAft>
                        <a:buClrTx/>
                        <a:buSzTx/>
                        <a:buFontTx/>
                        <a:buNone/>
                        <a:tabLst/>
                        <a:defRPr/>
                      </a:pPr>
                      <a:r>
                        <a:rPr lang="ja-JP" altLang="en-US" sz="1600">
                          <a:effectLst/>
                          <a:latin typeface="MS PGothic" panose="020B0600070205080204" pitchFamily="34" charset="-128"/>
                          <a:ea typeface="MS PGothic" panose="020B0600070205080204" pitchFamily="34" charset="-128"/>
                        </a:rPr>
                        <a:t>授業支援ツールの紹介準備</a:t>
                      </a:r>
                      <a:endParaRPr lang="en-US" altLang="ja-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76200" marR="0" lvl="0" indent="63500" algn="l" defTabSz="914400" rtl="0" eaLnBrk="1" fontAlgn="auto" latinLnBrk="0" hangingPunct="1">
                        <a:lnSpc>
                          <a:spcPct val="100000"/>
                        </a:lnSpc>
                        <a:spcBef>
                          <a:spcPts val="0"/>
                        </a:spcBef>
                        <a:spcAft>
                          <a:spcPts val="0"/>
                        </a:spcAft>
                        <a:buClrTx/>
                        <a:buSzTx/>
                        <a:buFontTx/>
                        <a:buNone/>
                        <a:tabLst/>
                        <a:defRPr/>
                      </a:pPr>
                      <a:r>
                        <a:rPr lang="ja-JP" sz="1600">
                          <a:effectLst/>
                          <a:latin typeface="MS PGothic" panose="020B0600070205080204" pitchFamily="34" charset="-128"/>
                          <a:ea typeface="MS PGothic" panose="020B0600070205080204" pitchFamily="34" charset="-128"/>
                        </a:rPr>
                        <a:t>・</a:t>
                      </a: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3</a:t>
                      </a:r>
                      <a:r>
                        <a:rPr lang="ja-JP" altLang="en-US" sz="1600">
                          <a:effectLst/>
                          <a:latin typeface="MS PGothic" panose="020B0600070205080204" pitchFamily="34" charset="-128"/>
                          <a:ea typeface="MS PGothic" panose="020B0600070205080204" pitchFamily="34" charset="-128"/>
                        </a:rPr>
                        <a:t>事前課題</a:t>
                      </a:r>
                      <a:r>
                        <a:rPr lang="ja-JP" altLang="en-US" sz="1600" b="0" i="0" u="none">
                          <a:effectLst/>
                          <a:latin typeface="MS PGothic" panose="020B0600070205080204" pitchFamily="34" charset="-128"/>
                          <a:ea typeface="MS PGothic" panose="020B0600070205080204" pitchFamily="34" charset="-128"/>
                        </a:rPr>
                        <a:t>③開発したサポートツールの発表準備</a:t>
                      </a:r>
                      <a:endParaRPr lang="en-US" altLang="ja-JP" sz="1600" b="0" i="0" u="none" dirty="0">
                        <a:effectLst/>
                        <a:latin typeface="MS PGothic" panose="020B0600070205080204" pitchFamily="34" charset="-128"/>
                        <a:ea typeface="MS PGothic" panose="020B0600070205080204" pitchFamily="34" charset="-128"/>
                      </a:endParaRPr>
                    </a:p>
                    <a:p>
                      <a:pPr marL="76200" marR="0" lvl="0" indent="63500" algn="l" defTabSz="914400" rtl="0" eaLnBrk="1" fontAlgn="auto" latinLnBrk="0" hangingPunct="1">
                        <a:lnSpc>
                          <a:spcPct val="100000"/>
                        </a:lnSpc>
                        <a:spcBef>
                          <a:spcPts val="0"/>
                        </a:spcBef>
                        <a:spcAft>
                          <a:spcPts val="0"/>
                        </a:spcAft>
                        <a:buClrTx/>
                        <a:buSzTx/>
                        <a:buFontTx/>
                        <a:buNone/>
                        <a:tabLst/>
                        <a:defRPr/>
                      </a:pPr>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・Googleドキュメントを活用しグループ毎に発表内容と役割を整理する</a:t>
                      </a:r>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2869651599"/>
                  </a:ext>
                </a:extLst>
              </a:tr>
              <a:tr h="301900">
                <a:tc>
                  <a:txBody>
                    <a:bodyPr/>
                    <a:lstStyle/>
                    <a:p>
                      <a:pPr marL="76200" indent="63500" algn="l"/>
                      <a:r>
                        <a:rPr lang="en-US" sz="1600" dirty="0">
                          <a:effectLst/>
                          <a:latin typeface="MS PGothic" panose="020B0600070205080204" pitchFamily="34" charset="-128"/>
                          <a:ea typeface="MS PGothic" panose="020B0600070205080204" pitchFamily="34" charset="-128"/>
                        </a:rPr>
                        <a:t>15:55-16:45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l"/>
                      <a:r>
                        <a:rPr lang="ja-JP"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全体</a:t>
                      </a:r>
                      <a:r>
                        <a:rPr lang="en-US" altLang="ja-JP" sz="1600" dirty="0">
                          <a:effectLst/>
                          <a:latin typeface="MS PGothic" panose="020B0600070205080204" pitchFamily="34" charset="-128"/>
                          <a:ea typeface="MS PGothic" panose="020B0600070205080204" pitchFamily="34" charset="-128"/>
                        </a:rPr>
                        <a:t>)</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76200" indent="63500" algn="l"/>
                      <a:r>
                        <a:rPr lang="ja-JP" altLang="en-US" sz="1600">
                          <a:effectLst/>
                          <a:latin typeface="MS PGothic" panose="020B0600070205080204" pitchFamily="34" charset="-128"/>
                          <a:ea typeface="MS PGothic" panose="020B0600070205080204" pitchFamily="34" charset="-128"/>
                        </a:rPr>
                        <a:t>授業支援ツールの紹介</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76200" indent="63500" algn="l"/>
                      <a:r>
                        <a:rPr lang="ja-JP" sz="1600">
                          <a:effectLst/>
                          <a:latin typeface="MS PGothic" panose="020B0600070205080204" pitchFamily="34" charset="-128"/>
                          <a:ea typeface="MS PGothic" panose="020B0600070205080204" pitchFamily="34" charset="-128"/>
                        </a:rPr>
                        <a:t>・</a:t>
                      </a:r>
                      <a:r>
                        <a:rPr lang="ja-JP" altLang="en-US" sz="1600">
                          <a:effectLst/>
                          <a:latin typeface="MS PGothic" panose="020B0600070205080204" pitchFamily="34" charset="-128"/>
                          <a:ea typeface="MS PGothic" panose="020B0600070205080204" pitchFamily="34" charset="-128"/>
                        </a:rPr>
                        <a:t>各グループによる</a:t>
                      </a:r>
                      <a:r>
                        <a:rPr lang="ja-JP" altLang="en-US" sz="1600" b="0" i="0" u="none">
                          <a:effectLst/>
                          <a:latin typeface="MS PGothic" panose="020B0600070205080204" pitchFamily="34" charset="-128"/>
                          <a:ea typeface="MS PGothic" panose="020B0600070205080204" pitchFamily="34" charset="-128"/>
                        </a:rPr>
                        <a:t>開発したサポートツールの発表</a:t>
                      </a:r>
                      <a:endParaRPr lang="en-US" altLang="ja-JP" sz="1600" b="0" i="0" u="none" dirty="0">
                        <a:effectLst/>
                        <a:latin typeface="MS PGothic" panose="020B0600070205080204" pitchFamily="34" charset="-128"/>
                        <a:ea typeface="MS PGothic" panose="020B0600070205080204" pitchFamily="34" charset="-128"/>
                      </a:endParaRPr>
                    </a:p>
                    <a:p>
                      <a:pPr marL="76200" indent="63500" algn="l"/>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・Googleドキュメントを活用しグループ毎に実践を整理する</a:t>
                      </a:r>
                      <a:endParaRPr lang="en-JP" sz="1600" dirty="0">
                        <a:effectLst/>
                        <a:latin typeface="MS PGothic" panose="020B0600070205080204" pitchFamily="34" charset="-128"/>
                        <a:ea typeface="MS PGothic" panose="020B0600070205080204" pitchFamily="34" charset="-128"/>
                      </a:endParaRPr>
                    </a:p>
                    <a:p>
                      <a:pPr marL="76200" indent="63500" algn="l"/>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2336728472"/>
                  </a:ext>
                </a:extLst>
              </a:tr>
              <a:tr h="389140">
                <a:tc>
                  <a:txBody>
                    <a:bodyPr/>
                    <a:lstStyle/>
                    <a:p>
                      <a:pPr marL="76200" indent="63500" algn="l"/>
                      <a:r>
                        <a:rPr lang="en-US" sz="1600" dirty="0">
                          <a:effectLst/>
                          <a:latin typeface="MS PGothic" panose="020B0600070205080204" pitchFamily="34" charset="-128"/>
                          <a:ea typeface="MS PGothic" panose="020B0600070205080204" pitchFamily="34" charset="-128"/>
                        </a:rPr>
                        <a:t>16:55-17:10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l"/>
                      <a:r>
                        <a:rPr lang="ja-JP"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3(</a:t>
                      </a:r>
                      <a:r>
                        <a:rPr lang="ja-JP" altLang="en-US" sz="1600">
                          <a:effectLst/>
                          <a:latin typeface="MS PGothic" panose="020B0600070205080204" pitchFamily="34" charset="-128"/>
                          <a:ea typeface="MS PGothic" panose="020B0600070205080204" pitchFamily="34" charset="-128"/>
                        </a:rPr>
                        <a:t>グループ</a:t>
                      </a:r>
                      <a:r>
                        <a:rPr lang="en-US" altLang="ja-JP" sz="1600" dirty="0">
                          <a:effectLst/>
                          <a:latin typeface="MS PGothic" panose="020B0600070205080204" pitchFamily="34" charset="-128"/>
                          <a:ea typeface="MS PGothic" panose="020B0600070205080204" pitchFamily="34" charset="-128"/>
                        </a:rPr>
                        <a:t>)</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76200" indent="63500" algn="l"/>
                      <a:r>
                        <a:rPr lang="ja-JP" altLang="en-US" sz="1600">
                          <a:effectLst/>
                          <a:latin typeface="MS PGothic" panose="020B0600070205080204" pitchFamily="34" charset="-128"/>
                          <a:ea typeface="MS PGothic" panose="020B0600070205080204" pitchFamily="34" charset="-128"/>
                        </a:rPr>
                        <a:t>実践報告の共有</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76200" indent="63500" algn="l"/>
                      <a:r>
                        <a:rPr lang="ja-JP" sz="1600">
                          <a:effectLst/>
                          <a:latin typeface="MS PGothic" panose="020B0600070205080204" pitchFamily="34" charset="-128"/>
                          <a:ea typeface="MS PGothic" panose="020B0600070205080204" pitchFamily="34" charset="-128"/>
                        </a:rPr>
                        <a:t>・</a:t>
                      </a: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3</a:t>
                      </a:r>
                      <a:r>
                        <a:rPr lang="ja-JP" sz="1600">
                          <a:effectLst/>
                          <a:latin typeface="MS PGothic" panose="020B0600070205080204" pitchFamily="34" charset="-128"/>
                          <a:ea typeface="MS PGothic" panose="020B0600070205080204" pitchFamily="34" charset="-128"/>
                        </a:rPr>
                        <a:t>事前課題</a:t>
                      </a:r>
                      <a:r>
                        <a:rPr lang="ja-JP" altLang="en-US" sz="1600">
                          <a:effectLst/>
                          <a:latin typeface="MS PGothic" panose="020B0600070205080204" pitchFamily="34" charset="-128"/>
                          <a:ea typeface="MS PGothic" panose="020B0600070205080204" pitchFamily="34" charset="-128"/>
                        </a:rPr>
                        <a:t>②</a:t>
                      </a:r>
                      <a:r>
                        <a:rPr lang="ja-JP" sz="1600">
                          <a:effectLst/>
                          <a:latin typeface="MS PGothic" panose="020B0600070205080204" pitchFamily="34" charset="-128"/>
                          <a:ea typeface="MS PGothic" panose="020B0600070205080204" pitchFamily="34" charset="-128"/>
                        </a:rPr>
                        <a:t>を使い、</a:t>
                      </a:r>
                      <a:r>
                        <a:rPr lang="ja-JP" altLang="en-US" sz="1600">
                          <a:effectLst/>
                          <a:latin typeface="MS PGothic" panose="020B0600070205080204" pitchFamily="34" charset="-128"/>
                          <a:ea typeface="MS PGothic" panose="020B0600070205080204" pitchFamily="34" charset="-128"/>
                        </a:rPr>
                        <a:t>実際に行ったことを報告する</a:t>
                      </a:r>
                      <a:endParaRPr lang="en-JP" altLang="ja-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525972738"/>
                  </a:ext>
                </a:extLst>
              </a:tr>
              <a:tr h="583770">
                <a:tc>
                  <a:txBody>
                    <a:bodyPr/>
                    <a:lstStyle/>
                    <a:p>
                      <a:pPr marL="76200" indent="63500" algn="l"/>
                      <a:r>
                        <a:rPr lang="en-US" sz="1600" dirty="0">
                          <a:effectLst/>
                          <a:latin typeface="MS PGothic" panose="020B0600070205080204" pitchFamily="34" charset="-128"/>
                          <a:ea typeface="MS PGothic" panose="020B0600070205080204" pitchFamily="34" charset="-128"/>
                        </a:rPr>
                        <a:t>17:10-17:20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l"/>
                      <a:r>
                        <a:rPr lang="ja-JP"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3</a:t>
                      </a:r>
                      <a:r>
                        <a:rPr lang="en-US" sz="1600" dirty="0">
                          <a:effectLst/>
                          <a:latin typeface="MS PGothic" panose="020B0600070205080204" pitchFamily="34" charset="-128"/>
                          <a:ea typeface="MS PGothic" panose="020B0600070205080204" pitchFamily="34" charset="-128"/>
                        </a:rPr>
                        <a:t>(</a:t>
                      </a:r>
                      <a:r>
                        <a:rPr lang="en-US" sz="1600" dirty="0" err="1">
                          <a:effectLst/>
                          <a:latin typeface="MS PGothic" panose="020B0600070205080204" pitchFamily="34" charset="-128"/>
                          <a:ea typeface="MS PGothic" panose="020B0600070205080204" pitchFamily="34" charset="-128"/>
                        </a:rPr>
                        <a:t>全体</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76200" indent="63500" algn="l"/>
                      <a:r>
                        <a:rPr lang="ja-JP" altLang="en-US" sz="1600">
                          <a:effectLst/>
                          <a:latin typeface="MS PGothic" panose="020B0600070205080204" pitchFamily="34" charset="-128"/>
                          <a:ea typeface="MS PGothic" panose="020B0600070205080204" pitchFamily="34" charset="-128"/>
                        </a:rPr>
                        <a:t>実践報告共有のまとめ報告と改善のための議論</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l"/>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・を全体に共有、改善方法を検討</a:t>
                      </a:r>
                    </a:p>
                  </a:txBody>
                  <a:tcPr marL="68580" marR="68580" marT="0" marB="0"/>
                </a:tc>
                <a:extLst>
                  <a:ext uri="{0D108BD9-81ED-4DB2-BD59-A6C34878D82A}">
                    <a16:rowId xmlns:a16="http://schemas.microsoft.com/office/drawing/2014/main" val="1980040595"/>
                  </a:ext>
                </a:extLst>
              </a:tr>
              <a:tr h="583770">
                <a:tc>
                  <a:txBody>
                    <a:bodyPr/>
                    <a:lstStyle/>
                    <a:p>
                      <a:pPr marL="76200" indent="63500" algn="l"/>
                      <a:r>
                        <a:rPr lang="en-US" sz="1600" dirty="0">
                          <a:effectLst/>
                          <a:latin typeface="MS PGothic" panose="020B0600070205080204" pitchFamily="34" charset="-128"/>
                          <a:ea typeface="MS PGothic" panose="020B0600070205080204" pitchFamily="34" charset="-128"/>
                        </a:rPr>
                        <a:t>17:20-17:45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0" algn="l">
                        <a:buFontTx/>
                        <a:buNone/>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4 (</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グループ</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アクションプランと省察、自己評価シート項目に関する内省</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marR="0" lvl="0" indent="63500" algn="l" defTabSz="914400" rtl="0" eaLnBrk="1" fontAlgn="auto" latinLnBrk="0" hangingPunct="1">
                        <a:lnSpc>
                          <a:spcPct val="100000"/>
                        </a:lnSpc>
                        <a:spcBef>
                          <a:spcPts val="0"/>
                        </a:spcBef>
                        <a:spcAft>
                          <a:spcPts val="0"/>
                        </a:spcAft>
                        <a:buClrTx/>
                        <a:buSzTx/>
                        <a:buFontTx/>
                        <a:buNone/>
                        <a:tabLst/>
                        <a:defRPr/>
                      </a:pPr>
                      <a:r>
                        <a:rPr lang="ja-JP" sz="1600">
                          <a:effectLst/>
                          <a:latin typeface="MS PGothic" panose="020B0600070205080204" pitchFamily="34" charset="-128"/>
                          <a:ea typeface="MS PGothic" panose="020B0600070205080204" pitchFamily="34" charset="-128"/>
                        </a:rPr>
                        <a:t>・</a:t>
                      </a: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3</a:t>
                      </a:r>
                      <a:r>
                        <a:rPr lang="ja-JP" altLang="en-US" sz="1600">
                          <a:effectLst/>
                          <a:latin typeface="MS PGothic" panose="020B0600070205080204" pitchFamily="34" charset="-128"/>
                          <a:ea typeface="MS PGothic" panose="020B0600070205080204" pitchFamily="34" charset="-128"/>
                        </a:rPr>
                        <a:t>事前課題</a:t>
                      </a:r>
                      <a:r>
                        <a:rPr lang="ja-JP" altLang="en-US" sz="1600" b="0" i="0" u="none">
                          <a:latin typeface="MS PGothic" panose="020B0600070205080204" pitchFamily="34" charset="-128"/>
                          <a:ea typeface="MS PGothic" panose="020B0600070205080204" pitchFamily="34" charset="-128"/>
                        </a:rPr>
                        <a:t>① </a:t>
                      </a:r>
                      <a:r>
                        <a:rPr lang="ja-JP" altLang="en-US" sz="1600">
                          <a:effectLst/>
                          <a:latin typeface="MS PGothic" panose="020B0600070205080204" pitchFamily="34" charset="-128"/>
                          <a:ea typeface="MS PGothic" panose="020B0600070205080204" pitchFamily="34" charset="-128"/>
                        </a:rPr>
                        <a:t>アクションプランと省察レポートを</a:t>
                      </a:r>
                      <a:r>
                        <a:rPr lang="ja-JP" sz="1600">
                          <a:effectLst/>
                          <a:latin typeface="MS PGothic" panose="020B0600070205080204" pitchFamily="34" charset="-128"/>
                          <a:ea typeface="MS PGothic" panose="020B0600070205080204" pitchFamily="34" charset="-128"/>
                        </a:rPr>
                        <a:t>共有</a:t>
                      </a:r>
                      <a:r>
                        <a:rPr lang="ja-JP" altLang="en-US" sz="1600">
                          <a:effectLst/>
                          <a:latin typeface="MS PGothic" panose="020B0600070205080204" pitchFamily="34" charset="-128"/>
                          <a:ea typeface="MS PGothic" panose="020B0600070205080204" pitchFamily="34" charset="-128"/>
                        </a:rPr>
                        <a:t>し、良かった点と</a:t>
                      </a:r>
                      <a:r>
                        <a:rPr lang="ja-JP" altLang="en-JP" sz="1600">
                          <a:effectLst/>
                          <a:latin typeface="MS PGothic" panose="020B0600070205080204" pitchFamily="34" charset="-128"/>
                          <a:ea typeface="MS PGothic" panose="020B0600070205080204" pitchFamily="34" charset="-128"/>
                        </a:rPr>
                        <a:t>改善</a:t>
                      </a:r>
                      <a:r>
                        <a:rPr lang="ja-JP" altLang="en-US" sz="1600">
                          <a:effectLst/>
                          <a:latin typeface="MS PGothic" panose="020B0600070205080204" pitchFamily="34" charset="-128"/>
                          <a:ea typeface="MS PGothic" panose="020B0600070205080204" pitchFamily="34" charset="-128"/>
                        </a:rPr>
                        <a:t>点の確認</a:t>
                      </a:r>
                      <a:endParaRPr lang="en-US" altLang="ja-JP" sz="1600" dirty="0">
                        <a:effectLst/>
                        <a:latin typeface="MS PGothic" panose="020B0600070205080204" pitchFamily="34" charset="-128"/>
                        <a:ea typeface="MS PGothic" panose="020B0600070205080204" pitchFamily="34" charset="-128"/>
                      </a:endParaRPr>
                    </a:p>
                    <a:p>
                      <a:pPr marL="76200" indent="63500" algn="l"/>
                      <a:r>
                        <a:rPr lang="ja-JP" altLang="en-US" sz="1600">
                          <a:effectLst/>
                          <a:latin typeface="MS PGothic" panose="020B0600070205080204" pitchFamily="34" charset="-128"/>
                          <a:ea typeface="MS PGothic" panose="020B0600070205080204" pitchFamily="34" charset="-128"/>
                        </a:rPr>
                        <a:t>自己評価シートを使い本講座での学びを振り返る</a:t>
                      </a:r>
                      <a:endParaRPr lang="en-US" altLang="ja-JP" sz="1600" dirty="0">
                        <a:effectLst/>
                        <a:latin typeface="MS PGothic" panose="020B0600070205080204" pitchFamily="34" charset="-128"/>
                        <a:ea typeface="MS PGothic" panose="020B0600070205080204" pitchFamily="34" charset="-128"/>
                      </a:endParaRPr>
                    </a:p>
                    <a:p>
                      <a:pPr marL="76200" indent="63500" algn="l"/>
                      <a:r>
                        <a:rPr lang="ja-JP" altLang="en-US" sz="1600">
                          <a:effectLst/>
                          <a:latin typeface="MS PGothic" panose="020B0600070205080204" pitchFamily="34" charset="-128"/>
                          <a:ea typeface="MS PGothic" panose="020B0600070205080204" pitchFamily="34" charset="-128"/>
                        </a:rPr>
                        <a:t>・自校組織への働きかけ、個人でのアクションを、</a:t>
                      </a:r>
                      <a:r>
                        <a:rPr lang="en-US" sz="1600" dirty="0">
                          <a:effectLst/>
                          <a:latin typeface="MS PGothic" panose="020B0600070205080204" pitchFamily="34" charset="-128"/>
                          <a:ea typeface="MS PGothic" panose="020B0600070205080204" pitchFamily="34" charset="-128"/>
                        </a:rPr>
                        <a:t>(1)</a:t>
                      </a:r>
                      <a:r>
                        <a:rPr lang="ja-JP" altLang="en-US" sz="1600">
                          <a:effectLst/>
                          <a:latin typeface="MS PGothic" panose="020B0600070205080204" pitchFamily="34" charset="-128"/>
                          <a:ea typeface="MS PGothic" panose="020B0600070205080204" pitchFamily="34" charset="-128"/>
                        </a:rPr>
                        <a:t>授業コンサルティング普及への施策、</a:t>
                      </a:r>
                      <a:r>
                        <a:rPr lang="en-US"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授業改善サポータ業務、</a:t>
                      </a:r>
                      <a:r>
                        <a:rPr lang="en-US" altLang="ja-JP" sz="1600" dirty="0">
                          <a:effectLst/>
                          <a:latin typeface="MS PGothic" panose="020B0600070205080204" pitchFamily="34" charset="-128"/>
                          <a:ea typeface="MS PGothic" panose="020B0600070205080204" pitchFamily="34" charset="-128"/>
                        </a:rPr>
                        <a:t>(3)</a:t>
                      </a:r>
                      <a:r>
                        <a:rPr lang="ja-JP" altLang="en-US" sz="1600">
                          <a:effectLst/>
                          <a:latin typeface="MS PGothic" panose="020B0600070205080204" pitchFamily="34" charset="-128"/>
                          <a:ea typeface="MS PGothic" panose="020B0600070205080204" pitchFamily="34" charset="-128"/>
                        </a:rPr>
                        <a:t>自身の知識・スキル開発の３項から、行動計画を立てる</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2509093831"/>
                  </a:ext>
                </a:extLst>
              </a:tr>
              <a:tr h="271206">
                <a:tc>
                  <a:txBody>
                    <a:bodyPr/>
                    <a:lstStyle/>
                    <a:p>
                      <a:pPr marL="76200" indent="63500" algn="l"/>
                      <a:r>
                        <a:rPr lang="en-US" sz="1600" dirty="0">
                          <a:effectLst/>
                          <a:latin typeface="MS PGothic" panose="020B0600070205080204" pitchFamily="34" charset="-128"/>
                          <a:ea typeface="MS PGothic" panose="020B0600070205080204" pitchFamily="34" charset="-128"/>
                        </a:rPr>
                        <a:t>17:45-18:00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l"/>
                      <a:r>
                        <a:rPr lang="ja-JP" sz="1600">
                          <a:effectLst/>
                          <a:latin typeface="MS PGothic" panose="020B0600070205080204" pitchFamily="34" charset="-128"/>
                          <a:ea typeface="MS PGothic" panose="020B0600070205080204" pitchFamily="34" charset="-128"/>
                        </a:rPr>
                        <a:t>・</a:t>
                      </a:r>
                      <a:r>
                        <a:rPr lang="ja-JP" altLang="en-JP" sz="1600">
                          <a:effectLst/>
                          <a:latin typeface="MS PGothic" panose="020B0600070205080204" pitchFamily="34" charset="-128"/>
                          <a:ea typeface="MS PGothic" panose="020B0600070205080204" pitchFamily="34" charset="-128"/>
                        </a:rPr>
                        <a:t>まとめ</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l"/>
                      <a:r>
                        <a:rPr lang="ja-JP" sz="1600">
                          <a:effectLst/>
                          <a:latin typeface="MS PGothic" panose="020B0600070205080204" pitchFamily="34" charset="-128"/>
                          <a:ea typeface="MS PGothic" panose="020B0600070205080204" pitchFamily="34" charset="-128"/>
                        </a:rPr>
                        <a:t>・</a:t>
                      </a:r>
                      <a:r>
                        <a:rPr lang="ja-JP" altLang="en-JP" sz="1600">
                          <a:effectLst/>
                          <a:latin typeface="MS PGothic" panose="020B0600070205080204" pitchFamily="34" charset="-128"/>
                          <a:ea typeface="MS PGothic" panose="020B0600070205080204" pitchFamily="34" charset="-128"/>
                        </a:rPr>
                        <a:t>本</a:t>
                      </a:r>
                      <a:r>
                        <a:rPr lang="ja-JP" altLang="en-US" sz="1600">
                          <a:effectLst/>
                          <a:latin typeface="MS PGothic" panose="020B0600070205080204" pitchFamily="34" charset="-128"/>
                          <a:ea typeface="MS PGothic" panose="020B0600070205080204" pitchFamily="34" charset="-128"/>
                        </a:rPr>
                        <a:t>講座の学びの収穫など個人発表</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97006308"/>
                  </a:ext>
                </a:extLst>
              </a:tr>
            </a:tbl>
          </a:graphicData>
        </a:graphic>
      </p:graphicFrame>
    </p:spTree>
    <p:extLst>
      <p:ext uri="{BB962C8B-B14F-4D97-AF65-F5344CB8AC3E}">
        <p14:creationId xmlns:p14="http://schemas.microsoft.com/office/powerpoint/2010/main" val="174958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セッション1</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fontScale="85000" lnSpcReduction="20000"/>
          </a:bodyPr>
          <a:lstStyle/>
          <a:p>
            <a:r>
              <a:rPr lang="ja-JP" altLang="en-US" sz="4400">
                <a:effectLst/>
                <a:cs typeface="Times New Roman" panose="02020603050405020304" pitchFamily="18" charset="0"/>
              </a:rPr>
              <a:t>研修</a:t>
            </a:r>
            <a:r>
              <a:rPr lang="en-US" altLang="ja-JP" sz="4400" dirty="0">
                <a:effectLst/>
                <a:cs typeface="Times New Roman" panose="02020603050405020304" pitchFamily="18" charset="0"/>
              </a:rPr>
              <a:t>1</a:t>
            </a:r>
            <a:r>
              <a:rPr lang="ja-JP" altLang="en-US" sz="4400">
                <a:effectLst/>
                <a:cs typeface="Times New Roman" panose="02020603050405020304" pitchFamily="18" charset="0"/>
              </a:rPr>
              <a:t>からの学習の振り返り：</a:t>
            </a:r>
            <a:endParaRPr lang="en-US" altLang="ja-JP" sz="4400" dirty="0">
              <a:effectLst/>
              <a:cs typeface="Times New Roman" panose="02020603050405020304" pitchFamily="18" charset="0"/>
            </a:endParaRPr>
          </a:p>
          <a:p>
            <a:r>
              <a:rPr lang="ja-JP" altLang="en-US" sz="4400">
                <a:effectLst/>
                <a:cs typeface="Times New Roman" panose="02020603050405020304" pitchFamily="18" charset="0"/>
              </a:rPr>
              <a:t>これからの教育について</a:t>
            </a:r>
            <a:endParaRPr lang="en-US" altLang="ja-JP" sz="4400" dirty="0">
              <a:effectLst/>
              <a:cs typeface="Times New Roman" panose="02020603050405020304" pitchFamily="18" charset="0"/>
            </a:endParaRPr>
          </a:p>
          <a:p>
            <a:r>
              <a:rPr lang="ja-JP" altLang="en-US" sz="4400">
                <a:cs typeface="Times New Roman" panose="02020603050405020304" pitchFamily="18" charset="0"/>
              </a:rPr>
              <a:t>・熊大教材</a:t>
            </a:r>
            <a:endParaRPr lang="en-US" altLang="ja-JP" sz="4400" dirty="0">
              <a:cs typeface="Times New Roman" panose="02020603050405020304" pitchFamily="18" charset="0"/>
            </a:endParaRPr>
          </a:p>
          <a:p>
            <a:endParaRPr lang="en-JP" sz="4400" dirty="0">
              <a:effectLst/>
            </a:endParaRPr>
          </a:p>
        </p:txBody>
      </p:sp>
    </p:spTree>
    <p:extLst>
      <p:ext uri="{BB962C8B-B14F-4D97-AF65-F5344CB8AC3E}">
        <p14:creationId xmlns:p14="http://schemas.microsoft.com/office/powerpoint/2010/main" val="1413245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更なる学び：</a:t>
            </a:r>
            <a:br>
              <a:rPr lang="en-US" altLang="ja-JP" b="1" dirty="0">
                <a:latin typeface="+mj-ea"/>
              </a:rPr>
            </a:br>
            <a:r>
              <a:rPr lang="ja-JP" altLang="en-US" b="1">
                <a:latin typeface="+mj-ea"/>
              </a:rPr>
              <a:t>モジュールでの学習</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38200" y="1957716"/>
            <a:ext cx="10515600" cy="2931129"/>
          </a:xfrm>
        </p:spPr>
        <p:txBody>
          <a:bodyPr>
            <a:noAutofit/>
          </a:bodyPr>
          <a:lstStyle/>
          <a:p>
            <a:r>
              <a:rPr lang="en-US" altLang="ja-JP" sz="2000" dirty="0"/>
              <a:t>LMS</a:t>
            </a:r>
            <a:r>
              <a:rPr lang="ja-JP" altLang="en-US" sz="2000"/>
              <a:t>のモジュール教材：</a:t>
            </a:r>
            <a:r>
              <a:rPr lang="en-US" altLang="ja-JP" sz="2000" dirty="0"/>
              <a:t>https://kyoten1a.cica.jp/</a:t>
            </a:r>
            <a:r>
              <a:rPr lang="en-US" altLang="ja-JP" sz="2000" dirty="0" err="1"/>
              <a:t>moodle</a:t>
            </a:r>
            <a:r>
              <a:rPr lang="en-US" altLang="ja-JP" sz="2000" dirty="0"/>
              <a:t>/?redirect=0</a:t>
            </a:r>
          </a:p>
          <a:p>
            <a:pPr lvl="0" algn="l"/>
            <a:r>
              <a:rPr lang="ja-JP" altLang="en-US" sz="2000"/>
              <a:t>研修</a:t>
            </a:r>
            <a:r>
              <a:rPr lang="en-US" altLang="ja-JP" sz="2000" dirty="0"/>
              <a:t>3</a:t>
            </a:r>
            <a:r>
              <a:rPr lang="ja-JP" altLang="en-US" sz="2000"/>
              <a:t>事前課題</a:t>
            </a:r>
            <a:endParaRPr lang="en-US" altLang="ja-JP" sz="2000" i="0" u="none" dirty="0"/>
          </a:p>
          <a:p>
            <a:pPr marL="0" lvl="0" indent="0" algn="l">
              <a:buNone/>
            </a:pPr>
            <a:r>
              <a:rPr lang="ja-JP" altLang="en-US" sz="2000" i="0" u="none"/>
              <a:t>④  熊大教材で学んだことを共有</a:t>
            </a:r>
            <a:endParaRPr lang="en-US" altLang="ja-JP" sz="2000" dirty="0"/>
          </a:p>
          <a:p>
            <a:pPr lvl="1"/>
            <a:r>
              <a:rPr lang="ja-JP" altLang="en-US" sz="2000"/>
              <a:t>新しい発見</a:t>
            </a:r>
            <a:endParaRPr lang="en-US" altLang="ja-JP" sz="2000" dirty="0"/>
          </a:p>
          <a:p>
            <a:pPr lvl="1"/>
            <a:r>
              <a:rPr lang="ja-JP" altLang="en-US" sz="2000"/>
              <a:t>使ってみようと思うヒント</a:t>
            </a:r>
            <a:endParaRPr lang="en-US" altLang="ja-JP" sz="2000" dirty="0"/>
          </a:p>
          <a:p>
            <a:pPr lvl="1"/>
            <a:r>
              <a:rPr lang="ja-JP" altLang="en-US" sz="2000"/>
              <a:t>今までもやっていた工夫</a:t>
            </a:r>
            <a:endParaRPr lang="en-US" altLang="ja-JP" sz="2000" dirty="0"/>
          </a:p>
          <a:p>
            <a:pPr lvl="1"/>
            <a:r>
              <a:rPr lang="ja-JP" altLang="en-US" sz="2000"/>
              <a:t>良くわからなかった事、疑問点</a:t>
            </a:r>
            <a:endParaRPr lang="en-US" altLang="ja-JP" sz="2000" dirty="0"/>
          </a:p>
          <a:p>
            <a:pPr lvl="1"/>
            <a:r>
              <a:rPr lang="ja-JP" altLang="en-US" sz="2000"/>
              <a:t>モヤモヤする事　　など</a:t>
            </a:r>
            <a:endParaRPr lang="en-US" altLang="ja-JP" sz="2000" dirty="0"/>
          </a:p>
          <a:p>
            <a:pPr marL="457200" lvl="1" indent="0">
              <a:buNone/>
            </a:pPr>
            <a:endParaRPr lang="en-US" altLang="ja-JP" sz="2000" dirty="0"/>
          </a:p>
          <a:p>
            <a:pPr marL="0" indent="0">
              <a:buNone/>
            </a:pPr>
            <a:endParaRPr lang="en-US" altLang="ja-JP" sz="2000" dirty="0"/>
          </a:p>
          <a:p>
            <a:pPr marL="0" indent="0">
              <a:buNone/>
            </a:pPr>
            <a:endParaRPr lang="en-US" altLang="ja-JP" sz="2000" dirty="0"/>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a:latin typeface="Meiryo UI" panose="020B0604030504040204" pitchFamily="50" charset="-128"/>
                <a:ea typeface="Meiryo UI" panose="020B0604030504040204" pitchFamily="50" charset="-128"/>
              </a:rPr>
              <a:t>モジュールグループ</a:t>
            </a:r>
            <a:r>
              <a:rPr kumimoji="1" lang="en-US" altLang="ja-JP" sz="5400" dirty="0">
                <a:latin typeface="Meiryo UI" panose="020B0604030504040204" pitchFamily="50" charset="-128"/>
                <a:ea typeface="Meiryo UI" panose="020B0604030504040204" pitchFamily="50" charset="-128"/>
              </a:rPr>
              <a:t>15</a:t>
            </a:r>
            <a:r>
              <a:rPr kumimoji="1" lang="ja-JP" altLang="en-US" sz="5400">
                <a:latin typeface="Meiryo UI" panose="020B0604030504040204" pitchFamily="50" charset="-128"/>
                <a:ea typeface="Meiryo UI" panose="020B0604030504040204" pitchFamily="50" charset="-128"/>
              </a:rPr>
              <a:t>分</a:t>
            </a:r>
            <a:r>
              <a:rPr kumimoji="1" lang="en-US" altLang="ja-JP" sz="5400" dirty="0">
                <a:latin typeface="Meiryo UI" panose="020B0604030504040204" pitchFamily="50" charset="-128"/>
                <a:ea typeface="Meiryo UI" panose="020B0604030504040204" pitchFamily="50" charset="-128"/>
              </a:rPr>
              <a:t>+5</a:t>
            </a:r>
            <a:r>
              <a:rPr kumimoji="1" lang="ja-JP" altLang="en-US" sz="5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
        <p:nvSpPr>
          <p:cNvPr id="5" name="TextBox 4">
            <a:extLst>
              <a:ext uri="{FF2B5EF4-FFF2-40B4-BE49-F238E27FC236}">
                <a16:creationId xmlns:a16="http://schemas.microsoft.com/office/drawing/2014/main" id="{3C144F36-5878-F822-B1B5-9739255861A6}"/>
              </a:ext>
            </a:extLst>
          </p:cNvPr>
          <p:cNvSpPr txBox="1"/>
          <p:nvPr/>
        </p:nvSpPr>
        <p:spPr>
          <a:xfrm>
            <a:off x="1647506" y="5129764"/>
            <a:ext cx="9615133" cy="954107"/>
          </a:xfrm>
          <a:prstGeom prst="rect">
            <a:avLst/>
          </a:prstGeom>
          <a:solidFill>
            <a:schemeClr val="accent6">
              <a:lumMod val="20000"/>
              <a:lumOff val="80000"/>
            </a:schemeClr>
          </a:solidFill>
        </p:spPr>
        <p:txBody>
          <a:bodyPr wrap="none" rtlCol="0">
            <a:spAutoFit/>
          </a:bodyPr>
          <a:lstStyle/>
          <a:p>
            <a:r>
              <a:rPr lang="en-US" altLang="ja-JP" sz="2800" dirty="0"/>
              <a:t>15</a:t>
            </a:r>
            <a:r>
              <a:rPr lang="ja-JP" altLang="en-US" sz="2800"/>
              <a:t>分で共有＋</a:t>
            </a:r>
            <a:r>
              <a:rPr lang="en-US" altLang="ja-JP" sz="2800" dirty="0"/>
              <a:t>5</a:t>
            </a:r>
            <a:r>
              <a:rPr lang="ja-JP" altLang="en-US" sz="2800"/>
              <a:t>分で</a:t>
            </a:r>
            <a:r>
              <a:rPr lang="en-US" altLang="ja-JP" sz="2800" dirty="0"/>
              <a:t>LMS</a:t>
            </a:r>
            <a:r>
              <a:rPr lang="ja-JP" altLang="en-US" sz="2800"/>
              <a:t>の全体掲示板にグループの代表が</a:t>
            </a:r>
            <a:endParaRPr lang="en-US" altLang="ja-JP" sz="2800" dirty="0"/>
          </a:p>
          <a:p>
            <a:r>
              <a:rPr lang="ja-JP" altLang="en-US" sz="2800"/>
              <a:t>「どうしても聞きたい質問」を１つ記入し投稿</a:t>
            </a:r>
            <a:endParaRPr lang="en-US" altLang="ja-JP" sz="2800" dirty="0"/>
          </a:p>
        </p:txBody>
      </p:sp>
    </p:spTree>
    <p:extLst>
      <p:ext uri="{BB962C8B-B14F-4D97-AF65-F5344CB8AC3E}">
        <p14:creationId xmlns:p14="http://schemas.microsoft.com/office/powerpoint/2010/main" val="335125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a:latin typeface="Meiryo UI" panose="020B0604030504040204" pitchFamily="50" charset="-128"/>
                <a:ea typeface="Meiryo UI" panose="020B0604030504040204" pitchFamily="50" charset="-128"/>
              </a:rPr>
              <a:t>講師による回答</a:t>
            </a:r>
            <a:endParaRPr kumimoji="1" lang="en-US" altLang="ja-JP" sz="2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10</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p:txBody>
      </p:sp>
      <p:sp>
        <p:nvSpPr>
          <p:cNvPr id="9" name="Title 1">
            <a:extLst>
              <a:ext uri="{FF2B5EF4-FFF2-40B4-BE49-F238E27FC236}">
                <a16:creationId xmlns:a16="http://schemas.microsoft.com/office/drawing/2014/main" id="{286190A1-593A-A7E3-0942-56F0952BCB19}"/>
              </a:ext>
            </a:extLst>
          </p:cNvPr>
          <p:cNvSpPr>
            <a:spLocks noGrp="1"/>
          </p:cNvSpPr>
          <p:nvPr>
            <p:ph type="title"/>
          </p:nvPr>
        </p:nvSpPr>
        <p:spPr/>
        <p:txBody>
          <a:bodyPr/>
          <a:lstStyle/>
          <a:p>
            <a:r>
              <a:rPr lang="ja-JP" altLang="en-US" b="1">
                <a:latin typeface="+mj-ea"/>
              </a:rPr>
              <a:t>更なる学び：</a:t>
            </a:r>
            <a:br>
              <a:rPr lang="en-US" altLang="ja-JP" b="1" dirty="0">
                <a:latin typeface="+mj-ea"/>
              </a:rPr>
            </a:br>
            <a:r>
              <a:rPr lang="ja-JP" altLang="en-US" b="1">
                <a:latin typeface="+mj-ea"/>
              </a:rPr>
              <a:t>モジュールでの学習</a:t>
            </a:r>
            <a:endParaRPr lang="ja-JP" altLang="en-US" b="1" dirty="0">
              <a:latin typeface="+mj-ea"/>
            </a:endParaRPr>
          </a:p>
        </p:txBody>
      </p:sp>
      <p:sp>
        <p:nvSpPr>
          <p:cNvPr id="12" name="Content Placeholder 2">
            <a:extLst>
              <a:ext uri="{FF2B5EF4-FFF2-40B4-BE49-F238E27FC236}">
                <a16:creationId xmlns:a16="http://schemas.microsoft.com/office/drawing/2014/main" id="{7B6781BE-5E3D-8952-C0AF-D4D62F0BC42A}"/>
              </a:ext>
            </a:extLst>
          </p:cNvPr>
          <p:cNvSpPr>
            <a:spLocks noGrp="1"/>
          </p:cNvSpPr>
          <p:nvPr>
            <p:ph idx="1"/>
          </p:nvPr>
        </p:nvSpPr>
        <p:spPr/>
        <p:txBody>
          <a:bodyPr>
            <a:noAutofit/>
          </a:bodyPr>
          <a:lstStyle/>
          <a:p>
            <a:r>
              <a:rPr lang="en-US" altLang="ja-JP" sz="2000" dirty="0"/>
              <a:t>LMS</a:t>
            </a:r>
            <a:r>
              <a:rPr lang="ja-JP" altLang="en-US" sz="2000"/>
              <a:t>のモジュール教材：</a:t>
            </a:r>
            <a:r>
              <a:rPr lang="en-US" altLang="ja-JP" sz="2000" dirty="0"/>
              <a:t>https://kyoten1a.cica.jp/</a:t>
            </a:r>
            <a:r>
              <a:rPr lang="en-US" altLang="ja-JP" sz="2000" dirty="0" err="1"/>
              <a:t>moodle</a:t>
            </a:r>
            <a:r>
              <a:rPr lang="en-US" altLang="ja-JP" sz="2000" dirty="0"/>
              <a:t>/?redirect=0</a:t>
            </a:r>
          </a:p>
          <a:p>
            <a:pPr lvl="0" algn="l"/>
            <a:r>
              <a:rPr lang="ja-JP" altLang="en-US" sz="2000"/>
              <a:t>研修</a:t>
            </a:r>
            <a:r>
              <a:rPr lang="en-US" altLang="ja-JP" sz="2000" dirty="0"/>
              <a:t>3</a:t>
            </a:r>
            <a:r>
              <a:rPr lang="ja-JP" altLang="en-US" sz="2000"/>
              <a:t>事前課題</a:t>
            </a:r>
            <a:endParaRPr lang="en-US" altLang="ja-JP" sz="2000" i="0" u="none" dirty="0"/>
          </a:p>
          <a:p>
            <a:pPr marL="0" lvl="0" indent="0" algn="l">
              <a:buNone/>
            </a:pPr>
            <a:r>
              <a:rPr lang="ja-JP" altLang="en-US" sz="2000" i="0" u="none"/>
              <a:t>④  熊大教材で学んだことを共有</a:t>
            </a:r>
            <a:endParaRPr lang="en-US" altLang="ja-JP" sz="2000" dirty="0"/>
          </a:p>
          <a:p>
            <a:pPr lvl="1"/>
            <a:r>
              <a:rPr lang="ja-JP" altLang="en-US" sz="2000"/>
              <a:t>新しい発見</a:t>
            </a:r>
            <a:endParaRPr lang="en-US" altLang="ja-JP" sz="2000" dirty="0"/>
          </a:p>
          <a:p>
            <a:pPr lvl="1"/>
            <a:r>
              <a:rPr lang="ja-JP" altLang="en-US" sz="2000"/>
              <a:t>使ってみようと思うヒント</a:t>
            </a:r>
            <a:endParaRPr lang="en-US" altLang="ja-JP" sz="2000" dirty="0"/>
          </a:p>
          <a:p>
            <a:pPr lvl="1"/>
            <a:r>
              <a:rPr lang="ja-JP" altLang="en-US" sz="2000"/>
              <a:t>今までもやっていた工夫</a:t>
            </a:r>
            <a:endParaRPr lang="en-US" altLang="ja-JP" sz="2000" dirty="0"/>
          </a:p>
          <a:p>
            <a:pPr lvl="1"/>
            <a:r>
              <a:rPr lang="ja-JP" altLang="en-US" sz="2000"/>
              <a:t>良くわからなかった事、疑問点</a:t>
            </a:r>
            <a:endParaRPr lang="en-US" altLang="ja-JP" sz="2000" dirty="0"/>
          </a:p>
          <a:p>
            <a:pPr lvl="1"/>
            <a:r>
              <a:rPr lang="ja-JP" altLang="en-US" sz="2000"/>
              <a:t>モヤモヤする事　　など</a:t>
            </a:r>
            <a:endParaRPr lang="en-US" altLang="ja-JP" sz="2000" dirty="0"/>
          </a:p>
          <a:p>
            <a:pPr marL="457200" lvl="1" indent="0">
              <a:buNone/>
            </a:pPr>
            <a:endParaRPr lang="en-US" altLang="ja-JP" sz="2000" dirty="0"/>
          </a:p>
          <a:p>
            <a:pPr marL="0" indent="0">
              <a:buNone/>
            </a:pPr>
            <a:endParaRPr lang="en-US" altLang="ja-JP" sz="2000" dirty="0"/>
          </a:p>
          <a:p>
            <a:pPr marL="0" indent="0">
              <a:buNone/>
            </a:pPr>
            <a:endParaRPr lang="en-US" altLang="ja-JP" sz="2000" dirty="0"/>
          </a:p>
        </p:txBody>
      </p:sp>
      <p:sp>
        <p:nvSpPr>
          <p:cNvPr id="13" name="TextBox 12">
            <a:extLst>
              <a:ext uri="{FF2B5EF4-FFF2-40B4-BE49-F238E27FC236}">
                <a16:creationId xmlns:a16="http://schemas.microsoft.com/office/drawing/2014/main" id="{F1934F28-2284-AE86-1AB4-AA0DA8421B52}"/>
              </a:ext>
            </a:extLst>
          </p:cNvPr>
          <p:cNvSpPr txBox="1"/>
          <p:nvPr/>
        </p:nvSpPr>
        <p:spPr>
          <a:xfrm>
            <a:off x="3131086" y="5162815"/>
            <a:ext cx="5352747" cy="954107"/>
          </a:xfrm>
          <a:prstGeom prst="rect">
            <a:avLst/>
          </a:prstGeom>
          <a:solidFill>
            <a:schemeClr val="accent6">
              <a:lumMod val="20000"/>
              <a:lumOff val="80000"/>
            </a:schemeClr>
          </a:solidFill>
        </p:spPr>
        <p:txBody>
          <a:bodyPr wrap="none" rtlCol="0">
            <a:spAutoFit/>
          </a:bodyPr>
          <a:lstStyle/>
          <a:p>
            <a:r>
              <a:rPr lang="ja-JP" altLang="en-US" sz="2800"/>
              <a:t>掲示板に投稿された質問に対し</a:t>
            </a:r>
            <a:endParaRPr lang="en-US" altLang="ja-JP" sz="2800" dirty="0"/>
          </a:p>
          <a:p>
            <a:r>
              <a:rPr lang="ja-JP" altLang="en-US" sz="2800"/>
              <a:t>講師が回答、コメントします</a:t>
            </a:r>
            <a:endParaRPr lang="en-US" altLang="ja-JP" sz="2800" dirty="0"/>
          </a:p>
        </p:txBody>
      </p:sp>
    </p:spTree>
    <p:extLst>
      <p:ext uri="{BB962C8B-B14F-4D97-AF65-F5344CB8AC3E}">
        <p14:creationId xmlns:p14="http://schemas.microsoft.com/office/powerpoint/2010/main" val="3090146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0151EA-23E6-C42A-D3A7-723D9F9A1D58}"/>
              </a:ext>
            </a:extLst>
          </p:cNvPr>
          <p:cNvSpPr>
            <a:spLocks noGrp="1"/>
          </p:cNvSpPr>
          <p:nvPr>
            <p:ph type="title"/>
          </p:nvPr>
        </p:nvSpPr>
        <p:spPr/>
        <p:txBody>
          <a:bodyPr/>
          <a:lstStyle/>
          <a:p>
            <a:pPr algn="ctr"/>
            <a:r>
              <a:rPr lang="en-JP" dirty="0"/>
              <a:t>休憩</a:t>
            </a:r>
          </a:p>
        </p:txBody>
      </p:sp>
      <p:sp>
        <p:nvSpPr>
          <p:cNvPr id="5" name="Text Placeholder 4">
            <a:extLst>
              <a:ext uri="{FF2B5EF4-FFF2-40B4-BE49-F238E27FC236}">
                <a16:creationId xmlns:a16="http://schemas.microsoft.com/office/drawing/2014/main" id="{0E345C62-B41C-C250-C61C-F6335E5BB4BD}"/>
              </a:ext>
            </a:extLst>
          </p:cNvPr>
          <p:cNvSpPr>
            <a:spLocks noGrp="1"/>
          </p:cNvSpPr>
          <p:nvPr>
            <p:ph type="body" idx="1"/>
          </p:nvPr>
        </p:nvSpPr>
        <p:spPr/>
        <p:txBody>
          <a:bodyPr/>
          <a:lstStyle/>
          <a:p>
            <a:pPr algn="ctr"/>
            <a:r>
              <a:rPr lang="en-JP" dirty="0"/>
              <a:t>次は、スタートです！</a:t>
            </a:r>
          </a:p>
          <a:p>
            <a:endParaRPr lang="en-JP" dirty="0"/>
          </a:p>
        </p:txBody>
      </p:sp>
    </p:spTree>
    <p:extLst>
      <p:ext uri="{BB962C8B-B14F-4D97-AF65-F5344CB8AC3E}">
        <p14:creationId xmlns:p14="http://schemas.microsoft.com/office/powerpoint/2010/main" val="2956713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712D1F811C7F1408640DE90838D7F73" ma:contentTypeVersion="15" ma:contentTypeDescription="新しいドキュメントを作成します。" ma:contentTypeScope="" ma:versionID="e7b427b640b74622c898a75e861fad6e">
  <xsd:schema xmlns:xsd="http://www.w3.org/2001/XMLSchema" xmlns:xs="http://www.w3.org/2001/XMLSchema" xmlns:p="http://schemas.microsoft.com/office/2006/metadata/properties" xmlns:ns2="31d8b3a4-bcc9-43a2-ac24-68222feefbe7" xmlns:ns3="e89e1e0a-04b4-4f55-b850-80d514f64884" targetNamespace="http://schemas.microsoft.com/office/2006/metadata/properties" ma:root="true" ma:fieldsID="c2cede609d34ab5b318908e968751368" ns2:_="" ns3:_="">
    <xsd:import namespace="31d8b3a4-bcc9-43a2-ac24-68222feefbe7"/>
    <xsd:import namespace="e89e1e0a-04b4-4f55-b850-80d514f6488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d8b3a4-bcc9-43a2-ac24-68222feefb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d7c87f74-b4e9-44b1-b6ab-a20c3b79b46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89e1e0a-04b4-4f55-b850-80d514f6488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11e5f97-7b17-4fe2-8bf1-0658834fbfb9}" ma:internalName="TaxCatchAll" ma:showField="CatchAllData" ma:web="e89e1e0a-04b4-4f55-b850-80d514f6488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1d8b3a4-bcc9-43a2-ac24-68222feefbe7">
      <Terms xmlns="http://schemas.microsoft.com/office/infopath/2007/PartnerControls"/>
    </lcf76f155ced4ddcb4097134ff3c332f>
    <TaxCatchAll xmlns="e89e1e0a-04b4-4f55-b850-80d514f64884" xsi:nil="true"/>
  </documentManagement>
</p:properties>
</file>

<file path=customXml/itemProps1.xml><?xml version="1.0" encoding="utf-8"?>
<ds:datastoreItem xmlns:ds="http://schemas.openxmlformats.org/officeDocument/2006/customXml" ds:itemID="{E96C54CB-EB8D-49AB-93F3-8D2B0FAC6171}"/>
</file>

<file path=customXml/itemProps2.xml><?xml version="1.0" encoding="utf-8"?>
<ds:datastoreItem xmlns:ds="http://schemas.openxmlformats.org/officeDocument/2006/customXml" ds:itemID="{025D919A-593E-4A34-A9F0-56004D2CCAD7}"/>
</file>

<file path=customXml/itemProps3.xml><?xml version="1.0" encoding="utf-8"?>
<ds:datastoreItem xmlns:ds="http://schemas.openxmlformats.org/officeDocument/2006/customXml" ds:itemID="{35872E3D-CCAD-4FA1-B4F2-3FA124D08583}"/>
</file>

<file path=docProps/app.xml><?xml version="1.0" encoding="utf-8"?>
<Properties xmlns="http://schemas.openxmlformats.org/officeDocument/2006/extended-properties" xmlns:vt="http://schemas.openxmlformats.org/officeDocument/2006/docPropsVTypes">
  <TotalTime>3129</TotalTime>
  <Words>3849</Words>
  <Application>Microsoft Macintosh PowerPoint</Application>
  <PresentationFormat>Widescreen</PresentationFormat>
  <Paragraphs>530</Paragraphs>
  <Slides>31</Slides>
  <Notes>17</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Meiryo UI</vt:lpstr>
      <vt:lpstr>MS Mincho</vt:lpstr>
      <vt:lpstr>MS PGothic</vt:lpstr>
      <vt:lpstr>游ゴシック</vt:lpstr>
      <vt:lpstr>游ゴシック Light</vt:lpstr>
      <vt:lpstr>Yu Mincho</vt:lpstr>
      <vt:lpstr>Arial</vt:lpstr>
      <vt:lpstr>Calibri</vt:lpstr>
      <vt:lpstr>Times New Roman</vt:lpstr>
      <vt:lpstr>Office Theme</vt:lpstr>
      <vt:lpstr> 授業改善サポーター養成講座</vt:lpstr>
      <vt:lpstr>講座の目標</vt:lpstr>
      <vt:lpstr>講座の流れ</vt:lpstr>
      <vt:lpstr>講座の目標</vt:lpstr>
      <vt:lpstr>研修3の流れ</vt:lpstr>
      <vt:lpstr>セッション1</vt:lpstr>
      <vt:lpstr>更なる学び： モジュールでの学習</vt:lpstr>
      <vt:lpstr>更なる学び： モジュールでの学習</vt:lpstr>
      <vt:lpstr>休憩</vt:lpstr>
      <vt:lpstr>セッション2(グループ)</vt:lpstr>
      <vt:lpstr>開発したサポートツール　　　　　　　 発表準備</vt:lpstr>
      <vt:lpstr>セッション2 (全体)</vt:lpstr>
      <vt:lpstr>サポートツールの発表</vt:lpstr>
      <vt:lpstr>ツール/手段の種類</vt:lpstr>
      <vt:lpstr>チェックリストの例(1/2)</vt:lpstr>
      <vt:lpstr>チェックリストの例(2/2)</vt:lpstr>
      <vt:lpstr>セッション3(グループ)</vt:lpstr>
      <vt:lpstr>授業改善活動分析テンプレート</vt:lpstr>
      <vt:lpstr>個人で 実践と関連する課題の共有</vt:lpstr>
      <vt:lpstr>グループで 実践と関連する課題の共有</vt:lpstr>
      <vt:lpstr>全体で 関連する課題への対応を検討</vt:lpstr>
      <vt:lpstr>セッション4</vt:lpstr>
      <vt:lpstr>研修2から１ヶ月間の活動 振り返り</vt:lpstr>
      <vt:lpstr>自己評価シートの項目</vt:lpstr>
      <vt:lpstr>まとめ</vt:lpstr>
      <vt:lpstr>研修3後１週間でやること</vt:lpstr>
      <vt:lpstr>アクションプラン、自己評価レポート</vt:lpstr>
      <vt:lpstr>講座の流れ</vt:lpstr>
      <vt:lpstr>研修の目標</vt:lpstr>
      <vt:lpstr>個人から本講座での学びについて意見や感想の共有</vt:lpstr>
      <vt:lpstr>研修評価アンケート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授業改善サポーター養成講座</dc:title>
  <dc:creator>Yoshiko Goda</dc:creator>
  <cp:lastModifiedBy>Yoshiko Goda</cp:lastModifiedBy>
  <cp:revision>59</cp:revision>
  <cp:lastPrinted>2023-12-11T02:46:00Z</cp:lastPrinted>
  <dcterms:created xsi:type="dcterms:W3CDTF">2023-11-07T05:21:14Z</dcterms:created>
  <dcterms:modified xsi:type="dcterms:W3CDTF">2025-01-19T21:04:45Z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0x0101001712D1F811C7F1408640DE90838D7F73</vt:lpwstr>
  </property>
</Properties>
</file>