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sldIdLst>
    <p:sldId id="2383" r:id="rId5"/>
    <p:sldId id="259" r:id="rId6"/>
    <p:sldId id="360" r:id="rId7"/>
    <p:sldId id="2397" r:id="rId8"/>
    <p:sldId id="266" r:id="rId9"/>
    <p:sldId id="2393" r:id="rId10"/>
    <p:sldId id="2384" r:id="rId11"/>
    <p:sldId id="2388" r:id="rId12"/>
    <p:sldId id="2386" r:id="rId13"/>
    <p:sldId id="2387" r:id="rId14"/>
    <p:sldId id="2390" r:id="rId15"/>
    <p:sldId id="2389" r:id="rId16"/>
    <p:sldId id="541" r:id="rId17"/>
    <p:sldId id="458" r:id="rId18"/>
    <p:sldId id="2391" r:id="rId19"/>
    <p:sldId id="2392" r:id="rId20"/>
    <p:sldId id="2394" r:id="rId21"/>
    <p:sldId id="2399" r:id="rId22"/>
    <p:sldId id="2373" r:id="rId23"/>
    <p:sldId id="315" r:id="rId24"/>
    <p:sldId id="314" r:id="rId25"/>
    <p:sldId id="319" r:id="rId26"/>
    <p:sldId id="317" r:id="rId27"/>
    <p:sldId id="320" r:id="rId28"/>
    <p:sldId id="334" r:id="rId29"/>
    <p:sldId id="335" r:id="rId30"/>
    <p:sldId id="322" r:id="rId31"/>
    <p:sldId id="324" r:id="rId32"/>
    <p:sldId id="2375" r:id="rId33"/>
    <p:sldId id="2395" r:id="rId34"/>
    <p:sldId id="2401" r:id="rId35"/>
    <p:sldId id="2400" r:id="rId36"/>
    <p:sldId id="2404" r:id="rId37"/>
    <p:sldId id="2405" r:id="rId38"/>
    <p:sldId id="2403" r:id="rId39"/>
    <p:sldId id="2424" r:id="rId40"/>
    <p:sldId id="2406" r:id="rId41"/>
    <p:sldId id="2407" r:id="rId42"/>
    <p:sldId id="2385" r:id="rId43"/>
    <p:sldId id="2413" r:id="rId44"/>
    <p:sldId id="2417" r:id="rId45"/>
    <p:sldId id="2414" r:id="rId46"/>
    <p:sldId id="2415" r:id="rId47"/>
    <p:sldId id="2416" r:id="rId48"/>
    <p:sldId id="2409" r:id="rId49"/>
    <p:sldId id="2408" r:id="rId50"/>
    <p:sldId id="2410" r:id="rId51"/>
    <p:sldId id="2412" r:id="rId52"/>
    <p:sldId id="2411" r:id="rId53"/>
    <p:sldId id="2423" r:id="rId54"/>
    <p:sldId id="2422" r:id="rId55"/>
    <p:sldId id="2420" r:id="rId56"/>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1"/>
    <p:restoredTop sz="95687"/>
  </p:normalViewPr>
  <p:slideViewPr>
    <p:cSldViewPr snapToGrid="0" showGuides="1">
      <p:cViewPr varScale="1">
        <p:scale>
          <a:sx n="122" d="100"/>
          <a:sy n="122" d="100"/>
        </p:scale>
        <p:origin x="312"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7AC19-1E35-2D46-A6B6-9B5041B701B3}"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US"/>
        </a:p>
      </dgm:t>
    </dgm:pt>
    <dgm:pt modelId="{F2B3DCC5-F2F6-6842-BC71-7C773F7B0147}">
      <dgm:prSet phldrT="[Text]" custT="1"/>
      <dgm:spPr/>
      <dgm:t>
        <a:bodyPr/>
        <a:lstStyle/>
        <a:p>
          <a:pPr algn="ctr"/>
          <a:r>
            <a:rPr lang="en-US" sz="1400" dirty="0">
              <a:latin typeface="+mn-lt"/>
              <a:ea typeface="Meiryo UI" panose="020B0604030504040204" pitchFamily="50" charset="-128"/>
            </a:rPr>
            <a:t>研修1 </a:t>
          </a:r>
          <a:r>
            <a:rPr lang="en-US" sz="1400" dirty="0" err="1">
              <a:latin typeface="+mn-lt"/>
              <a:ea typeface="Meiryo UI" panose="020B0604030504040204" pitchFamily="50" charset="-128"/>
            </a:rPr>
            <a:t>事前学習</a:t>
          </a:r>
          <a:endParaRPr lang="en-US" sz="1400" dirty="0">
            <a:latin typeface="+mn-lt"/>
            <a:ea typeface="Meiryo UI" panose="020B0604030504040204" pitchFamily="50" charset="-128"/>
          </a:endParaRPr>
        </a:p>
        <a:p>
          <a:pPr algn="l"/>
          <a:r>
            <a:rPr lang="ja-JP" altLang="en-US" sz="1100" b="0" i="0" u="none" dirty="0"/>
            <a:t>①  </a:t>
          </a:r>
          <a:r>
            <a:rPr lang="ja-JP" altLang="en-US" sz="1100" b="1" i="0" u="none" dirty="0"/>
            <a:t>掲示板での自己紹介</a:t>
          </a:r>
          <a:endParaRPr lang="ja-JP" altLang="en-US" sz="1100" b="0" i="0" u="none" dirty="0"/>
        </a:p>
        <a:p>
          <a:pPr algn="l"/>
          <a:r>
            <a:rPr lang="ja-JP" altLang="en-US" sz="1100" b="0" i="0" u="none" dirty="0"/>
            <a:t>② </a:t>
          </a:r>
          <a:r>
            <a:rPr lang="ja-JP" altLang="en-US" sz="1100" b="1" i="0" u="none" dirty="0"/>
            <a:t>授業改善活動分析レポート</a:t>
          </a:r>
          <a:endParaRPr lang="en-US" altLang="ja-JP" sz="1100" b="1" i="0" u="none" dirty="0"/>
        </a:p>
        <a:p>
          <a:pPr algn="l"/>
          <a:r>
            <a:rPr lang="ja-JP" altLang="en-US" sz="1100" b="0" i="0" u="none" dirty="0"/>
            <a:t>③ </a:t>
          </a:r>
          <a:r>
            <a:rPr lang="ja-JP" altLang="en-US" sz="1100" b="1" i="0" u="none" dirty="0"/>
            <a:t>授業シラバス案の改善提案</a:t>
          </a:r>
          <a:endParaRPr lang="en-US" altLang="ja-JP" sz="1100" b="1" i="0" u="none" dirty="0"/>
        </a:p>
        <a:p>
          <a:pPr algn="l"/>
          <a:r>
            <a:rPr lang="ja-JP" altLang="en-US" sz="1100" b="1" i="0" u="none"/>
            <a:t>④  事前教材（</a:t>
          </a:r>
          <a:r>
            <a:rPr lang="ja-JP" altLang="en-US" sz="1100" b="1" i="0" u="none">
              <a:solidFill>
                <a:schemeClr val="bg1"/>
              </a:solidFill>
            </a:rPr>
            <a:t>熊</a:t>
          </a:r>
          <a:r>
            <a:rPr lang="ja-JP" altLang="en-US" sz="1100" b="1" i="0" u="none" dirty="0">
              <a:solidFill>
                <a:schemeClr val="bg1"/>
              </a:solidFill>
            </a:rPr>
            <a:t>大教授システム学分野拠点事業</a:t>
          </a:r>
          <a:r>
            <a:rPr lang="ja-JP" altLang="en-US" sz="1100" b="1" i="0" u="none">
              <a:solidFill>
                <a:schemeClr val="bg1"/>
              </a:solidFill>
            </a:rPr>
            <a:t>科目デザイン編）</a:t>
          </a:r>
          <a:r>
            <a:rPr lang="en-US" altLang="ja-JP" sz="1100" b="1" i="0" u="none" dirty="0">
              <a:solidFill>
                <a:schemeClr val="bg1"/>
              </a:solidFill>
            </a:rPr>
            <a:t>1</a:t>
          </a:r>
          <a:r>
            <a:rPr lang="ja-JP" altLang="en-US" sz="1100" b="1" i="0" u="none" dirty="0">
              <a:solidFill>
                <a:schemeClr val="bg1"/>
              </a:solidFill>
            </a:rPr>
            <a:t>モジュール</a:t>
          </a:r>
          <a:endParaRPr lang="en-US" sz="1100" b="1" dirty="0">
            <a:solidFill>
              <a:schemeClr val="bg1"/>
            </a:solidFill>
            <a:latin typeface="+mn-lt"/>
            <a:ea typeface="Meiryo UI" panose="020B0604030504040204" pitchFamily="50" charset="-128"/>
          </a:endParaRPr>
        </a:p>
      </dgm:t>
    </dgm:pt>
    <dgm:pt modelId="{3F31E615-F87C-784D-8D82-0C581057AC01}" type="parTrans" cxnId="{FF410F17-C831-804E-A60F-E947895AC471}">
      <dgm:prSet/>
      <dgm:spPr/>
      <dgm:t>
        <a:bodyPr/>
        <a:lstStyle/>
        <a:p>
          <a:endParaRPr lang="en-US">
            <a:latin typeface="+mn-lt"/>
          </a:endParaRPr>
        </a:p>
      </dgm:t>
    </dgm:pt>
    <dgm:pt modelId="{67A763B7-5610-E34C-8B63-824562E7244E}" type="sibTrans" cxnId="{FF410F17-C831-804E-A60F-E947895AC471}">
      <dgm:prSet/>
      <dgm:spPr/>
      <dgm:t>
        <a:bodyPr/>
        <a:lstStyle/>
        <a:p>
          <a:endParaRPr lang="en-US">
            <a:latin typeface="+mn-lt"/>
          </a:endParaRPr>
        </a:p>
      </dgm:t>
    </dgm:pt>
    <dgm:pt modelId="{257E33D2-08D7-0144-B666-9252E1C4A4C8}">
      <dgm:prSet phldrT="[Text]" custT="1"/>
      <dgm:spPr>
        <a:solidFill>
          <a:srgbClr val="002060"/>
        </a:solidFill>
      </dgm:spPr>
      <dgm:t>
        <a:bodyPr/>
        <a:lstStyle/>
        <a:p>
          <a:r>
            <a:rPr lang="en-US" sz="1400" dirty="0">
              <a:latin typeface="+mn-lt"/>
              <a:ea typeface="Meiryo UI" panose="020B0604030504040204" pitchFamily="50" charset="-128"/>
            </a:rPr>
            <a:t>研修1(3時間,      </a:t>
          </a:r>
          <a:r>
            <a:rPr lang="en-US" sz="1400" dirty="0" err="1">
              <a:latin typeface="+mn-lt"/>
              <a:ea typeface="Meiryo UI" panose="020B0604030504040204" pitchFamily="50" charset="-128"/>
            </a:rPr>
            <a:t>オンサイト</a:t>
          </a:r>
          <a:r>
            <a:rPr lang="en-US" sz="1400" dirty="0">
              <a:latin typeface="+mn-lt"/>
              <a:ea typeface="Meiryo UI" panose="020B0604030504040204" pitchFamily="50" charset="-128"/>
            </a:rPr>
            <a:t>, 11/5)</a:t>
          </a:r>
        </a:p>
        <a:p>
          <a:r>
            <a:rPr lang="en-US" sz="1200" dirty="0" err="1">
              <a:latin typeface="+mn-lt"/>
              <a:ea typeface="Meiryo UI" panose="020B0604030504040204" pitchFamily="50" charset="-128"/>
            </a:rPr>
            <a:t>演</a:t>
          </a:r>
          <a:r>
            <a:rPr lang="ja-JP" sz="1200" b="1" dirty="0"/>
            <a:t>授業改善サポータの基礎</a:t>
          </a:r>
          <a:endParaRPr lang="en-US" altLang="ja-JP" sz="1200" b="1" dirty="0"/>
        </a:p>
        <a:p>
          <a:r>
            <a:rPr lang="en-US" sz="1200" dirty="0">
              <a:latin typeface="+mn-lt"/>
            </a:rPr>
            <a:t>・</a:t>
          </a:r>
          <a:r>
            <a:rPr lang="en-US" sz="1200" dirty="0" err="1">
              <a:latin typeface="+mn-lt"/>
            </a:rPr>
            <a:t>演習・ディスカッションを中心に</a:t>
          </a:r>
          <a:endParaRPr lang="en-US" sz="1400" dirty="0">
            <a:latin typeface="+mn-lt"/>
            <a:ea typeface="Meiryo UI" panose="020B0604030504040204" pitchFamily="50" charset="-128"/>
          </a:endParaRPr>
        </a:p>
        <a:p>
          <a:endParaRPr lang="en-US" sz="1400" dirty="0">
            <a:latin typeface="+mn-lt"/>
            <a:ea typeface="Meiryo UI" panose="020B0604030504040204" pitchFamily="50" charset="-128"/>
          </a:endParaRPr>
        </a:p>
        <a:p>
          <a:endParaRPr lang="en-US" sz="1400" dirty="0">
            <a:latin typeface="+mn-lt"/>
            <a:ea typeface="Meiryo UI" panose="020B0604030504040204" pitchFamily="50" charset="-128"/>
          </a:endParaRPr>
        </a:p>
        <a:p>
          <a:endParaRPr lang="en-US" sz="1400" dirty="0">
            <a:latin typeface="+mn-lt"/>
            <a:ea typeface="Meiryo UI" panose="020B0604030504040204" pitchFamily="50" charset="-128"/>
          </a:endParaRPr>
        </a:p>
        <a:p>
          <a:endParaRPr lang="en-US" sz="1400" dirty="0">
            <a:latin typeface="+mn-lt"/>
            <a:ea typeface="Meiryo UI" panose="020B0604030504040204" pitchFamily="50" charset="-128"/>
          </a:endParaRPr>
        </a:p>
        <a:p>
          <a:endParaRPr lang="en-US" sz="1400" dirty="0">
            <a:latin typeface="+mn-lt"/>
            <a:ea typeface="Meiryo UI" panose="020B0604030504040204" pitchFamily="50" charset="-128"/>
          </a:endParaRPr>
        </a:p>
      </dgm:t>
    </dgm:pt>
    <dgm:pt modelId="{E4027910-9401-364E-86CE-E9D73CEEA542}" type="parTrans" cxnId="{F2BC0DED-4CE2-7441-AE72-52C5B63C7E0A}">
      <dgm:prSet/>
      <dgm:spPr/>
      <dgm:t>
        <a:bodyPr/>
        <a:lstStyle/>
        <a:p>
          <a:endParaRPr lang="en-US">
            <a:latin typeface="+mn-lt"/>
          </a:endParaRPr>
        </a:p>
      </dgm:t>
    </dgm:pt>
    <dgm:pt modelId="{9246A475-8140-374A-8CDC-883B25F06885}" type="sibTrans" cxnId="{F2BC0DED-4CE2-7441-AE72-52C5B63C7E0A}">
      <dgm:prSet/>
      <dgm:spPr/>
      <dgm:t>
        <a:bodyPr/>
        <a:lstStyle/>
        <a:p>
          <a:endParaRPr lang="en-US">
            <a:latin typeface="+mn-lt"/>
          </a:endParaRPr>
        </a:p>
      </dgm:t>
    </dgm:pt>
    <dgm:pt modelId="{2403EF01-3A69-9645-8934-0B366597E069}">
      <dgm:prSet phldrT="[Text]" custT="1"/>
      <dgm:spPr/>
      <dgm:t>
        <a:bodyPr/>
        <a:lstStyle/>
        <a:p>
          <a:pPr algn="ctr">
            <a:buNone/>
          </a:pPr>
          <a:r>
            <a:rPr lang="en-US" sz="1400" dirty="0">
              <a:latin typeface="+mn-lt"/>
              <a:ea typeface="Meiryo UI" panose="020B0604030504040204" pitchFamily="50" charset="-128"/>
            </a:rPr>
            <a:t>研修1 </a:t>
          </a:r>
          <a:r>
            <a:rPr lang="en-US" sz="1400" dirty="0" err="1">
              <a:latin typeface="+mn-lt"/>
              <a:ea typeface="Meiryo UI" panose="020B0604030504040204" pitchFamily="50" charset="-128"/>
            </a:rPr>
            <a:t>事後学習</a:t>
          </a:r>
          <a:r>
            <a:rPr lang="en-US" sz="1400" dirty="0">
              <a:latin typeface="+mn-lt"/>
              <a:ea typeface="Meiryo UI" panose="020B0604030504040204" pitchFamily="50" charset="-128"/>
            </a:rPr>
            <a:t>/ 研修2事前学習</a:t>
          </a:r>
        </a:p>
        <a:p>
          <a:pPr algn="l">
            <a:buNone/>
          </a:pPr>
          <a:r>
            <a:rPr lang="ja-JP" altLang="en-US" sz="1100" b="0" i="0" u="none" dirty="0"/>
            <a:t>① </a:t>
          </a:r>
          <a:r>
            <a:rPr lang="ja-JP" altLang="en-US" sz="1100" b="1" i="0" u="none" dirty="0"/>
            <a:t>アクションプランと</a:t>
          </a:r>
          <a:r>
            <a:rPr lang="ja-JP" altLang="en-JP" sz="1100" b="1" i="0" u="none" dirty="0"/>
            <a:t>省察</a:t>
          </a:r>
          <a:r>
            <a:rPr lang="ja-JP" altLang="en-US" sz="1100" b="1" i="0" u="none" dirty="0"/>
            <a:t>レポート</a:t>
          </a:r>
          <a:endParaRPr lang="en-US" altLang="ja-JP" sz="1100" b="1" i="0" u="none" dirty="0"/>
        </a:p>
        <a:p>
          <a:pPr algn="l">
            <a:buNone/>
          </a:pPr>
          <a:r>
            <a:rPr lang="ja-JP" altLang="en-US" sz="1100" b="0" i="0" u="none" dirty="0"/>
            <a:t>② </a:t>
          </a:r>
          <a:r>
            <a:rPr lang="ja-JP" altLang="en-US" sz="1100" b="1" i="0" u="none" dirty="0"/>
            <a:t>授業改善サポート実施報告</a:t>
          </a:r>
          <a:r>
            <a:rPr lang="en-US" altLang="ja-JP" sz="1100" b="1" i="0" u="none" dirty="0"/>
            <a:t>1</a:t>
          </a:r>
        </a:p>
        <a:p>
          <a:pPr algn="l">
            <a:buNone/>
          </a:pPr>
          <a:r>
            <a:rPr lang="ja-JP" altLang="en-US" sz="1100" b="0" i="0" u="none" dirty="0"/>
            <a:t>③ </a:t>
          </a:r>
          <a:r>
            <a:rPr lang="ja-JP" altLang="en-US" sz="1100" b="1" i="0" u="none" dirty="0"/>
            <a:t>授業シラバス案の改善提案のアップデート</a:t>
          </a:r>
          <a:endParaRPr lang="en-US" altLang="ja-JP" sz="1100" b="1" i="0" u="none" dirty="0"/>
        </a:p>
        <a:p>
          <a:pPr algn="l">
            <a:buNone/>
          </a:pPr>
          <a:r>
            <a:rPr lang="ja-JP" altLang="en-US" sz="1100" b="1" i="0" u="none"/>
            <a:t>④  事前教材</a:t>
          </a:r>
          <a:r>
            <a:rPr lang="en-US" altLang="ja-JP" sz="1100" b="1" i="0" u="none" dirty="0"/>
            <a:t>(</a:t>
          </a:r>
          <a:r>
            <a:rPr lang="ja-JP" altLang="en-US" sz="1100" b="1" i="0" u="none">
              <a:solidFill>
                <a:schemeClr val="bg1"/>
              </a:solidFill>
            </a:rPr>
            <a:t>熊</a:t>
          </a:r>
          <a:r>
            <a:rPr lang="ja-JP" altLang="en-US" sz="1100" b="1" i="0" u="none" dirty="0">
              <a:solidFill>
                <a:schemeClr val="bg1"/>
              </a:solidFill>
            </a:rPr>
            <a:t>大教授システム学分野拠点事業</a:t>
          </a:r>
          <a:r>
            <a:rPr lang="ja-JP" altLang="en-US" sz="1100" b="1" i="0" u="none">
              <a:solidFill>
                <a:schemeClr val="bg1"/>
              </a:solidFill>
            </a:rPr>
            <a:t>科目デザイン編</a:t>
          </a:r>
          <a:r>
            <a:rPr lang="en-US" altLang="ja-JP" sz="1100" b="1" i="0" u="none" dirty="0">
              <a:solidFill>
                <a:schemeClr val="bg1"/>
              </a:solidFill>
            </a:rPr>
            <a:t>)1</a:t>
          </a:r>
          <a:r>
            <a:rPr lang="ja-JP" altLang="en-US" sz="1100" b="1" i="0" u="none" dirty="0">
              <a:solidFill>
                <a:schemeClr val="bg1"/>
              </a:solidFill>
            </a:rPr>
            <a:t>モジュール</a:t>
          </a:r>
          <a:endParaRPr lang="en-US" altLang="ja-JP" sz="1100" b="1" i="0" u="none" dirty="0">
            <a:solidFill>
              <a:schemeClr val="bg1"/>
            </a:solidFill>
          </a:endParaRPr>
        </a:p>
        <a:p>
          <a:pPr algn="l">
            <a:buNone/>
          </a:pPr>
          <a:r>
            <a:rPr lang="en-US" sz="1100" b="1" i="0" u="none" dirty="0">
              <a:latin typeface="+mn-lt"/>
              <a:ea typeface="Meiryo UI" panose="020B0604030504040204" pitchFamily="50" charset="-128"/>
            </a:rPr>
            <a:t>*</a:t>
          </a:r>
          <a:r>
            <a:rPr lang="ja-JP" altLang="en-US" sz="1100" b="1" i="0" u="none" dirty="0"/>
            <a:t>掲示板でのコミュニケーション</a:t>
          </a:r>
          <a:endParaRPr lang="en-US" sz="1100" dirty="0">
            <a:latin typeface="+mn-lt"/>
            <a:ea typeface="Meiryo UI" panose="020B0604030504040204" pitchFamily="50" charset="-128"/>
          </a:endParaRPr>
        </a:p>
      </dgm:t>
    </dgm:pt>
    <dgm:pt modelId="{45AA06AC-2876-DB4D-A81D-8D4345C01E5E}" type="parTrans" cxnId="{189E9EFD-EF2D-B947-BC5B-B76016D3206A}">
      <dgm:prSet/>
      <dgm:spPr/>
      <dgm:t>
        <a:bodyPr/>
        <a:lstStyle/>
        <a:p>
          <a:endParaRPr lang="en-US">
            <a:latin typeface="+mn-lt"/>
          </a:endParaRPr>
        </a:p>
      </dgm:t>
    </dgm:pt>
    <dgm:pt modelId="{9C9711B6-4361-B047-9C81-9F0F40BAFE70}" type="sibTrans" cxnId="{189E9EFD-EF2D-B947-BC5B-B76016D3206A}">
      <dgm:prSet/>
      <dgm:spPr/>
      <dgm:t>
        <a:bodyPr/>
        <a:lstStyle/>
        <a:p>
          <a:endParaRPr lang="en-US">
            <a:latin typeface="+mn-lt"/>
          </a:endParaRPr>
        </a:p>
      </dgm:t>
    </dgm:pt>
    <dgm:pt modelId="{CFF8A386-CE30-B84C-984C-1329121F0C36}">
      <dgm:prSet phldrT="[Text]" custT="1"/>
      <dgm:spPr/>
      <dgm:t>
        <a:bodyPr/>
        <a:lstStyle/>
        <a:p>
          <a:r>
            <a:rPr lang="en-US" sz="1400" dirty="0">
              <a:latin typeface="+mn-lt"/>
              <a:ea typeface="Meiryo UI" panose="020B0604030504040204" pitchFamily="50" charset="-128"/>
            </a:rPr>
            <a:t>研修2 </a:t>
          </a:r>
          <a:r>
            <a:rPr lang="en-US" sz="1400" dirty="0" err="1">
              <a:latin typeface="+mn-lt"/>
              <a:ea typeface="Meiryo UI" panose="020B0604030504040204" pitchFamily="50" charset="-128"/>
            </a:rPr>
            <a:t>事後学習</a:t>
          </a:r>
          <a:r>
            <a:rPr lang="en-US" sz="1400" dirty="0">
              <a:latin typeface="+mn-lt"/>
              <a:ea typeface="Meiryo UI" panose="020B0604030504040204" pitchFamily="50" charset="-128"/>
            </a:rPr>
            <a:t>/ 研修3 </a:t>
          </a:r>
          <a:r>
            <a:rPr lang="en-US" sz="1400" dirty="0" err="1">
              <a:latin typeface="+mn-lt"/>
              <a:ea typeface="Meiryo UI" panose="020B0604030504040204" pitchFamily="50" charset="-128"/>
            </a:rPr>
            <a:t>事前学習</a:t>
          </a:r>
          <a:endParaRPr lang="en-US" sz="1400" dirty="0">
            <a:latin typeface="+mn-lt"/>
            <a:ea typeface="Meiryo UI" panose="020B0604030504040204" pitchFamily="50" charset="-128"/>
          </a:endParaRPr>
        </a:p>
        <a:p>
          <a:pPr>
            <a:buNone/>
          </a:pPr>
          <a:r>
            <a:rPr lang="ja-JP" altLang="en-US" sz="1100" b="0" i="0" u="none" dirty="0"/>
            <a:t>① </a:t>
          </a:r>
          <a:r>
            <a:rPr lang="ja-JP" altLang="en-US" sz="1100" b="1" i="0" u="none" dirty="0"/>
            <a:t>アクションプランと</a:t>
          </a:r>
          <a:r>
            <a:rPr lang="ja-JP" altLang="en-JP" sz="1100" b="1" i="0" u="none" dirty="0"/>
            <a:t>省察</a:t>
          </a:r>
          <a:r>
            <a:rPr lang="ja-JP" altLang="en-US" sz="1100" b="1" i="0" u="none" dirty="0"/>
            <a:t>レポート</a:t>
          </a:r>
          <a:endParaRPr lang="en-US" altLang="ja-JP" sz="1100" b="1" i="0" u="none" dirty="0"/>
        </a:p>
        <a:p>
          <a:pPr>
            <a:buNone/>
          </a:pPr>
          <a:r>
            <a:rPr lang="ja-JP" altLang="en-US" sz="1100" b="0" i="0" u="none" dirty="0"/>
            <a:t>② </a:t>
          </a:r>
          <a:r>
            <a:rPr lang="ja-JP" altLang="en-US" sz="1100" b="1" i="0" u="none" dirty="0"/>
            <a:t>授業改善サポート実施報告</a:t>
          </a:r>
          <a:r>
            <a:rPr lang="en-US" altLang="ja-JP" sz="1100" b="1" i="0" u="none" dirty="0"/>
            <a:t>2</a:t>
          </a:r>
        </a:p>
        <a:p>
          <a:pPr>
            <a:buNone/>
          </a:pPr>
          <a:r>
            <a:rPr lang="ja-JP" altLang="en-US" sz="1100" b="0" i="0" u="none" dirty="0"/>
            <a:t>③ </a:t>
          </a:r>
          <a:r>
            <a:rPr lang="ja-JP" altLang="en-US" sz="1100" b="1" i="0" u="none" dirty="0"/>
            <a:t>授業シラバス案の改善提案の更なるアップデート</a:t>
          </a:r>
          <a:endParaRPr lang="en-US" altLang="ja-JP" sz="1100" b="1" i="0" u="none" dirty="0"/>
        </a:p>
        <a:p>
          <a:pPr>
            <a:buNone/>
          </a:pPr>
          <a:r>
            <a:rPr lang="ja-JP" altLang="en-US" sz="1100" b="1" i="0" u="none">
              <a:solidFill>
                <a:schemeClr val="bg1"/>
              </a:solidFill>
            </a:rPr>
            <a:t>④  事前教材</a:t>
          </a:r>
          <a:r>
            <a:rPr lang="en-US" altLang="ja-JP" sz="1100" b="1" i="0" u="none" dirty="0">
              <a:solidFill>
                <a:schemeClr val="bg1"/>
              </a:solidFill>
            </a:rPr>
            <a:t>(</a:t>
          </a:r>
          <a:r>
            <a:rPr lang="ja-JP" altLang="en-US" sz="1100" b="1" i="0" u="none">
              <a:solidFill>
                <a:schemeClr val="bg1"/>
              </a:solidFill>
            </a:rPr>
            <a:t>熊</a:t>
          </a:r>
          <a:r>
            <a:rPr lang="ja-JP" altLang="en-US" sz="1100" b="1" i="0" u="none" dirty="0">
              <a:solidFill>
                <a:schemeClr val="bg1"/>
              </a:solidFill>
            </a:rPr>
            <a:t>大教授システム学分野拠点事業</a:t>
          </a:r>
          <a:r>
            <a:rPr lang="ja-JP" altLang="en-US" sz="1100" b="1" i="0" u="none">
              <a:solidFill>
                <a:schemeClr val="bg1"/>
              </a:solidFill>
            </a:rPr>
            <a:t>科目デザイン編</a:t>
          </a:r>
          <a:r>
            <a:rPr lang="en-US" altLang="ja-JP" sz="1100" b="1" i="0" u="none" dirty="0">
              <a:solidFill>
                <a:schemeClr val="bg1"/>
              </a:solidFill>
            </a:rPr>
            <a:t>)1</a:t>
          </a:r>
          <a:r>
            <a:rPr lang="ja-JP" altLang="en-US" sz="1100" b="1" i="0" u="none" dirty="0">
              <a:solidFill>
                <a:schemeClr val="bg1"/>
              </a:solidFill>
            </a:rPr>
            <a:t>モジュール</a:t>
          </a:r>
          <a:endParaRPr lang="en-US" altLang="ja-JP" sz="1100" b="1" i="0" u="none" dirty="0">
            <a:solidFill>
              <a:schemeClr val="bg1"/>
            </a:solidFill>
          </a:endParaRPr>
        </a:p>
        <a:p>
          <a:pPr>
            <a:buNone/>
          </a:pPr>
          <a:r>
            <a:rPr lang="en-US" sz="1100" b="1" i="0" u="none" dirty="0">
              <a:latin typeface="+mn-lt"/>
              <a:ea typeface="Meiryo UI" panose="020B0604030504040204" pitchFamily="50" charset="-128"/>
            </a:rPr>
            <a:t>*</a:t>
          </a:r>
          <a:r>
            <a:rPr lang="ja-JP" altLang="en-US" sz="1100" b="1" i="0" u="none" dirty="0"/>
            <a:t>掲示板でのコミュニケーション</a:t>
          </a:r>
          <a:endParaRPr lang="en-US" sz="1100" dirty="0">
            <a:latin typeface="+mn-lt"/>
          </a:endParaRPr>
        </a:p>
      </dgm:t>
    </dgm:pt>
    <dgm:pt modelId="{8BD3E75E-12F1-5844-B6B6-28EF290C56C6}" type="parTrans" cxnId="{17B5447C-6368-9C49-998E-49D080175ADF}">
      <dgm:prSet/>
      <dgm:spPr/>
      <dgm:t>
        <a:bodyPr/>
        <a:lstStyle/>
        <a:p>
          <a:endParaRPr lang="en-US">
            <a:latin typeface="+mn-lt"/>
          </a:endParaRPr>
        </a:p>
      </dgm:t>
    </dgm:pt>
    <dgm:pt modelId="{F76CCC88-BC13-2C4A-9C84-939083EBB025}" type="sibTrans" cxnId="{17B5447C-6368-9C49-998E-49D080175ADF}">
      <dgm:prSet/>
      <dgm:spPr/>
      <dgm:t>
        <a:bodyPr/>
        <a:lstStyle/>
        <a:p>
          <a:endParaRPr lang="en-US">
            <a:latin typeface="+mn-lt"/>
          </a:endParaRPr>
        </a:p>
      </dgm:t>
    </dgm:pt>
    <dgm:pt modelId="{2E4E22EA-1BA2-5C45-83A9-D717D51E08A2}">
      <dgm:prSet phldrT="[Text]" custT="1"/>
      <dgm:spPr>
        <a:solidFill>
          <a:schemeClr val="accent1">
            <a:lumMod val="50000"/>
          </a:schemeClr>
        </a:solidFill>
      </dgm:spPr>
      <dgm:t>
        <a:bodyPr/>
        <a:lstStyle/>
        <a:p>
          <a:pPr algn="ctr"/>
          <a:r>
            <a:rPr lang="en-US" sz="1400" dirty="0">
              <a:latin typeface="+mn-lt"/>
            </a:rPr>
            <a:t>研修2(3時間,     </a:t>
          </a:r>
          <a:r>
            <a:rPr lang="en-US" sz="1400" dirty="0" err="1">
              <a:latin typeface="+mn-lt"/>
            </a:rPr>
            <a:t>オンライン</a:t>
          </a:r>
          <a:r>
            <a:rPr lang="en-US" sz="1400" dirty="0">
              <a:latin typeface="+mn-lt"/>
            </a:rPr>
            <a:t>, 11/26)</a:t>
          </a:r>
        </a:p>
        <a:p>
          <a:pPr algn="ctr"/>
          <a:endParaRPr lang="en-US" sz="1200" dirty="0">
            <a:latin typeface="+mn-lt"/>
          </a:endParaRPr>
        </a:p>
        <a:p>
          <a:pPr algn="l"/>
          <a:r>
            <a:rPr lang="ja-JP" altLang="en-US" sz="1200" b="1" dirty="0"/>
            <a:t>授業改善サポータ業務の実践と省察</a:t>
          </a:r>
          <a:r>
            <a:rPr lang="en-US" altLang="ja-JP" sz="1200" b="1" dirty="0"/>
            <a:t>(1)</a:t>
          </a:r>
        </a:p>
        <a:p>
          <a:pPr algn="l"/>
          <a:r>
            <a:rPr lang="en-US" sz="1200" dirty="0">
              <a:latin typeface="+mn-lt"/>
            </a:rPr>
            <a:t>・</a:t>
          </a:r>
          <a:r>
            <a:rPr lang="en-US" sz="1200" dirty="0" err="1">
              <a:latin typeface="+mn-lt"/>
            </a:rPr>
            <a:t>演習・ディスカッションを中心に</a:t>
          </a:r>
          <a:endParaRPr lang="en-US" sz="1200" dirty="0">
            <a:latin typeface="+mn-lt"/>
          </a:endParaRPr>
        </a:p>
        <a:p>
          <a:pPr algn="ctr"/>
          <a:endParaRPr lang="en-US" sz="1200" dirty="0">
            <a:latin typeface="+mn-lt"/>
          </a:endParaRPr>
        </a:p>
        <a:p>
          <a:pPr algn="ctr"/>
          <a:endParaRPr lang="en-US" sz="1200" dirty="0">
            <a:latin typeface="+mn-lt"/>
          </a:endParaRPr>
        </a:p>
        <a:p>
          <a:pPr algn="ctr"/>
          <a:endParaRPr lang="en-US" sz="1200" dirty="0">
            <a:latin typeface="+mn-lt"/>
          </a:endParaRPr>
        </a:p>
        <a:p>
          <a:pPr algn="ctr"/>
          <a:endParaRPr lang="en-US" sz="1200" dirty="0">
            <a:latin typeface="+mn-lt"/>
          </a:endParaRPr>
        </a:p>
        <a:p>
          <a:pPr algn="ctr"/>
          <a:endParaRPr lang="en-US" sz="1200" dirty="0">
            <a:latin typeface="+mn-lt"/>
          </a:endParaRPr>
        </a:p>
      </dgm:t>
    </dgm:pt>
    <dgm:pt modelId="{1EF8ED57-F9F7-F545-9863-284243FE1C97}" type="parTrans" cxnId="{7409FA80-8FB1-8E46-B279-4CE2D6E398B8}">
      <dgm:prSet/>
      <dgm:spPr/>
      <dgm:t>
        <a:bodyPr/>
        <a:lstStyle/>
        <a:p>
          <a:endParaRPr lang="en-US">
            <a:latin typeface="+mn-lt"/>
          </a:endParaRPr>
        </a:p>
      </dgm:t>
    </dgm:pt>
    <dgm:pt modelId="{B914364A-2A09-9A46-B187-4312B76BBFD8}" type="sibTrans" cxnId="{7409FA80-8FB1-8E46-B279-4CE2D6E398B8}">
      <dgm:prSet/>
      <dgm:spPr/>
      <dgm:t>
        <a:bodyPr/>
        <a:lstStyle/>
        <a:p>
          <a:endParaRPr lang="en-US">
            <a:latin typeface="+mn-lt"/>
          </a:endParaRPr>
        </a:p>
      </dgm:t>
    </dgm:pt>
    <dgm:pt modelId="{00FFD550-7CC1-4E45-926C-C23F7C05EBE6}">
      <dgm:prSet phldrT="[Text]" custT="1"/>
      <dgm:spPr>
        <a:solidFill>
          <a:schemeClr val="accent1">
            <a:lumMod val="50000"/>
          </a:schemeClr>
        </a:solidFill>
      </dgm:spPr>
      <dgm:t>
        <a:bodyPr/>
        <a:lstStyle/>
        <a:p>
          <a:pPr algn="ctr"/>
          <a:r>
            <a:rPr lang="en-US" sz="1400" dirty="0">
              <a:latin typeface="+mn-lt"/>
            </a:rPr>
            <a:t>研修</a:t>
          </a:r>
          <a:r>
            <a:rPr lang="en-US" altLang="ja-JP" sz="1400" dirty="0">
              <a:latin typeface="+mn-lt"/>
            </a:rPr>
            <a:t>3(3</a:t>
          </a:r>
          <a:r>
            <a:rPr lang="ja-JP" altLang="en-US" sz="1400" dirty="0">
              <a:latin typeface="+mn-lt"/>
            </a:rPr>
            <a:t>時間</a:t>
          </a:r>
          <a:r>
            <a:rPr lang="en-US" altLang="ja-JP" sz="1400" dirty="0">
              <a:latin typeface="+mn-lt"/>
            </a:rPr>
            <a:t>,</a:t>
          </a:r>
          <a:r>
            <a:rPr lang="ja-JP" altLang="en-US" sz="1400" dirty="0">
              <a:latin typeface="+mn-lt"/>
            </a:rPr>
            <a:t> </a:t>
          </a:r>
          <a:r>
            <a:rPr lang="en-US" altLang="ja-JP" sz="1400" dirty="0">
              <a:latin typeface="+mn-lt"/>
            </a:rPr>
            <a:t>    </a:t>
          </a:r>
          <a:r>
            <a:rPr lang="ja-JP" altLang="en-US" sz="1400" dirty="0">
              <a:latin typeface="+mn-lt"/>
            </a:rPr>
            <a:t>オンライン</a:t>
          </a:r>
          <a:r>
            <a:rPr lang="en-US" altLang="ja-JP" sz="1400" dirty="0">
              <a:latin typeface="+mn-lt"/>
            </a:rPr>
            <a:t>, 12/17)</a:t>
          </a:r>
        </a:p>
        <a:p>
          <a:pPr algn="l"/>
          <a:endParaRPr lang="en-US" sz="1400" dirty="0">
            <a:latin typeface="+mn-lt"/>
          </a:endParaRPr>
        </a:p>
        <a:p>
          <a:pPr algn="l"/>
          <a:r>
            <a:rPr lang="ja-JP" altLang="en-US" sz="1200" b="1" dirty="0"/>
            <a:t>授業改善サポータ業務の実践と省察</a:t>
          </a:r>
          <a:r>
            <a:rPr lang="en-US" altLang="ja-JP" sz="1200" b="1" dirty="0"/>
            <a:t>(2)</a:t>
          </a:r>
        </a:p>
        <a:p>
          <a:pPr algn="l"/>
          <a:r>
            <a:rPr lang="en-US" sz="1200" dirty="0">
              <a:latin typeface="+mn-lt"/>
            </a:rPr>
            <a:t>・</a:t>
          </a:r>
          <a:r>
            <a:rPr lang="en-US" sz="1200" dirty="0" err="1">
              <a:latin typeface="+mn-lt"/>
            </a:rPr>
            <a:t>演習・ディスカッションを中心に</a:t>
          </a:r>
          <a:endParaRPr lang="en-US" sz="1200" dirty="0">
            <a:latin typeface="+mn-lt"/>
          </a:endParaRPr>
        </a:p>
        <a:p>
          <a:pPr algn="l"/>
          <a:endParaRPr lang="en-US" sz="1200" dirty="0">
            <a:latin typeface="+mn-lt"/>
          </a:endParaRPr>
        </a:p>
        <a:p>
          <a:pPr algn="l"/>
          <a:endParaRPr lang="en-US" sz="1200" dirty="0">
            <a:latin typeface="+mn-lt"/>
          </a:endParaRPr>
        </a:p>
        <a:p>
          <a:pPr algn="ctr"/>
          <a:endParaRPr lang="en-US" sz="1400" dirty="0">
            <a:latin typeface="+mn-lt"/>
          </a:endParaRPr>
        </a:p>
        <a:p>
          <a:pPr algn="ctr"/>
          <a:endParaRPr lang="en-US" sz="1400" dirty="0">
            <a:latin typeface="+mn-lt"/>
          </a:endParaRPr>
        </a:p>
      </dgm:t>
    </dgm:pt>
    <dgm:pt modelId="{260C8760-57F9-874F-9D61-E0345ADDE6EB}" type="parTrans" cxnId="{D0DABAED-0FDC-8F44-A092-F365ADBB298F}">
      <dgm:prSet/>
      <dgm:spPr/>
      <dgm:t>
        <a:bodyPr/>
        <a:lstStyle/>
        <a:p>
          <a:endParaRPr lang="en-US">
            <a:latin typeface="+mn-lt"/>
          </a:endParaRPr>
        </a:p>
      </dgm:t>
    </dgm:pt>
    <dgm:pt modelId="{F25B3B13-4557-2C42-8730-6F198DC45A57}" type="sibTrans" cxnId="{D0DABAED-0FDC-8F44-A092-F365ADBB298F}">
      <dgm:prSet/>
      <dgm:spPr/>
      <dgm:t>
        <a:bodyPr/>
        <a:lstStyle/>
        <a:p>
          <a:endParaRPr lang="en-US">
            <a:latin typeface="+mn-lt"/>
          </a:endParaRPr>
        </a:p>
      </dgm:t>
    </dgm:pt>
    <dgm:pt modelId="{5D93DEF6-83CC-E048-84D6-3483394AAED2}">
      <dgm:prSet phldrT="[Text]" custT="1"/>
      <dgm:spPr/>
      <dgm:t>
        <a:bodyPr/>
        <a:lstStyle/>
        <a:p>
          <a:pPr algn="ctr"/>
          <a:r>
            <a:rPr lang="en-US" sz="1300" dirty="0">
              <a:latin typeface="+mn-lt"/>
            </a:rPr>
            <a:t>研修3事後学習</a:t>
          </a:r>
        </a:p>
        <a:p>
          <a:pPr algn="ctr"/>
          <a:r>
            <a:rPr lang="ja-JP" altLang="en-US" sz="1300" b="1" i="0" u="none"/>
            <a:t>掲示板でのコミュニケーション</a:t>
          </a:r>
          <a:endParaRPr lang="en-US" altLang="ja-JP" sz="1300" b="1" i="0" u="none" dirty="0"/>
        </a:p>
        <a:p>
          <a:pPr algn="l">
            <a:buNone/>
          </a:pPr>
          <a:r>
            <a:rPr lang="ja-JP" altLang="en-US" sz="1300" b="0" i="0" u="none"/>
            <a:t>① </a:t>
          </a:r>
          <a:r>
            <a:rPr lang="ja-JP" altLang="en-US" sz="1100" b="1" i="0" u="none"/>
            <a:t>アクションプラン</a:t>
          </a:r>
          <a:endParaRPr lang="en-US" altLang="ja-JP" sz="1100" b="1" i="0" u="none" dirty="0"/>
        </a:p>
        <a:p>
          <a:pPr algn="l">
            <a:buNone/>
          </a:pPr>
          <a:r>
            <a:rPr lang="ja-JP" altLang="en-US" sz="1100" b="1" i="0" u="none"/>
            <a:t>②自己評価シート</a:t>
          </a:r>
          <a:endParaRPr lang="en-US" altLang="ja-JP" sz="1100" b="1" i="0" u="none" dirty="0"/>
        </a:p>
        <a:p>
          <a:pPr algn="l">
            <a:buNone/>
          </a:pPr>
          <a:r>
            <a:rPr lang="en-US" sz="1100" b="1" i="0" u="none" dirty="0">
              <a:latin typeface="+mn-lt"/>
              <a:ea typeface="Meiryo UI" panose="020B0604030504040204" pitchFamily="50" charset="-128"/>
            </a:rPr>
            <a:t>*</a:t>
          </a:r>
          <a:r>
            <a:rPr lang="ja-JP" altLang="en-US" sz="1100" b="1" i="0" u="none"/>
            <a:t>掲示板でのコミュニケーション</a:t>
          </a:r>
          <a:endParaRPr lang="en-US" altLang="ja-JP" sz="1100" b="1" i="0" u="none" dirty="0"/>
        </a:p>
        <a:p>
          <a:pPr algn="l">
            <a:buNone/>
          </a:pPr>
          <a:endParaRPr lang="en-US" sz="1100" b="1" i="0" u="none" dirty="0">
            <a:latin typeface="+mn-lt"/>
          </a:endParaRPr>
        </a:p>
        <a:p>
          <a:pPr algn="l">
            <a:buNone/>
          </a:pPr>
          <a:endParaRPr lang="en-US" sz="1100" b="1" i="0" u="none" dirty="0">
            <a:latin typeface="+mn-lt"/>
          </a:endParaRPr>
        </a:p>
        <a:p>
          <a:pPr algn="l">
            <a:buNone/>
          </a:pPr>
          <a:endParaRPr lang="en-US" sz="1100" b="1" i="0" u="none" dirty="0">
            <a:latin typeface="+mn-lt"/>
          </a:endParaRPr>
        </a:p>
        <a:p>
          <a:pPr algn="l">
            <a:buNone/>
          </a:pPr>
          <a:endParaRPr lang="en-US" sz="1100" dirty="0">
            <a:latin typeface="+mn-lt"/>
          </a:endParaRPr>
        </a:p>
      </dgm:t>
    </dgm:pt>
    <dgm:pt modelId="{8DC61F92-8CB3-8B42-A4CE-A5A9C50E90D6}" type="parTrans" cxnId="{DCF15DFF-150D-0A4A-8706-2319A60F98A5}">
      <dgm:prSet/>
      <dgm:spPr/>
      <dgm:t>
        <a:bodyPr/>
        <a:lstStyle/>
        <a:p>
          <a:endParaRPr lang="en-US">
            <a:latin typeface="+mn-lt"/>
          </a:endParaRPr>
        </a:p>
      </dgm:t>
    </dgm:pt>
    <dgm:pt modelId="{9F5EB737-B2F1-2B44-80F5-12EACC4036B2}" type="sibTrans" cxnId="{DCF15DFF-150D-0A4A-8706-2319A60F98A5}">
      <dgm:prSet/>
      <dgm:spPr/>
      <dgm:t>
        <a:bodyPr/>
        <a:lstStyle/>
        <a:p>
          <a:endParaRPr lang="en-US">
            <a:latin typeface="+mn-lt"/>
          </a:endParaRPr>
        </a:p>
      </dgm:t>
    </dgm:pt>
    <dgm:pt modelId="{E25DA29F-A3FF-7741-ACC5-9B8355F52E41}" type="pres">
      <dgm:prSet presAssocID="{A947AC19-1E35-2D46-A6B6-9B5041B701B3}" presName="Name0" presStyleCnt="0">
        <dgm:presLayoutVars>
          <dgm:dir/>
          <dgm:resizeHandles val="exact"/>
        </dgm:presLayoutVars>
      </dgm:prSet>
      <dgm:spPr/>
    </dgm:pt>
    <dgm:pt modelId="{9DE258C8-9DF7-8244-A23E-645BD54F534A}" type="pres">
      <dgm:prSet presAssocID="{F2B3DCC5-F2F6-6842-BC71-7C773F7B0147}" presName="node" presStyleLbl="node1" presStyleIdx="0" presStyleCnt="7">
        <dgm:presLayoutVars>
          <dgm:bulletEnabled val="1"/>
        </dgm:presLayoutVars>
      </dgm:prSet>
      <dgm:spPr/>
    </dgm:pt>
    <dgm:pt modelId="{373DD76E-5820-F148-A0BF-4AFF2CA188F7}" type="pres">
      <dgm:prSet presAssocID="{67A763B7-5610-E34C-8B63-824562E7244E}" presName="sibTrans" presStyleCnt="0"/>
      <dgm:spPr/>
    </dgm:pt>
    <dgm:pt modelId="{032ADC3A-721A-5843-AC57-AA7A072DF2B4}" type="pres">
      <dgm:prSet presAssocID="{257E33D2-08D7-0144-B666-9252E1C4A4C8}" presName="node" presStyleLbl="node1" presStyleIdx="1" presStyleCnt="7">
        <dgm:presLayoutVars>
          <dgm:bulletEnabled val="1"/>
        </dgm:presLayoutVars>
      </dgm:prSet>
      <dgm:spPr/>
    </dgm:pt>
    <dgm:pt modelId="{257813ED-EE99-A04A-89BC-FCAF729F5BFC}" type="pres">
      <dgm:prSet presAssocID="{9246A475-8140-374A-8CDC-883B25F06885}" presName="sibTrans" presStyleCnt="0"/>
      <dgm:spPr/>
    </dgm:pt>
    <dgm:pt modelId="{0A1F03F4-FD84-AF4B-9C9B-1EE85F923391}" type="pres">
      <dgm:prSet presAssocID="{2403EF01-3A69-9645-8934-0B366597E069}" presName="node" presStyleLbl="node1" presStyleIdx="2" presStyleCnt="7">
        <dgm:presLayoutVars>
          <dgm:bulletEnabled val="1"/>
        </dgm:presLayoutVars>
      </dgm:prSet>
      <dgm:spPr/>
    </dgm:pt>
    <dgm:pt modelId="{202C76E7-9315-EB42-B25E-85094D532D1A}" type="pres">
      <dgm:prSet presAssocID="{9C9711B6-4361-B047-9C81-9F0F40BAFE70}" presName="sibTrans" presStyleCnt="0"/>
      <dgm:spPr/>
    </dgm:pt>
    <dgm:pt modelId="{83EB7621-EDE9-7546-8970-A94745ABC14A}" type="pres">
      <dgm:prSet presAssocID="{2E4E22EA-1BA2-5C45-83A9-D717D51E08A2}" presName="node" presStyleLbl="node1" presStyleIdx="3" presStyleCnt="7">
        <dgm:presLayoutVars>
          <dgm:bulletEnabled val="1"/>
        </dgm:presLayoutVars>
      </dgm:prSet>
      <dgm:spPr/>
    </dgm:pt>
    <dgm:pt modelId="{06CF0F64-1A74-4F4D-ADD1-86F46C73D255}" type="pres">
      <dgm:prSet presAssocID="{B914364A-2A09-9A46-B187-4312B76BBFD8}" presName="sibTrans" presStyleCnt="0"/>
      <dgm:spPr/>
    </dgm:pt>
    <dgm:pt modelId="{2E7BB01E-BF1C-194B-98DC-7B7F43151D85}" type="pres">
      <dgm:prSet presAssocID="{CFF8A386-CE30-B84C-984C-1329121F0C36}" presName="node" presStyleLbl="node1" presStyleIdx="4" presStyleCnt="7">
        <dgm:presLayoutVars>
          <dgm:bulletEnabled val="1"/>
        </dgm:presLayoutVars>
      </dgm:prSet>
      <dgm:spPr/>
    </dgm:pt>
    <dgm:pt modelId="{1FC282FA-9714-B640-8879-46C77DC96316}" type="pres">
      <dgm:prSet presAssocID="{F76CCC88-BC13-2C4A-9C84-939083EBB025}" presName="sibTrans" presStyleCnt="0"/>
      <dgm:spPr/>
    </dgm:pt>
    <dgm:pt modelId="{6C5BE796-6546-154C-9DA2-90D72DFA8DD6}" type="pres">
      <dgm:prSet presAssocID="{00FFD550-7CC1-4E45-926C-C23F7C05EBE6}" presName="node" presStyleLbl="node1" presStyleIdx="5" presStyleCnt="7">
        <dgm:presLayoutVars>
          <dgm:bulletEnabled val="1"/>
        </dgm:presLayoutVars>
      </dgm:prSet>
      <dgm:spPr/>
    </dgm:pt>
    <dgm:pt modelId="{61594C8D-D875-4C46-971F-B52C43F9F110}" type="pres">
      <dgm:prSet presAssocID="{F25B3B13-4557-2C42-8730-6F198DC45A57}" presName="sibTrans" presStyleCnt="0"/>
      <dgm:spPr/>
    </dgm:pt>
    <dgm:pt modelId="{F828A022-25A6-4C46-AD31-637ABEEECE98}" type="pres">
      <dgm:prSet presAssocID="{5D93DEF6-83CC-E048-84D6-3483394AAED2}" presName="node" presStyleLbl="node1" presStyleIdx="6" presStyleCnt="7">
        <dgm:presLayoutVars>
          <dgm:bulletEnabled val="1"/>
        </dgm:presLayoutVars>
      </dgm:prSet>
      <dgm:spPr/>
    </dgm:pt>
  </dgm:ptLst>
  <dgm:cxnLst>
    <dgm:cxn modelId="{BB3DE10D-5BFA-674E-8171-451BF7973DD4}" type="presOf" srcId="{257E33D2-08D7-0144-B666-9252E1C4A4C8}" destId="{032ADC3A-721A-5843-AC57-AA7A072DF2B4}" srcOrd="0" destOrd="0" presId="urn:microsoft.com/office/officeart/2005/8/layout/hList6"/>
    <dgm:cxn modelId="{FF410F17-C831-804E-A60F-E947895AC471}" srcId="{A947AC19-1E35-2D46-A6B6-9B5041B701B3}" destId="{F2B3DCC5-F2F6-6842-BC71-7C773F7B0147}" srcOrd="0" destOrd="0" parTransId="{3F31E615-F87C-784D-8D82-0C581057AC01}" sibTransId="{67A763B7-5610-E34C-8B63-824562E7244E}"/>
    <dgm:cxn modelId="{E2257135-DDDD-4C40-AE47-06F2AC222FC1}" type="presOf" srcId="{CFF8A386-CE30-B84C-984C-1329121F0C36}" destId="{2E7BB01E-BF1C-194B-98DC-7B7F43151D85}" srcOrd="0" destOrd="0" presId="urn:microsoft.com/office/officeart/2005/8/layout/hList6"/>
    <dgm:cxn modelId="{E885AF62-C2F0-D049-9D70-DA9D2AA31D18}" type="presOf" srcId="{A947AC19-1E35-2D46-A6B6-9B5041B701B3}" destId="{E25DA29F-A3FF-7741-ACC5-9B8355F52E41}" srcOrd="0" destOrd="0" presId="urn:microsoft.com/office/officeart/2005/8/layout/hList6"/>
    <dgm:cxn modelId="{17B5447C-6368-9C49-998E-49D080175ADF}" srcId="{A947AC19-1E35-2D46-A6B6-9B5041B701B3}" destId="{CFF8A386-CE30-B84C-984C-1329121F0C36}" srcOrd="4" destOrd="0" parTransId="{8BD3E75E-12F1-5844-B6B6-28EF290C56C6}" sibTransId="{F76CCC88-BC13-2C4A-9C84-939083EBB025}"/>
    <dgm:cxn modelId="{7409FA80-8FB1-8E46-B279-4CE2D6E398B8}" srcId="{A947AC19-1E35-2D46-A6B6-9B5041B701B3}" destId="{2E4E22EA-1BA2-5C45-83A9-D717D51E08A2}" srcOrd="3" destOrd="0" parTransId="{1EF8ED57-F9F7-F545-9863-284243FE1C97}" sibTransId="{B914364A-2A09-9A46-B187-4312B76BBFD8}"/>
    <dgm:cxn modelId="{9A5A68D0-ED1C-F149-87CE-64056D4A9ADB}" type="presOf" srcId="{2403EF01-3A69-9645-8934-0B366597E069}" destId="{0A1F03F4-FD84-AF4B-9C9B-1EE85F923391}" srcOrd="0" destOrd="0" presId="urn:microsoft.com/office/officeart/2005/8/layout/hList6"/>
    <dgm:cxn modelId="{07D307D2-8282-9F43-A2FD-A0C26F402BF7}" type="presOf" srcId="{00FFD550-7CC1-4E45-926C-C23F7C05EBE6}" destId="{6C5BE796-6546-154C-9DA2-90D72DFA8DD6}" srcOrd="0" destOrd="0" presId="urn:microsoft.com/office/officeart/2005/8/layout/hList6"/>
    <dgm:cxn modelId="{4001C2E0-AFC1-5A40-B49A-9036E7CFACF1}" type="presOf" srcId="{2E4E22EA-1BA2-5C45-83A9-D717D51E08A2}" destId="{83EB7621-EDE9-7546-8970-A94745ABC14A}" srcOrd="0" destOrd="0" presId="urn:microsoft.com/office/officeart/2005/8/layout/hList6"/>
    <dgm:cxn modelId="{0A5CDBE4-F512-C34E-98C0-F33FE1151949}" type="presOf" srcId="{F2B3DCC5-F2F6-6842-BC71-7C773F7B0147}" destId="{9DE258C8-9DF7-8244-A23E-645BD54F534A}" srcOrd="0" destOrd="0" presId="urn:microsoft.com/office/officeart/2005/8/layout/hList6"/>
    <dgm:cxn modelId="{FA5751E7-4C28-2248-9111-D7C917FFDD26}" type="presOf" srcId="{5D93DEF6-83CC-E048-84D6-3483394AAED2}" destId="{F828A022-25A6-4C46-AD31-637ABEEECE98}" srcOrd="0" destOrd="0" presId="urn:microsoft.com/office/officeart/2005/8/layout/hList6"/>
    <dgm:cxn modelId="{F2BC0DED-4CE2-7441-AE72-52C5B63C7E0A}" srcId="{A947AC19-1E35-2D46-A6B6-9B5041B701B3}" destId="{257E33D2-08D7-0144-B666-9252E1C4A4C8}" srcOrd="1" destOrd="0" parTransId="{E4027910-9401-364E-86CE-E9D73CEEA542}" sibTransId="{9246A475-8140-374A-8CDC-883B25F06885}"/>
    <dgm:cxn modelId="{D0DABAED-0FDC-8F44-A092-F365ADBB298F}" srcId="{A947AC19-1E35-2D46-A6B6-9B5041B701B3}" destId="{00FFD550-7CC1-4E45-926C-C23F7C05EBE6}" srcOrd="5" destOrd="0" parTransId="{260C8760-57F9-874F-9D61-E0345ADDE6EB}" sibTransId="{F25B3B13-4557-2C42-8730-6F198DC45A57}"/>
    <dgm:cxn modelId="{189E9EFD-EF2D-B947-BC5B-B76016D3206A}" srcId="{A947AC19-1E35-2D46-A6B6-9B5041B701B3}" destId="{2403EF01-3A69-9645-8934-0B366597E069}" srcOrd="2" destOrd="0" parTransId="{45AA06AC-2876-DB4D-A81D-8D4345C01E5E}" sibTransId="{9C9711B6-4361-B047-9C81-9F0F40BAFE70}"/>
    <dgm:cxn modelId="{DCF15DFF-150D-0A4A-8706-2319A60F98A5}" srcId="{A947AC19-1E35-2D46-A6B6-9B5041B701B3}" destId="{5D93DEF6-83CC-E048-84D6-3483394AAED2}" srcOrd="6" destOrd="0" parTransId="{8DC61F92-8CB3-8B42-A4CE-A5A9C50E90D6}" sibTransId="{9F5EB737-B2F1-2B44-80F5-12EACC4036B2}"/>
    <dgm:cxn modelId="{83BED26E-3A7E-9F4C-A2BA-AF29CAD09742}" type="presParOf" srcId="{E25DA29F-A3FF-7741-ACC5-9B8355F52E41}" destId="{9DE258C8-9DF7-8244-A23E-645BD54F534A}" srcOrd="0" destOrd="0" presId="urn:microsoft.com/office/officeart/2005/8/layout/hList6"/>
    <dgm:cxn modelId="{E10319CC-0F0F-C846-9926-C8336F3FEBBA}" type="presParOf" srcId="{E25DA29F-A3FF-7741-ACC5-9B8355F52E41}" destId="{373DD76E-5820-F148-A0BF-4AFF2CA188F7}" srcOrd="1" destOrd="0" presId="urn:microsoft.com/office/officeart/2005/8/layout/hList6"/>
    <dgm:cxn modelId="{89FEB4F6-BED8-5443-8006-A541548565A3}" type="presParOf" srcId="{E25DA29F-A3FF-7741-ACC5-9B8355F52E41}" destId="{032ADC3A-721A-5843-AC57-AA7A072DF2B4}" srcOrd="2" destOrd="0" presId="urn:microsoft.com/office/officeart/2005/8/layout/hList6"/>
    <dgm:cxn modelId="{B20F70D5-4F1D-C242-A3D5-4DEEA080BCCC}" type="presParOf" srcId="{E25DA29F-A3FF-7741-ACC5-9B8355F52E41}" destId="{257813ED-EE99-A04A-89BC-FCAF729F5BFC}" srcOrd="3" destOrd="0" presId="urn:microsoft.com/office/officeart/2005/8/layout/hList6"/>
    <dgm:cxn modelId="{5C399605-4CF2-3C4E-8E51-D01612116482}" type="presParOf" srcId="{E25DA29F-A3FF-7741-ACC5-9B8355F52E41}" destId="{0A1F03F4-FD84-AF4B-9C9B-1EE85F923391}" srcOrd="4" destOrd="0" presId="urn:microsoft.com/office/officeart/2005/8/layout/hList6"/>
    <dgm:cxn modelId="{7589087C-9CD6-CF45-A7C6-71D0EF4A12B9}" type="presParOf" srcId="{E25DA29F-A3FF-7741-ACC5-9B8355F52E41}" destId="{202C76E7-9315-EB42-B25E-85094D532D1A}" srcOrd="5" destOrd="0" presId="urn:microsoft.com/office/officeart/2005/8/layout/hList6"/>
    <dgm:cxn modelId="{4CF2982C-9761-204E-A365-B09BB2FE9AC3}" type="presParOf" srcId="{E25DA29F-A3FF-7741-ACC5-9B8355F52E41}" destId="{83EB7621-EDE9-7546-8970-A94745ABC14A}" srcOrd="6" destOrd="0" presId="urn:microsoft.com/office/officeart/2005/8/layout/hList6"/>
    <dgm:cxn modelId="{F5D76BEE-27F0-FA42-AD50-E06DBD7BD429}" type="presParOf" srcId="{E25DA29F-A3FF-7741-ACC5-9B8355F52E41}" destId="{06CF0F64-1A74-4F4D-ADD1-86F46C73D255}" srcOrd="7" destOrd="0" presId="urn:microsoft.com/office/officeart/2005/8/layout/hList6"/>
    <dgm:cxn modelId="{2B52E237-9158-A84F-8111-4FB276B059CC}" type="presParOf" srcId="{E25DA29F-A3FF-7741-ACC5-9B8355F52E41}" destId="{2E7BB01E-BF1C-194B-98DC-7B7F43151D85}" srcOrd="8" destOrd="0" presId="urn:microsoft.com/office/officeart/2005/8/layout/hList6"/>
    <dgm:cxn modelId="{8D2B6680-60C0-564B-B295-3E0326C5D6EF}" type="presParOf" srcId="{E25DA29F-A3FF-7741-ACC5-9B8355F52E41}" destId="{1FC282FA-9714-B640-8879-46C77DC96316}" srcOrd="9" destOrd="0" presId="urn:microsoft.com/office/officeart/2005/8/layout/hList6"/>
    <dgm:cxn modelId="{2EB30FA5-FB26-1140-91AB-D4E1CFE3B6C0}" type="presParOf" srcId="{E25DA29F-A3FF-7741-ACC5-9B8355F52E41}" destId="{6C5BE796-6546-154C-9DA2-90D72DFA8DD6}" srcOrd="10" destOrd="0" presId="urn:microsoft.com/office/officeart/2005/8/layout/hList6"/>
    <dgm:cxn modelId="{4423D343-AF0D-7D45-BE64-273CF9F2BCA3}" type="presParOf" srcId="{E25DA29F-A3FF-7741-ACC5-9B8355F52E41}" destId="{61594C8D-D875-4C46-971F-B52C43F9F110}" srcOrd="11" destOrd="0" presId="urn:microsoft.com/office/officeart/2005/8/layout/hList6"/>
    <dgm:cxn modelId="{E35BBE1D-4D56-0948-9E37-FD7174A0321A}" type="presParOf" srcId="{E25DA29F-A3FF-7741-ACC5-9B8355F52E41}" destId="{F828A022-25A6-4C46-AD31-637ABEEECE98}" srcOrd="1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47AC19-1E35-2D46-A6B6-9B5041B701B3}"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US"/>
        </a:p>
      </dgm:t>
    </dgm:pt>
    <dgm:pt modelId="{F2B3DCC5-F2F6-6842-BC71-7C773F7B0147}">
      <dgm:prSet phldrT="[Text]" custT="1"/>
      <dgm:spPr/>
      <dgm:t>
        <a:bodyPr/>
        <a:lstStyle/>
        <a:p>
          <a:pPr algn="ctr"/>
          <a:r>
            <a:rPr lang="en-US" sz="1400" dirty="0">
              <a:latin typeface="+mn-lt"/>
              <a:ea typeface="Meiryo UI" panose="020B0604030504040204" pitchFamily="50" charset="-128"/>
            </a:rPr>
            <a:t>研修1 </a:t>
          </a:r>
          <a:r>
            <a:rPr lang="en-US" sz="1400" dirty="0" err="1">
              <a:latin typeface="+mn-lt"/>
              <a:ea typeface="Meiryo UI" panose="020B0604030504040204" pitchFamily="50" charset="-128"/>
            </a:rPr>
            <a:t>事前学習</a:t>
          </a:r>
          <a:endParaRPr lang="en-US" sz="1400" dirty="0">
            <a:latin typeface="+mn-lt"/>
            <a:ea typeface="Meiryo UI" panose="020B0604030504040204" pitchFamily="50" charset="-128"/>
          </a:endParaRPr>
        </a:p>
        <a:p>
          <a:pPr algn="l"/>
          <a:r>
            <a:rPr lang="ja-JP" altLang="en-US" sz="1100" b="0" i="0" u="none" dirty="0"/>
            <a:t>①  </a:t>
          </a:r>
          <a:r>
            <a:rPr lang="ja-JP" altLang="en-US" sz="1100" b="1" i="0" u="none" dirty="0"/>
            <a:t>掲示板での自己紹介</a:t>
          </a:r>
          <a:endParaRPr lang="ja-JP" altLang="en-US" sz="1100" b="0" i="0" u="none" dirty="0"/>
        </a:p>
        <a:p>
          <a:pPr algn="l"/>
          <a:r>
            <a:rPr lang="ja-JP" altLang="en-US" sz="1100" b="0" i="0" u="none" dirty="0"/>
            <a:t>② </a:t>
          </a:r>
          <a:r>
            <a:rPr lang="ja-JP" altLang="en-US" sz="1100" b="1" i="0" u="none" dirty="0"/>
            <a:t>授業改善活動分析レポート</a:t>
          </a:r>
          <a:endParaRPr lang="en-US" altLang="ja-JP" sz="1100" b="1" i="0" u="none" dirty="0"/>
        </a:p>
        <a:p>
          <a:pPr algn="l"/>
          <a:r>
            <a:rPr lang="ja-JP" altLang="en-US" sz="1100" b="0" i="0" u="none" dirty="0"/>
            <a:t>③ </a:t>
          </a:r>
          <a:r>
            <a:rPr lang="ja-JP" altLang="en-US" sz="1100" b="1" i="0" u="none" dirty="0"/>
            <a:t>授業シラバス案の改善提案</a:t>
          </a:r>
          <a:endParaRPr lang="en-US" altLang="ja-JP" sz="1100" b="1" i="0" u="none" dirty="0"/>
        </a:p>
        <a:p>
          <a:pPr algn="l"/>
          <a:r>
            <a:rPr lang="ja-JP" altLang="en-US" sz="1100" b="1" i="0" u="none" dirty="0"/>
            <a:t>④  </a:t>
          </a:r>
          <a:r>
            <a:rPr lang="ja-JP" altLang="en-US" sz="1100" b="1" i="0" u="none" dirty="0">
              <a:solidFill>
                <a:srgbClr val="FF0000"/>
              </a:solidFill>
            </a:rPr>
            <a:t>熊大教授システム学分野拠点事業科目デザイン編</a:t>
          </a:r>
          <a:r>
            <a:rPr lang="en-US" altLang="ja-JP" sz="1100" b="1" i="0" u="none" dirty="0">
              <a:solidFill>
                <a:srgbClr val="FF0000"/>
              </a:solidFill>
            </a:rPr>
            <a:t>1</a:t>
          </a:r>
          <a:r>
            <a:rPr lang="ja-JP" altLang="en-US" sz="1100" b="1" i="0" u="none" dirty="0">
              <a:solidFill>
                <a:srgbClr val="FF0000"/>
              </a:solidFill>
            </a:rPr>
            <a:t>モジュール</a:t>
          </a:r>
          <a:endParaRPr lang="en-US" sz="1100" b="1" dirty="0">
            <a:solidFill>
              <a:srgbClr val="FF0000"/>
            </a:solidFill>
            <a:latin typeface="+mn-lt"/>
            <a:ea typeface="Meiryo UI" panose="020B0604030504040204" pitchFamily="50" charset="-128"/>
          </a:endParaRPr>
        </a:p>
      </dgm:t>
    </dgm:pt>
    <dgm:pt modelId="{3F31E615-F87C-784D-8D82-0C581057AC01}" type="parTrans" cxnId="{FF410F17-C831-804E-A60F-E947895AC471}">
      <dgm:prSet/>
      <dgm:spPr/>
      <dgm:t>
        <a:bodyPr/>
        <a:lstStyle/>
        <a:p>
          <a:endParaRPr lang="en-US">
            <a:latin typeface="+mn-lt"/>
          </a:endParaRPr>
        </a:p>
      </dgm:t>
    </dgm:pt>
    <dgm:pt modelId="{67A763B7-5610-E34C-8B63-824562E7244E}" type="sibTrans" cxnId="{FF410F17-C831-804E-A60F-E947895AC471}">
      <dgm:prSet/>
      <dgm:spPr/>
      <dgm:t>
        <a:bodyPr/>
        <a:lstStyle/>
        <a:p>
          <a:endParaRPr lang="en-US">
            <a:latin typeface="+mn-lt"/>
          </a:endParaRPr>
        </a:p>
      </dgm:t>
    </dgm:pt>
    <dgm:pt modelId="{257E33D2-08D7-0144-B666-9252E1C4A4C8}">
      <dgm:prSet phldrT="[Text]" custT="1"/>
      <dgm:spPr>
        <a:solidFill>
          <a:srgbClr val="002060"/>
        </a:solidFill>
      </dgm:spPr>
      <dgm:t>
        <a:bodyPr/>
        <a:lstStyle/>
        <a:p>
          <a:r>
            <a:rPr lang="en-US" sz="1400" dirty="0">
              <a:latin typeface="+mn-lt"/>
              <a:ea typeface="Meiryo UI" panose="020B0604030504040204" pitchFamily="50" charset="-128"/>
            </a:rPr>
            <a:t>研修1(3時間,      </a:t>
          </a:r>
          <a:r>
            <a:rPr lang="en-US" sz="1400" dirty="0" err="1">
              <a:latin typeface="+mn-lt"/>
              <a:ea typeface="Meiryo UI" panose="020B0604030504040204" pitchFamily="50" charset="-128"/>
            </a:rPr>
            <a:t>オンサイト</a:t>
          </a:r>
          <a:r>
            <a:rPr lang="en-US" sz="1400" dirty="0">
              <a:latin typeface="+mn-lt"/>
              <a:ea typeface="Meiryo UI" panose="020B0604030504040204" pitchFamily="50" charset="-128"/>
            </a:rPr>
            <a:t>, 11/5)</a:t>
          </a:r>
        </a:p>
        <a:p>
          <a:r>
            <a:rPr lang="en-US" sz="1200" dirty="0" err="1">
              <a:latin typeface="+mn-lt"/>
              <a:ea typeface="Meiryo UI" panose="020B0604030504040204" pitchFamily="50" charset="-128"/>
            </a:rPr>
            <a:t>演</a:t>
          </a:r>
          <a:r>
            <a:rPr lang="ja-JP" sz="1200" b="1" dirty="0"/>
            <a:t>授業改善サポータの基礎</a:t>
          </a:r>
          <a:endParaRPr lang="en-US" altLang="ja-JP" sz="1200" b="1" dirty="0"/>
        </a:p>
        <a:p>
          <a:r>
            <a:rPr lang="en-US" sz="1200" dirty="0">
              <a:latin typeface="+mn-lt"/>
            </a:rPr>
            <a:t>・</a:t>
          </a:r>
          <a:r>
            <a:rPr lang="en-US" sz="1200" dirty="0" err="1">
              <a:latin typeface="+mn-lt"/>
            </a:rPr>
            <a:t>演習・ディスカッションを中心に</a:t>
          </a:r>
          <a:endParaRPr lang="en-US" sz="1400" dirty="0">
            <a:latin typeface="+mn-lt"/>
            <a:ea typeface="Meiryo UI" panose="020B0604030504040204" pitchFamily="50" charset="-128"/>
          </a:endParaRPr>
        </a:p>
        <a:p>
          <a:endParaRPr lang="en-US" sz="1400" dirty="0">
            <a:latin typeface="+mn-lt"/>
            <a:ea typeface="Meiryo UI" panose="020B0604030504040204" pitchFamily="50" charset="-128"/>
          </a:endParaRPr>
        </a:p>
        <a:p>
          <a:endParaRPr lang="en-US" sz="1400" dirty="0">
            <a:latin typeface="+mn-lt"/>
            <a:ea typeface="Meiryo UI" panose="020B0604030504040204" pitchFamily="50" charset="-128"/>
          </a:endParaRPr>
        </a:p>
        <a:p>
          <a:endParaRPr lang="en-US" sz="1400" dirty="0">
            <a:latin typeface="+mn-lt"/>
            <a:ea typeface="Meiryo UI" panose="020B0604030504040204" pitchFamily="50" charset="-128"/>
          </a:endParaRPr>
        </a:p>
        <a:p>
          <a:endParaRPr lang="en-US" sz="1400" dirty="0">
            <a:latin typeface="+mn-lt"/>
            <a:ea typeface="Meiryo UI" panose="020B0604030504040204" pitchFamily="50" charset="-128"/>
          </a:endParaRPr>
        </a:p>
        <a:p>
          <a:endParaRPr lang="en-US" sz="1400" dirty="0">
            <a:latin typeface="+mn-lt"/>
            <a:ea typeface="Meiryo UI" panose="020B0604030504040204" pitchFamily="50" charset="-128"/>
          </a:endParaRPr>
        </a:p>
      </dgm:t>
    </dgm:pt>
    <dgm:pt modelId="{E4027910-9401-364E-86CE-E9D73CEEA542}" type="parTrans" cxnId="{F2BC0DED-4CE2-7441-AE72-52C5B63C7E0A}">
      <dgm:prSet/>
      <dgm:spPr/>
      <dgm:t>
        <a:bodyPr/>
        <a:lstStyle/>
        <a:p>
          <a:endParaRPr lang="en-US">
            <a:latin typeface="+mn-lt"/>
          </a:endParaRPr>
        </a:p>
      </dgm:t>
    </dgm:pt>
    <dgm:pt modelId="{9246A475-8140-374A-8CDC-883B25F06885}" type="sibTrans" cxnId="{F2BC0DED-4CE2-7441-AE72-52C5B63C7E0A}">
      <dgm:prSet/>
      <dgm:spPr/>
      <dgm:t>
        <a:bodyPr/>
        <a:lstStyle/>
        <a:p>
          <a:endParaRPr lang="en-US">
            <a:latin typeface="+mn-lt"/>
          </a:endParaRPr>
        </a:p>
      </dgm:t>
    </dgm:pt>
    <dgm:pt modelId="{2403EF01-3A69-9645-8934-0B366597E069}">
      <dgm:prSet phldrT="[Text]" custT="1"/>
      <dgm:spPr/>
      <dgm:t>
        <a:bodyPr/>
        <a:lstStyle/>
        <a:p>
          <a:pPr algn="ctr">
            <a:buNone/>
          </a:pPr>
          <a:r>
            <a:rPr lang="en-US" sz="1400" dirty="0">
              <a:latin typeface="+mn-lt"/>
              <a:ea typeface="Meiryo UI" panose="020B0604030504040204" pitchFamily="50" charset="-128"/>
            </a:rPr>
            <a:t>研修1 </a:t>
          </a:r>
          <a:r>
            <a:rPr lang="en-US" sz="1400" dirty="0" err="1">
              <a:latin typeface="+mn-lt"/>
              <a:ea typeface="Meiryo UI" panose="020B0604030504040204" pitchFamily="50" charset="-128"/>
            </a:rPr>
            <a:t>事後学習</a:t>
          </a:r>
          <a:r>
            <a:rPr lang="en-US" sz="1400" dirty="0">
              <a:latin typeface="+mn-lt"/>
              <a:ea typeface="Meiryo UI" panose="020B0604030504040204" pitchFamily="50" charset="-128"/>
            </a:rPr>
            <a:t>/ 研修2事前学習</a:t>
          </a:r>
        </a:p>
        <a:p>
          <a:pPr algn="l">
            <a:buNone/>
          </a:pPr>
          <a:r>
            <a:rPr lang="ja-JP" altLang="en-US" sz="1100" b="0" i="0" u="none" dirty="0"/>
            <a:t>① </a:t>
          </a:r>
          <a:r>
            <a:rPr lang="ja-JP" altLang="en-US" sz="1100" b="1" i="0" u="none" dirty="0"/>
            <a:t>アクションプランと</a:t>
          </a:r>
          <a:r>
            <a:rPr lang="ja-JP" altLang="en-JP" sz="1100" b="1" i="0" u="none" dirty="0"/>
            <a:t>省察</a:t>
          </a:r>
          <a:r>
            <a:rPr lang="ja-JP" altLang="en-US" sz="1100" b="1" i="0" u="none" dirty="0"/>
            <a:t>レポート</a:t>
          </a:r>
          <a:endParaRPr lang="en-US" altLang="ja-JP" sz="1100" b="1" i="0" u="none" dirty="0"/>
        </a:p>
        <a:p>
          <a:pPr algn="l">
            <a:buNone/>
          </a:pPr>
          <a:r>
            <a:rPr lang="ja-JP" altLang="en-US" sz="1100" b="0" i="0" u="none" dirty="0"/>
            <a:t>② </a:t>
          </a:r>
          <a:r>
            <a:rPr lang="ja-JP" altLang="en-US" sz="1100" b="1" i="0" u="none" dirty="0"/>
            <a:t>授業改善サポート実施報告</a:t>
          </a:r>
          <a:r>
            <a:rPr lang="en-US" altLang="ja-JP" sz="1100" b="1" i="0" u="none" dirty="0"/>
            <a:t>1</a:t>
          </a:r>
        </a:p>
        <a:p>
          <a:pPr algn="l">
            <a:buNone/>
          </a:pPr>
          <a:r>
            <a:rPr lang="ja-JP" altLang="en-US" sz="1100" b="0" i="0" u="none" dirty="0"/>
            <a:t>③ </a:t>
          </a:r>
          <a:r>
            <a:rPr lang="ja-JP" altLang="en-US" sz="1100" b="1" i="0" u="none" dirty="0"/>
            <a:t>授業シラバス案の改善提案のアップデート</a:t>
          </a:r>
          <a:endParaRPr lang="en-US" altLang="ja-JP" sz="1100" b="1" i="0" u="none" dirty="0"/>
        </a:p>
        <a:p>
          <a:pPr algn="l">
            <a:buNone/>
          </a:pPr>
          <a:r>
            <a:rPr lang="ja-JP" altLang="en-US" sz="1100" b="1" i="0" u="none" dirty="0"/>
            <a:t>④  </a:t>
          </a:r>
          <a:r>
            <a:rPr lang="ja-JP" altLang="en-US" sz="1100" b="1" i="0" u="none" dirty="0">
              <a:solidFill>
                <a:srgbClr val="FF0000"/>
              </a:solidFill>
            </a:rPr>
            <a:t>熊大教授システム学分野拠点事業科目デザイン編</a:t>
          </a:r>
          <a:r>
            <a:rPr lang="en-US" altLang="ja-JP" sz="1100" b="1" i="0" u="none" dirty="0">
              <a:solidFill>
                <a:srgbClr val="FF0000"/>
              </a:solidFill>
            </a:rPr>
            <a:t>1</a:t>
          </a:r>
          <a:r>
            <a:rPr lang="ja-JP" altLang="en-US" sz="1100" b="1" i="0" u="none" dirty="0">
              <a:solidFill>
                <a:srgbClr val="FF0000"/>
              </a:solidFill>
            </a:rPr>
            <a:t>モジュール</a:t>
          </a:r>
          <a:endParaRPr lang="en-US" altLang="ja-JP" sz="1100" b="1" i="0" u="none" dirty="0">
            <a:solidFill>
              <a:srgbClr val="FF0000"/>
            </a:solidFill>
          </a:endParaRPr>
        </a:p>
        <a:p>
          <a:pPr algn="l">
            <a:buNone/>
          </a:pPr>
          <a:r>
            <a:rPr lang="en-US" sz="1100" b="1" i="0" u="none" dirty="0">
              <a:latin typeface="+mn-lt"/>
              <a:ea typeface="Meiryo UI" panose="020B0604030504040204" pitchFamily="50" charset="-128"/>
            </a:rPr>
            <a:t>*</a:t>
          </a:r>
          <a:r>
            <a:rPr lang="ja-JP" altLang="en-US" sz="1100" b="1" i="0" u="none" dirty="0"/>
            <a:t>掲示板でのコミュニケーション</a:t>
          </a:r>
          <a:endParaRPr lang="en-US" sz="1100" dirty="0">
            <a:latin typeface="+mn-lt"/>
            <a:ea typeface="Meiryo UI" panose="020B0604030504040204" pitchFamily="50" charset="-128"/>
          </a:endParaRPr>
        </a:p>
      </dgm:t>
    </dgm:pt>
    <dgm:pt modelId="{45AA06AC-2876-DB4D-A81D-8D4345C01E5E}" type="parTrans" cxnId="{189E9EFD-EF2D-B947-BC5B-B76016D3206A}">
      <dgm:prSet/>
      <dgm:spPr/>
      <dgm:t>
        <a:bodyPr/>
        <a:lstStyle/>
        <a:p>
          <a:endParaRPr lang="en-US">
            <a:latin typeface="+mn-lt"/>
          </a:endParaRPr>
        </a:p>
      </dgm:t>
    </dgm:pt>
    <dgm:pt modelId="{9C9711B6-4361-B047-9C81-9F0F40BAFE70}" type="sibTrans" cxnId="{189E9EFD-EF2D-B947-BC5B-B76016D3206A}">
      <dgm:prSet/>
      <dgm:spPr/>
      <dgm:t>
        <a:bodyPr/>
        <a:lstStyle/>
        <a:p>
          <a:endParaRPr lang="en-US">
            <a:latin typeface="+mn-lt"/>
          </a:endParaRPr>
        </a:p>
      </dgm:t>
    </dgm:pt>
    <dgm:pt modelId="{CFF8A386-CE30-B84C-984C-1329121F0C36}">
      <dgm:prSet phldrT="[Text]" custT="1"/>
      <dgm:spPr/>
      <dgm:t>
        <a:bodyPr/>
        <a:lstStyle/>
        <a:p>
          <a:r>
            <a:rPr lang="en-US" sz="1400" dirty="0">
              <a:latin typeface="+mn-lt"/>
              <a:ea typeface="Meiryo UI" panose="020B0604030504040204" pitchFamily="50" charset="-128"/>
            </a:rPr>
            <a:t>研修2 </a:t>
          </a:r>
          <a:r>
            <a:rPr lang="en-US" sz="1400" dirty="0" err="1">
              <a:latin typeface="+mn-lt"/>
              <a:ea typeface="Meiryo UI" panose="020B0604030504040204" pitchFamily="50" charset="-128"/>
            </a:rPr>
            <a:t>事後学習</a:t>
          </a:r>
          <a:r>
            <a:rPr lang="en-US" sz="1400" dirty="0">
              <a:latin typeface="+mn-lt"/>
              <a:ea typeface="Meiryo UI" panose="020B0604030504040204" pitchFamily="50" charset="-128"/>
            </a:rPr>
            <a:t>/ 研修3 </a:t>
          </a:r>
          <a:r>
            <a:rPr lang="en-US" sz="1400" dirty="0" err="1">
              <a:latin typeface="+mn-lt"/>
              <a:ea typeface="Meiryo UI" panose="020B0604030504040204" pitchFamily="50" charset="-128"/>
            </a:rPr>
            <a:t>事前学習</a:t>
          </a:r>
          <a:endParaRPr lang="en-US" sz="1400" dirty="0">
            <a:latin typeface="+mn-lt"/>
            <a:ea typeface="Meiryo UI" panose="020B0604030504040204" pitchFamily="50" charset="-128"/>
          </a:endParaRPr>
        </a:p>
        <a:p>
          <a:pPr>
            <a:buNone/>
          </a:pPr>
          <a:r>
            <a:rPr lang="ja-JP" altLang="en-US" sz="1100" b="0" i="0" u="none" dirty="0"/>
            <a:t>① </a:t>
          </a:r>
          <a:r>
            <a:rPr lang="ja-JP" altLang="en-US" sz="1100" b="1" i="0" u="none" dirty="0"/>
            <a:t>アクションプランと</a:t>
          </a:r>
          <a:r>
            <a:rPr lang="ja-JP" altLang="en-JP" sz="1100" b="1" i="0" u="none" dirty="0"/>
            <a:t>省察</a:t>
          </a:r>
          <a:r>
            <a:rPr lang="ja-JP" altLang="en-US" sz="1100" b="1" i="0" u="none" dirty="0"/>
            <a:t>レポート</a:t>
          </a:r>
          <a:endParaRPr lang="en-US" altLang="ja-JP" sz="1100" b="1" i="0" u="none" dirty="0"/>
        </a:p>
        <a:p>
          <a:pPr>
            <a:buNone/>
          </a:pPr>
          <a:r>
            <a:rPr lang="ja-JP" altLang="en-US" sz="1100" b="0" i="0" u="none" dirty="0"/>
            <a:t>② </a:t>
          </a:r>
          <a:r>
            <a:rPr lang="ja-JP" altLang="en-US" sz="1100" b="1" i="0" u="none" dirty="0"/>
            <a:t>授業改善サポート実施報告</a:t>
          </a:r>
          <a:r>
            <a:rPr lang="en-US" altLang="ja-JP" sz="1100" b="1" i="0" u="none" dirty="0"/>
            <a:t>2</a:t>
          </a:r>
        </a:p>
        <a:p>
          <a:pPr>
            <a:buNone/>
          </a:pPr>
          <a:r>
            <a:rPr lang="ja-JP" altLang="en-US" sz="1100" b="0" i="0" u="none" dirty="0"/>
            <a:t>③ </a:t>
          </a:r>
          <a:r>
            <a:rPr lang="ja-JP" altLang="en-US" sz="1100" b="1" i="0" u="none" dirty="0"/>
            <a:t>授業シラバス案の改善提案の更なるアップデート</a:t>
          </a:r>
          <a:endParaRPr lang="en-US" altLang="ja-JP" sz="1100" b="1" i="0" u="none" dirty="0"/>
        </a:p>
        <a:p>
          <a:pPr>
            <a:buNone/>
          </a:pPr>
          <a:r>
            <a:rPr lang="ja-JP" altLang="en-US" sz="1100" b="1" i="0" u="none" dirty="0"/>
            <a:t>④</a:t>
          </a:r>
          <a:r>
            <a:rPr lang="ja-JP" altLang="en-US" sz="1100" b="1" i="0" u="none" dirty="0">
              <a:solidFill>
                <a:srgbClr val="FF0000"/>
              </a:solidFill>
            </a:rPr>
            <a:t>  熊大教授システム学分野拠点事業科目デザイン編</a:t>
          </a:r>
          <a:r>
            <a:rPr lang="en-US" altLang="ja-JP" sz="1100" b="1" i="0" u="none" dirty="0">
              <a:solidFill>
                <a:srgbClr val="FF0000"/>
              </a:solidFill>
            </a:rPr>
            <a:t>1</a:t>
          </a:r>
          <a:r>
            <a:rPr lang="ja-JP" altLang="en-US" sz="1100" b="1" i="0" u="none" dirty="0">
              <a:solidFill>
                <a:srgbClr val="FF0000"/>
              </a:solidFill>
            </a:rPr>
            <a:t>モジュール</a:t>
          </a:r>
          <a:endParaRPr lang="en-US" altLang="ja-JP" sz="1100" b="1" i="0" u="none" dirty="0">
            <a:solidFill>
              <a:srgbClr val="FF0000"/>
            </a:solidFill>
          </a:endParaRPr>
        </a:p>
        <a:p>
          <a:pPr>
            <a:buNone/>
          </a:pPr>
          <a:r>
            <a:rPr lang="en-US" sz="1100" b="1" i="0" u="none" dirty="0">
              <a:latin typeface="+mn-lt"/>
              <a:ea typeface="Meiryo UI" panose="020B0604030504040204" pitchFamily="50" charset="-128"/>
            </a:rPr>
            <a:t>*</a:t>
          </a:r>
          <a:r>
            <a:rPr lang="ja-JP" altLang="en-US" sz="1100" b="1" i="0" u="none" dirty="0"/>
            <a:t>掲示板でのコミュニケーション</a:t>
          </a:r>
          <a:endParaRPr lang="en-US" sz="1100" dirty="0">
            <a:latin typeface="+mn-lt"/>
          </a:endParaRPr>
        </a:p>
      </dgm:t>
    </dgm:pt>
    <dgm:pt modelId="{8BD3E75E-12F1-5844-B6B6-28EF290C56C6}" type="parTrans" cxnId="{17B5447C-6368-9C49-998E-49D080175ADF}">
      <dgm:prSet/>
      <dgm:spPr/>
      <dgm:t>
        <a:bodyPr/>
        <a:lstStyle/>
        <a:p>
          <a:endParaRPr lang="en-US">
            <a:latin typeface="+mn-lt"/>
          </a:endParaRPr>
        </a:p>
      </dgm:t>
    </dgm:pt>
    <dgm:pt modelId="{F76CCC88-BC13-2C4A-9C84-939083EBB025}" type="sibTrans" cxnId="{17B5447C-6368-9C49-998E-49D080175ADF}">
      <dgm:prSet/>
      <dgm:spPr/>
      <dgm:t>
        <a:bodyPr/>
        <a:lstStyle/>
        <a:p>
          <a:endParaRPr lang="en-US">
            <a:latin typeface="+mn-lt"/>
          </a:endParaRPr>
        </a:p>
      </dgm:t>
    </dgm:pt>
    <dgm:pt modelId="{2E4E22EA-1BA2-5C45-83A9-D717D51E08A2}">
      <dgm:prSet phldrT="[Text]" custT="1"/>
      <dgm:spPr>
        <a:solidFill>
          <a:schemeClr val="accent1">
            <a:lumMod val="50000"/>
          </a:schemeClr>
        </a:solidFill>
      </dgm:spPr>
      <dgm:t>
        <a:bodyPr/>
        <a:lstStyle/>
        <a:p>
          <a:pPr algn="ctr"/>
          <a:r>
            <a:rPr lang="en-US" sz="1400" dirty="0">
              <a:latin typeface="+mn-lt"/>
            </a:rPr>
            <a:t>研修2(3時間,     </a:t>
          </a:r>
          <a:r>
            <a:rPr lang="en-US" sz="1400" dirty="0" err="1">
              <a:latin typeface="+mn-lt"/>
            </a:rPr>
            <a:t>オンライン</a:t>
          </a:r>
          <a:r>
            <a:rPr lang="en-US" sz="1400" dirty="0">
              <a:latin typeface="+mn-lt"/>
            </a:rPr>
            <a:t>, 11/26)</a:t>
          </a:r>
        </a:p>
        <a:p>
          <a:pPr algn="ctr"/>
          <a:endParaRPr lang="en-US" sz="1200" dirty="0">
            <a:latin typeface="+mn-lt"/>
          </a:endParaRPr>
        </a:p>
        <a:p>
          <a:pPr algn="l"/>
          <a:r>
            <a:rPr lang="ja-JP" altLang="en-US" sz="1200" b="1" dirty="0"/>
            <a:t>授業改善サポータ業務の実践と省察</a:t>
          </a:r>
          <a:r>
            <a:rPr lang="en-US" altLang="ja-JP" sz="1200" b="1" dirty="0"/>
            <a:t>(1)</a:t>
          </a:r>
        </a:p>
        <a:p>
          <a:pPr algn="l"/>
          <a:r>
            <a:rPr lang="en-US" sz="1200" dirty="0">
              <a:latin typeface="+mn-lt"/>
            </a:rPr>
            <a:t>・</a:t>
          </a:r>
          <a:r>
            <a:rPr lang="en-US" sz="1200" dirty="0" err="1">
              <a:latin typeface="+mn-lt"/>
            </a:rPr>
            <a:t>演習・ディスカッションを中心に</a:t>
          </a:r>
          <a:endParaRPr lang="en-US" sz="1200" dirty="0">
            <a:latin typeface="+mn-lt"/>
          </a:endParaRPr>
        </a:p>
        <a:p>
          <a:pPr algn="ctr"/>
          <a:endParaRPr lang="en-US" sz="1200" dirty="0">
            <a:latin typeface="+mn-lt"/>
          </a:endParaRPr>
        </a:p>
        <a:p>
          <a:pPr algn="ctr"/>
          <a:endParaRPr lang="en-US" sz="1200" dirty="0">
            <a:latin typeface="+mn-lt"/>
          </a:endParaRPr>
        </a:p>
        <a:p>
          <a:pPr algn="ctr"/>
          <a:endParaRPr lang="en-US" sz="1200" dirty="0">
            <a:latin typeface="+mn-lt"/>
          </a:endParaRPr>
        </a:p>
        <a:p>
          <a:pPr algn="ctr"/>
          <a:endParaRPr lang="en-US" sz="1200" dirty="0">
            <a:latin typeface="+mn-lt"/>
          </a:endParaRPr>
        </a:p>
        <a:p>
          <a:pPr algn="ctr"/>
          <a:endParaRPr lang="en-US" sz="1200" dirty="0">
            <a:latin typeface="+mn-lt"/>
          </a:endParaRPr>
        </a:p>
      </dgm:t>
    </dgm:pt>
    <dgm:pt modelId="{1EF8ED57-F9F7-F545-9863-284243FE1C97}" type="parTrans" cxnId="{7409FA80-8FB1-8E46-B279-4CE2D6E398B8}">
      <dgm:prSet/>
      <dgm:spPr/>
      <dgm:t>
        <a:bodyPr/>
        <a:lstStyle/>
        <a:p>
          <a:endParaRPr lang="en-US">
            <a:latin typeface="+mn-lt"/>
          </a:endParaRPr>
        </a:p>
      </dgm:t>
    </dgm:pt>
    <dgm:pt modelId="{B914364A-2A09-9A46-B187-4312B76BBFD8}" type="sibTrans" cxnId="{7409FA80-8FB1-8E46-B279-4CE2D6E398B8}">
      <dgm:prSet/>
      <dgm:spPr/>
      <dgm:t>
        <a:bodyPr/>
        <a:lstStyle/>
        <a:p>
          <a:endParaRPr lang="en-US">
            <a:latin typeface="+mn-lt"/>
          </a:endParaRPr>
        </a:p>
      </dgm:t>
    </dgm:pt>
    <dgm:pt modelId="{00FFD550-7CC1-4E45-926C-C23F7C05EBE6}">
      <dgm:prSet phldrT="[Text]" custT="1"/>
      <dgm:spPr>
        <a:solidFill>
          <a:schemeClr val="accent1">
            <a:lumMod val="50000"/>
          </a:schemeClr>
        </a:solidFill>
      </dgm:spPr>
      <dgm:t>
        <a:bodyPr/>
        <a:lstStyle/>
        <a:p>
          <a:pPr algn="ctr"/>
          <a:r>
            <a:rPr lang="en-US" sz="1400" dirty="0">
              <a:latin typeface="+mn-lt"/>
            </a:rPr>
            <a:t>研修</a:t>
          </a:r>
          <a:r>
            <a:rPr lang="en-US" altLang="ja-JP" sz="1400" dirty="0">
              <a:latin typeface="+mn-lt"/>
            </a:rPr>
            <a:t>3(3</a:t>
          </a:r>
          <a:r>
            <a:rPr lang="ja-JP" altLang="en-US" sz="1400" dirty="0">
              <a:latin typeface="+mn-lt"/>
            </a:rPr>
            <a:t>時間</a:t>
          </a:r>
          <a:r>
            <a:rPr lang="en-US" altLang="ja-JP" sz="1400" dirty="0">
              <a:latin typeface="+mn-lt"/>
            </a:rPr>
            <a:t>,</a:t>
          </a:r>
          <a:r>
            <a:rPr lang="ja-JP" altLang="en-US" sz="1400" dirty="0">
              <a:latin typeface="+mn-lt"/>
            </a:rPr>
            <a:t> </a:t>
          </a:r>
          <a:r>
            <a:rPr lang="en-US" altLang="ja-JP" sz="1400" dirty="0">
              <a:latin typeface="+mn-lt"/>
            </a:rPr>
            <a:t>    </a:t>
          </a:r>
          <a:r>
            <a:rPr lang="ja-JP" altLang="en-US" sz="1400" dirty="0">
              <a:latin typeface="+mn-lt"/>
            </a:rPr>
            <a:t>オンライン</a:t>
          </a:r>
          <a:r>
            <a:rPr lang="en-US" altLang="ja-JP" sz="1400" dirty="0">
              <a:latin typeface="+mn-lt"/>
            </a:rPr>
            <a:t>, 12/17)</a:t>
          </a:r>
        </a:p>
        <a:p>
          <a:pPr algn="l"/>
          <a:endParaRPr lang="en-US" sz="1400" dirty="0">
            <a:latin typeface="+mn-lt"/>
          </a:endParaRPr>
        </a:p>
        <a:p>
          <a:pPr algn="l"/>
          <a:r>
            <a:rPr lang="ja-JP" altLang="en-US" sz="1200" b="1" dirty="0"/>
            <a:t>授業改善サポータ業務の実践と省察</a:t>
          </a:r>
          <a:r>
            <a:rPr lang="en-US" altLang="ja-JP" sz="1200" b="1" dirty="0"/>
            <a:t>(2)</a:t>
          </a:r>
        </a:p>
        <a:p>
          <a:pPr algn="l"/>
          <a:r>
            <a:rPr lang="en-US" sz="1200" dirty="0">
              <a:latin typeface="+mn-lt"/>
            </a:rPr>
            <a:t>・</a:t>
          </a:r>
          <a:r>
            <a:rPr lang="en-US" sz="1200" dirty="0" err="1">
              <a:latin typeface="+mn-lt"/>
            </a:rPr>
            <a:t>演習・ディスカッションを中心に</a:t>
          </a:r>
          <a:endParaRPr lang="en-US" sz="1200" dirty="0">
            <a:latin typeface="+mn-lt"/>
          </a:endParaRPr>
        </a:p>
        <a:p>
          <a:pPr algn="l"/>
          <a:endParaRPr lang="en-US" sz="1200" dirty="0">
            <a:latin typeface="+mn-lt"/>
          </a:endParaRPr>
        </a:p>
        <a:p>
          <a:pPr algn="l"/>
          <a:endParaRPr lang="en-US" sz="1200" dirty="0">
            <a:latin typeface="+mn-lt"/>
          </a:endParaRPr>
        </a:p>
        <a:p>
          <a:pPr algn="ctr"/>
          <a:endParaRPr lang="en-US" sz="1400" dirty="0">
            <a:latin typeface="+mn-lt"/>
          </a:endParaRPr>
        </a:p>
        <a:p>
          <a:pPr algn="ctr"/>
          <a:endParaRPr lang="en-US" sz="1400" dirty="0">
            <a:latin typeface="+mn-lt"/>
          </a:endParaRPr>
        </a:p>
      </dgm:t>
    </dgm:pt>
    <dgm:pt modelId="{260C8760-57F9-874F-9D61-E0345ADDE6EB}" type="parTrans" cxnId="{D0DABAED-0FDC-8F44-A092-F365ADBB298F}">
      <dgm:prSet/>
      <dgm:spPr/>
      <dgm:t>
        <a:bodyPr/>
        <a:lstStyle/>
        <a:p>
          <a:endParaRPr lang="en-US">
            <a:latin typeface="+mn-lt"/>
          </a:endParaRPr>
        </a:p>
      </dgm:t>
    </dgm:pt>
    <dgm:pt modelId="{F25B3B13-4557-2C42-8730-6F198DC45A57}" type="sibTrans" cxnId="{D0DABAED-0FDC-8F44-A092-F365ADBB298F}">
      <dgm:prSet/>
      <dgm:spPr/>
      <dgm:t>
        <a:bodyPr/>
        <a:lstStyle/>
        <a:p>
          <a:endParaRPr lang="en-US">
            <a:latin typeface="+mn-lt"/>
          </a:endParaRPr>
        </a:p>
      </dgm:t>
    </dgm:pt>
    <dgm:pt modelId="{5D93DEF6-83CC-E048-84D6-3483394AAED2}">
      <dgm:prSet phldrT="[Text]" custT="1"/>
      <dgm:spPr/>
      <dgm:t>
        <a:bodyPr/>
        <a:lstStyle/>
        <a:p>
          <a:pPr algn="ctr"/>
          <a:r>
            <a:rPr lang="en-US" sz="1300" dirty="0">
              <a:latin typeface="+mn-lt"/>
            </a:rPr>
            <a:t>研修3事後学習</a:t>
          </a:r>
        </a:p>
        <a:p>
          <a:pPr algn="ctr"/>
          <a:r>
            <a:rPr lang="ja-JP" altLang="en-US" sz="1300" b="1" i="0" u="none"/>
            <a:t>掲示板でのコミュニケーション</a:t>
          </a:r>
          <a:endParaRPr lang="en-US" altLang="ja-JP" sz="1300" b="1" i="0" u="none" dirty="0"/>
        </a:p>
        <a:p>
          <a:pPr algn="l">
            <a:buNone/>
          </a:pPr>
          <a:r>
            <a:rPr lang="ja-JP" altLang="en-US" sz="1300" b="0" i="0" u="none"/>
            <a:t>① </a:t>
          </a:r>
          <a:r>
            <a:rPr lang="ja-JP" altLang="en-US" sz="1100" b="1" i="0" u="none"/>
            <a:t>アクションプラン</a:t>
          </a:r>
          <a:endParaRPr lang="en-US" altLang="ja-JP" sz="1100" b="1" i="0" u="none" dirty="0"/>
        </a:p>
        <a:p>
          <a:pPr algn="l">
            <a:buNone/>
          </a:pPr>
          <a:r>
            <a:rPr lang="ja-JP" altLang="en-US" sz="1100" b="1" i="0" u="none"/>
            <a:t>②自己評価シート</a:t>
          </a:r>
          <a:endParaRPr lang="en-US" altLang="ja-JP" sz="1100" b="1" i="0" u="none" dirty="0"/>
        </a:p>
        <a:p>
          <a:pPr algn="l">
            <a:buNone/>
          </a:pPr>
          <a:r>
            <a:rPr lang="en-US" sz="1100" b="1" i="0" u="none" dirty="0">
              <a:latin typeface="+mn-lt"/>
              <a:ea typeface="Meiryo UI" panose="020B0604030504040204" pitchFamily="50" charset="-128"/>
            </a:rPr>
            <a:t>*</a:t>
          </a:r>
          <a:r>
            <a:rPr lang="ja-JP" altLang="en-US" sz="1100" b="1" i="0" u="none"/>
            <a:t>掲示板でのコミュニケーション</a:t>
          </a:r>
          <a:endParaRPr lang="en-US" altLang="ja-JP" sz="1100" b="1" i="0" u="none" dirty="0"/>
        </a:p>
        <a:p>
          <a:pPr algn="l">
            <a:buNone/>
          </a:pPr>
          <a:endParaRPr lang="en-US" sz="1100" b="1" i="0" u="none" dirty="0">
            <a:latin typeface="+mn-lt"/>
          </a:endParaRPr>
        </a:p>
        <a:p>
          <a:pPr algn="l">
            <a:buNone/>
          </a:pPr>
          <a:endParaRPr lang="en-US" sz="1100" b="1" i="0" u="none" dirty="0">
            <a:latin typeface="+mn-lt"/>
          </a:endParaRPr>
        </a:p>
        <a:p>
          <a:pPr algn="l">
            <a:buNone/>
          </a:pPr>
          <a:endParaRPr lang="en-US" sz="1100" b="1" i="0" u="none" dirty="0">
            <a:latin typeface="+mn-lt"/>
          </a:endParaRPr>
        </a:p>
        <a:p>
          <a:pPr algn="l">
            <a:buNone/>
          </a:pPr>
          <a:endParaRPr lang="en-US" sz="1100" dirty="0">
            <a:latin typeface="+mn-lt"/>
          </a:endParaRPr>
        </a:p>
      </dgm:t>
    </dgm:pt>
    <dgm:pt modelId="{8DC61F92-8CB3-8B42-A4CE-A5A9C50E90D6}" type="parTrans" cxnId="{DCF15DFF-150D-0A4A-8706-2319A60F98A5}">
      <dgm:prSet/>
      <dgm:spPr/>
      <dgm:t>
        <a:bodyPr/>
        <a:lstStyle/>
        <a:p>
          <a:endParaRPr lang="en-US">
            <a:latin typeface="+mn-lt"/>
          </a:endParaRPr>
        </a:p>
      </dgm:t>
    </dgm:pt>
    <dgm:pt modelId="{9F5EB737-B2F1-2B44-80F5-12EACC4036B2}" type="sibTrans" cxnId="{DCF15DFF-150D-0A4A-8706-2319A60F98A5}">
      <dgm:prSet/>
      <dgm:spPr/>
      <dgm:t>
        <a:bodyPr/>
        <a:lstStyle/>
        <a:p>
          <a:endParaRPr lang="en-US">
            <a:latin typeface="+mn-lt"/>
          </a:endParaRPr>
        </a:p>
      </dgm:t>
    </dgm:pt>
    <dgm:pt modelId="{E25DA29F-A3FF-7741-ACC5-9B8355F52E41}" type="pres">
      <dgm:prSet presAssocID="{A947AC19-1E35-2D46-A6B6-9B5041B701B3}" presName="Name0" presStyleCnt="0">
        <dgm:presLayoutVars>
          <dgm:dir/>
          <dgm:resizeHandles val="exact"/>
        </dgm:presLayoutVars>
      </dgm:prSet>
      <dgm:spPr/>
    </dgm:pt>
    <dgm:pt modelId="{9DE258C8-9DF7-8244-A23E-645BD54F534A}" type="pres">
      <dgm:prSet presAssocID="{F2B3DCC5-F2F6-6842-BC71-7C773F7B0147}" presName="node" presStyleLbl="node1" presStyleIdx="0" presStyleCnt="7">
        <dgm:presLayoutVars>
          <dgm:bulletEnabled val="1"/>
        </dgm:presLayoutVars>
      </dgm:prSet>
      <dgm:spPr/>
    </dgm:pt>
    <dgm:pt modelId="{373DD76E-5820-F148-A0BF-4AFF2CA188F7}" type="pres">
      <dgm:prSet presAssocID="{67A763B7-5610-E34C-8B63-824562E7244E}" presName="sibTrans" presStyleCnt="0"/>
      <dgm:spPr/>
    </dgm:pt>
    <dgm:pt modelId="{032ADC3A-721A-5843-AC57-AA7A072DF2B4}" type="pres">
      <dgm:prSet presAssocID="{257E33D2-08D7-0144-B666-9252E1C4A4C8}" presName="node" presStyleLbl="node1" presStyleIdx="1" presStyleCnt="7">
        <dgm:presLayoutVars>
          <dgm:bulletEnabled val="1"/>
        </dgm:presLayoutVars>
      </dgm:prSet>
      <dgm:spPr/>
    </dgm:pt>
    <dgm:pt modelId="{257813ED-EE99-A04A-89BC-FCAF729F5BFC}" type="pres">
      <dgm:prSet presAssocID="{9246A475-8140-374A-8CDC-883B25F06885}" presName="sibTrans" presStyleCnt="0"/>
      <dgm:spPr/>
    </dgm:pt>
    <dgm:pt modelId="{0A1F03F4-FD84-AF4B-9C9B-1EE85F923391}" type="pres">
      <dgm:prSet presAssocID="{2403EF01-3A69-9645-8934-0B366597E069}" presName="node" presStyleLbl="node1" presStyleIdx="2" presStyleCnt="7">
        <dgm:presLayoutVars>
          <dgm:bulletEnabled val="1"/>
        </dgm:presLayoutVars>
      </dgm:prSet>
      <dgm:spPr/>
    </dgm:pt>
    <dgm:pt modelId="{202C76E7-9315-EB42-B25E-85094D532D1A}" type="pres">
      <dgm:prSet presAssocID="{9C9711B6-4361-B047-9C81-9F0F40BAFE70}" presName="sibTrans" presStyleCnt="0"/>
      <dgm:spPr/>
    </dgm:pt>
    <dgm:pt modelId="{83EB7621-EDE9-7546-8970-A94745ABC14A}" type="pres">
      <dgm:prSet presAssocID="{2E4E22EA-1BA2-5C45-83A9-D717D51E08A2}" presName="node" presStyleLbl="node1" presStyleIdx="3" presStyleCnt="7">
        <dgm:presLayoutVars>
          <dgm:bulletEnabled val="1"/>
        </dgm:presLayoutVars>
      </dgm:prSet>
      <dgm:spPr/>
    </dgm:pt>
    <dgm:pt modelId="{06CF0F64-1A74-4F4D-ADD1-86F46C73D255}" type="pres">
      <dgm:prSet presAssocID="{B914364A-2A09-9A46-B187-4312B76BBFD8}" presName="sibTrans" presStyleCnt="0"/>
      <dgm:spPr/>
    </dgm:pt>
    <dgm:pt modelId="{2E7BB01E-BF1C-194B-98DC-7B7F43151D85}" type="pres">
      <dgm:prSet presAssocID="{CFF8A386-CE30-B84C-984C-1329121F0C36}" presName="node" presStyleLbl="node1" presStyleIdx="4" presStyleCnt="7">
        <dgm:presLayoutVars>
          <dgm:bulletEnabled val="1"/>
        </dgm:presLayoutVars>
      </dgm:prSet>
      <dgm:spPr/>
    </dgm:pt>
    <dgm:pt modelId="{1FC282FA-9714-B640-8879-46C77DC96316}" type="pres">
      <dgm:prSet presAssocID="{F76CCC88-BC13-2C4A-9C84-939083EBB025}" presName="sibTrans" presStyleCnt="0"/>
      <dgm:spPr/>
    </dgm:pt>
    <dgm:pt modelId="{6C5BE796-6546-154C-9DA2-90D72DFA8DD6}" type="pres">
      <dgm:prSet presAssocID="{00FFD550-7CC1-4E45-926C-C23F7C05EBE6}" presName="node" presStyleLbl="node1" presStyleIdx="5" presStyleCnt="7">
        <dgm:presLayoutVars>
          <dgm:bulletEnabled val="1"/>
        </dgm:presLayoutVars>
      </dgm:prSet>
      <dgm:spPr/>
    </dgm:pt>
    <dgm:pt modelId="{61594C8D-D875-4C46-971F-B52C43F9F110}" type="pres">
      <dgm:prSet presAssocID="{F25B3B13-4557-2C42-8730-6F198DC45A57}" presName="sibTrans" presStyleCnt="0"/>
      <dgm:spPr/>
    </dgm:pt>
    <dgm:pt modelId="{F828A022-25A6-4C46-AD31-637ABEEECE98}" type="pres">
      <dgm:prSet presAssocID="{5D93DEF6-83CC-E048-84D6-3483394AAED2}" presName="node" presStyleLbl="node1" presStyleIdx="6" presStyleCnt="7">
        <dgm:presLayoutVars>
          <dgm:bulletEnabled val="1"/>
        </dgm:presLayoutVars>
      </dgm:prSet>
      <dgm:spPr/>
    </dgm:pt>
  </dgm:ptLst>
  <dgm:cxnLst>
    <dgm:cxn modelId="{BB3DE10D-5BFA-674E-8171-451BF7973DD4}" type="presOf" srcId="{257E33D2-08D7-0144-B666-9252E1C4A4C8}" destId="{032ADC3A-721A-5843-AC57-AA7A072DF2B4}" srcOrd="0" destOrd="0" presId="urn:microsoft.com/office/officeart/2005/8/layout/hList6"/>
    <dgm:cxn modelId="{FF410F17-C831-804E-A60F-E947895AC471}" srcId="{A947AC19-1E35-2D46-A6B6-9B5041B701B3}" destId="{F2B3DCC5-F2F6-6842-BC71-7C773F7B0147}" srcOrd="0" destOrd="0" parTransId="{3F31E615-F87C-784D-8D82-0C581057AC01}" sibTransId="{67A763B7-5610-E34C-8B63-824562E7244E}"/>
    <dgm:cxn modelId="{E2257135-DDDD-4C40-AE47-06F2AC222FC1}" type="presOf" srcId="{CFF8A386-CE30-B84C-984C-1329121F0C36}" destId="{2E7BB01E-BF1C-194B-98DC-7B7F43151D85}" srcOrd="0" destOrd="0" presId="urn:microsoft.com/office/officeart/2005/8/layout/hList6"/>
    <dgm:cxn modelId="{E885AF62-C2F0-D049-9D70-DA9D2AA31D18}" type="presOf" srcId="{A947AC19-1E35-2D46-A6B6-9B5041B701B3}" destId="{E25DA29F-A3FF-7741-ACC5-9B8355F52E41}" srcOrd="0" destOrd="0" presId="urn:microsoft.com/office/officeart/2005/8/layout/hList6"/>
    <dgm:cxn modelId="{17B5447C-6368-9C49-998E-49D080175ADF}" srcId="{A947AC19-1E35-2D46-A6B6-9B5041B701B3}" destId="{CFF8A386-CE30-B84C-984C-1329121F0C36}" srcOrd="4" destOrd="0" parTransId="{8BD3E75E-12F1-5844-B6B6-28EF290C56C6}" sibTransId="{F76CCC88-BC13-2C4A-9C84-939083EBB025}"/>
    <dgm:cxn modelId="{7409FA80-8FB1-8E46-B279-4CE2D6E398B8}" srcId="{A947AC19-1E35-2D46-A6B6-9B5041B701B3}" destId="{2E4E22EA-1BA2-5C45-83A9-D717D51E08A2}" srcOrd="3" destOrd="0" parTransId="{1EF8ED57-F9F7-F545-9863-284243FE1C97}" sibTransId="{B914364A-2A09-9A46-B187-4312B76BBFD8}"/>
    <dgm:cxn modelId="{9A5A68D0-ED1C-F149-87CE-64056D4A9ADB}" type="presOf" srcId="{2403EF01-3A69-9645-8934-0B366597E069}" destId="{0A1F03F4-FD84-AF4B-9C9B-1EE85F923391}" srcOrd="0" destOrd="0" presId="urn:microsoft.com/office/officeart/2005/8/layout/hList6"/>
    <dgm:cxn modelId="{07D307D2-8282-9F43-A2FD-A0C26F402BF7}" type="presOf" srcId="{00FFD550-7CC1-4E45-926C-C23F7C05EBE6}" destId="{6C5BE796-6546-154C-9DA2-90D72DFA8DD6}" srcOrd="0" destOrd="0" presId="urn:microsoft.com/office/officeart/2005/8/layout/hList6"/>
    <dgm:cxn modelId="{4001C2E0-AFC1-5A40-B49A-9036E7CFACF1}" type="presOf" srcId="{2E4E22EA-1BA2-5C45-83A9-D717D51E08A2}" destId="{83EB7621-EDE9-7546-8970-A94745ABC14A}" srcOrd="0" destOrd="0" presId="urn:microsoft.com/office/officeart/2005/8/layout/hList6"/>
    <dgm:cxn modelId="{0A5CDBE4-F512-C34E-98C0-F33FE1151949}" type="presOf" srcId="{F2B3DCC5-F2F6-6842-BC71-7C773F7B0147}" destId="{9DE258C8-9DF7-8244-A23E-645BD54F534A}" srcOrd="0" destOrd="0" presId="urn:microsoft.com/office/officeart/2005/8/layout/hList6"/>
    <dgm:cxn modelId="{FA5751E7-4C28-2248-9111-D7C917FFDD26}" type="presOf" srcId="{5D93DEF6-83CC-E048-84D6-3483394AAED2}" destId="{F828A022-25A6-4C46-AD31-637ABEEECE98}" srcOrd="0" destOrd="0" presId="urn:microsoft.com/office/officeart/2005/8/layout/hList6"/>
    <dgm:cxn modelId="{F2BC0DED-4CE2-7441-AE72-52C5B63C7E0A}" srcId="{A947AC19-1E35-2D46-A6B6-9B5041B701B3}" destId="{257E33D2-08D7-0144-B666-9252E1C4A4C8}" srcOrd="1" destOrd="0" parTransId="{E4027910-9401-364E-86CE-E9D73CEEA542}" sibTransId="{9246A475-8140-374A-8CDC-883B25F06885}"/>
    <dgm:cxn modelId="{D0DABAED-0FDC-8F44-A092-F365ADBB298F}" srcId="{A947AC19-1E35-2D46-A6B6-9B5041B701B3}" destId="{00FFD550-7CC1-4E45-926C-C23F7C05EBE6}" srcOrd="5" destOrd="0" parTransId="{260C8760-57F9-874F-9D61-E0345ADDE6EB}" sibTransId="{F25B3B13-4557-2C42-8730-6F198DC45A57}"/>
    <dgm:cxn modelId="{189E9EFD-EF2D-B947-BC5B-B76016D3206A}" srcId="{A947AC19-1E35-2D46-A6B6-9B5041B701B3}" destId="{2403EF01-3A69-9645-8934-0B366597E069}" srcOrd="2" destOrd="0" parTransId="{45AA06AC-2876-DB4D-A81D-8D4345C01E5E}" sibTransId="{9C9711B6-4361-B047-9C81-9F0F40BAFE70}"/>
    <dgm:cxn modelId="{DCF15DFF-150D-0A4A-8706-2319A60F98A5}" srcId="{A947AC19-1E35-2D46-A6B6-9B5041B701B3}" destId="{5D93DEF6-83CC-E048-84D6-3483394AAED2}" srcOrd="6" destOrd="0" parTransId="{8DC61F92-8CB3-8B42-A4CE-A5A9C50E90D6}" sibTransId="{9F5EB737-B2F1-2B44-80F5-12EACC4036B2}"/>
    <dgm:cxn modelId="{83BED26E-3A7E-9F4C-A2BA-AF29CAD09742}" type="presParOf" srcId="{E25DA29F-A3FF-7741-ACC5-9B8355F52E41}" destId="{9DE258C8-9DF7-8244-A23E-645BD54F534A}" srcOrd="0" destOrd="0" presId="urn:microsoft.com/office/officeart/2005/8/layout/hList6"/>
    <dgm:cxn modelId="{E10319CC-0F0F-C846-9926-C8336F3FEBBA}" type="presParOf" srcId="{E25DA29F-A3FF-7741-ACC5-9B8355F52E41}" destId="{373DD76E-5820-F148-A0BF-4AFF2CA188F7}" srcOrd="1" destOrd="0" presId="urn:microsoft.com/office/officeart/2005/8/layout/hList6"/>
    <dgm:cxn modelId="{89FEB4F6-BED8-5443-8006-A541548565A3}" type="presParOf" srcId="{E25DA29F-A3FF-7741-ACC5-9B8355F52E41}" destId="{032ADC3A-721A-5843-AC57-AA7A072DF2B4}" srcOrd="2" destOrd="0" presId="urn:microsoft.com/office/officeart/2005/8/layout/hList6"/>
    <dgm:cxn modelId="{B20F70D5-4F1D-C242-A3D5-4DEEA080BCCC}" type="presParOf" srcId="{E25DA29F-A3FF-7741-ACC5-9B8355F52E41}" destId="{257813ED-EE99-A04A-89BC-FCAF729F5BFC}" srcOrd="3" destOrd="0" presId="urn:microsoft.com/office/officeart/2005/8/layout/hList6"/>
    <dgm:cxn modelId="{5C399605-4CF2-3C4E-8E51-D01612116482}" type="presParOf" srcId="{E25DA29F-A3FF-7741-ACC5-9B8355F52E41}" destId="{0A1F03F4-FD84-AF4B-9C9B-1EE85F923391}" srcOrd="4" destOrd="0" presId="urn:microsoft.com/office/officeart/2005/8/layout/hList6"/>
    <dgm:cxn modelId="{7589087C-9CD6-CF45-A7C6-71D0EF4A12B9}" type="presParOf" srcId="{E25DA29F-A3FF-7741-ACC5-9B8355F52E41}" destId="{202C76E7-9315-EB42-B25E-85094D532D1A}" srcOrd="5" destOrd="0" presId="urn:microsoft.com/office/officeart/2005/8/layout/hList6"/>
    <dgm:cxn modelId="{4CF2982C-9761-204E-A365-B09BB2FE9AC3}" type="presParOf" srcId="{E25DA29F-A3FF-7741-ACC5-9B8355F52E41}" destId="{83EB7621-EDE9-7546-8970-A94745ABC14A}" srcOrd="6" destOrd="0" presId="urn:microsoft.com/office/officeart/2005/8/layout/hList6"/>
    <dgm:cxn modelId="{F5D76BEE-27F0-FA42-AD50-E06DBD7BD429}" type="presParOf" srcId="{E25DA29F-A3FF-7741-ACC5-9B8355F52E41}" destId="{06CF0F64-1A74-4F4D-ADD1-86F46C73D255}" srcOrd="7" destOrd="0" presId="urn:microsoft.com/office/officeart/2005/8/layout/hList6"/>
    <dgm:cxn modelId="{2B52E237-9158-A84F-8111-4FB276B059CC}" type="presParOf" srcId="{E25DA29F-A3FF-7741-ACC5-9B8355F52E41}" destId="{2E7BB01E-BF1C-194B-98DC-7B7F43151D85}" srcOrd="8" destOrd="0" presId="urn:microsoft.com/office/officeart/2005/8/layout/hList6"/>
    <dgm:cxn modelId="{8D2B6680-60C0-564B-B295-3E0326C5D6EF}" type="presParOf" srcId="{E25DA29F-A3FF-7741-ACC5-9B8355F52E41}" destId="{1FC282FA-9714-B640-8879-46C77DC96316}" srcOrd="9" destOrd="0" presId="urn:microsoft.com/office/officeart/2005/8/layout/hList6"/>
    <dgm:cxn modelId="{2EB30FA5-FB26-1140-91AB-D4E1CFE3B6C0}" type="presParOf" srcId="{E25DA29F-A3FF-7741-ACC5-9B8355F52E41}" destId="{6C5BE796-6546-154C-9DA2-90D72DFA8DD6}" srcOrd="10" destOrd="0" presId="urn:microsoft.com/office/officeart/2005/8/layout/hList6"/>
    <dgm:cxn modelId="{4423D343-AF0D-7D45-BE64-273CF9F2BCA3}" type="presParOf" srcId="{E25DA29F-A3FF-7741-ACC5-9B8355F52E41}" destId="{61594C8D-D875-4C46-971F-B52C43F9F110}" srcOrd="11" destOrd="0" presId="urn:microsoft.com/office/officeart/2005/8/layout/hList6"/>
    <dgm:cxn modelId="{E35BBE1D-4D56-0948-9E37-FD7174A0321A}" type="presParOf" srcId="{E25DA29F-A3FF-7741-ACC5-9B8355F52E41}" destId="{F828A022-25A6-4C46-AD31-637ABEEECE98}" srcOrd="1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258C8-9DF7-8244-A23E-645BD54F534A}">
      <dsp:nvSpPr>
        <dsp:cNvPr id="0" name=""/>
        <dsp:cNvSpPr/>
      </dsp:nvSpPr>
      <dsp:spPr>
        <a:xfrm rot="16200000">
          <a:off x="-1825147" y="1833455"/>
          <a:ext cx="5200130" cy="15332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Meiryo UI" panose="020B0604030504040204" pitchFamily="50" charset="-128"/>
            </a:rPr>
            <a:t>研修1 </a:t>
          </a:r>
          <a:r>
            <a:rPr lang="en-US" sz="1400" kern="1200" dirty="0" err="1">
              <a:latin typeface="+mn-lt"/>
              <a:ea typeface="Meiryo UI" panose="020B0604030504040204" pitchFamily="50" charset="-128"/>
            </a:rPr>
            <a:t>事前学習</a:t>
          </a:r>
          <a:endParaRPr lang="en-US" sz="1400" kern="1200" dirty="0">
            <a:latin typeface="+mn-lt"/>
            <a:ea typeface="Meiryo UI" panose="020B0604030504040204" pitchFamily="50" charset="-128"/>
          </a:endParaRPr>
        </a:p>
        <a:p>
          <a:pPr marL="0" lvl="0" indent="0" algn="l" defTabSz="622300">
            <a:lnSpc>
              <a:spcPct val="90000"/>
            </a:lnSpc>
            <a:spcBef>
              <a:spcPct val="0"/>
            </a:spcBef>
            <a:spcAft>
              <a:spcPct val="35000"/>
            </a:spcAft>
            <a:buNone/>
          </a:pPr>
          <a:r>
            <a:rPr lang="ja-JP" altLang="en-US" sz="1100" b="0" i="0" u="none" kern="1200" dirty="0"/>
            <a:t>①  </a:t>
          </a:r>
          <a:r>
            <a:rPr lang="ja-JP" altLang="en-US" sz="1100" b="1" i="0" u="none" kern="1200" dirty="0"/>
            <a:t>掲示板での自己紹介</a:t>
          </a:r>
          <a:endParaRPr lang="ja-JP" altLang="en-US" sz="1100" b="0" i="0" u="none" kern="1200" dirty="0"/>
        </a:p>
        <a:p>
          <a:pPr marL="0" lvl="0" indent="0" algn="l" defTabSz="622300">
            <a:lnSpc>
              <a:spcPct val="90000"/>
            </a:lnSpc>
            <a:spcBef>
              <a:spcPct val="0"/>
            </a:spcBef>
            <a:spcAft>
              <a:spcPct val="35000"/>
            </a:spcAft>
            <a:buNone/>
          </a:pPr>
          <a:r>
            <a:rPr lang="ja-JP" altLang="en-US" sz="1100" b="0" i="0" u="none" kern="1200" dirty="0"/>
            <a:t>② </a:t>
          </a:r>
          <a:r>
            <a:rPr lang="ja-JP" altLang="en-US" sz="1100" b="1" i="0" u="none" kern="1200" dirty="0"/>
            <a:t>授業改善活動分析レポート</a:t>
          </a:r>
          <a:endParaRPr lang="en-US" altLang="ja-JP" sz="1100" b="1" i="0" u="none" kern="1200" dirty="0"/>
        </a:p>
        <a:p>
          <a:pPr marL="0" lvl="0" indent="0" algn="l" defTabSz="622300">
            <a:lnSpc>
              <a:spcPct val="90000"/>
            </a:lnSpc>
            <a:spcBef>
              <a:spcPct val="0"/>
            </a:spcBef>
            <a:spcAft>
              <a:spcPct val="35000"/>
            </a:spcAft>
            <a:buNone/>
          </a:pPr>
          <a:r>
            <a:rPr lang="ja-JP" altLang="en-US" sz="1100" b="0" i="0" u="none" kern="1200" dirty="0"/>
            <a:t>③ </a:t>
          </a:r>
          <a:r>
            <a:rPr lang="ja-JP" altLang="en-US" sz="1100" b="1" i="0" u="none" kern="1200" dirty="0"/>
            <a:t>授業シラバス案の改善提案</a:t>
          </a:r>
          <a:endParaRPr lang="en-US" altLang="ja-JP" sz="1100" b="1" i="0" u="none" kern="1200" dirty="0"/>
        </a:p>
        <a:p>
          <a:pPr marL="0" lvl="0" indent="0" algn="l" defTabSz="622300">
            <a:lnSpc>
              <a:spcPct val="90000"/>
            </a:lnSpc>
            <a:spcBef>
              <a:spcPct val="0"/>
            </a:spcBef>
            <a:spcAft>
              <a:spcPct val="35000"/>
            </a:spcAft>
            <a:buNone/>
          </a:pPr>
          <a:r>
            <a:rPr lang="ja-JP" altLang="en-US" sz="1100" b="1" i="0" u="none" kern="1200"/>
            <a:t>④  事前教材（</a:t>
          </a:r>
          <a:r>
            <a:rPr lang="ja-JP" altLang="en-US" sz="1100" b="1" i="0" u="none" kern="1200">
              <a:solidFill>
                <a:schemeClr val="bg1"/>
              </a:solidFill>
            </a:rPr>
            <a:t>熊</a:t>
          </a:r>
          <a:r>
            <a:rPr lang="ja-JP" altLang="en-US" sz="1100" b="1" i="0" u="none" kern="1200" dirty="0">
              <a:solidFill>
                <a:schemeClr val="bg1"/>
              </a:solidFill>
            </a:rPr>
            <a:t>大教授システム学分野拠点事業</a:t>
          </a:r>
          <a:r>
            <a:rPr lang="ja-JP" altLang="en-US" sz="1100" b="1" i="0" u="none" kern="1200">
              <a:solidFill>
                <a:schemeClr val="bg1"/>
              </a:solidFill>
            </a:rPr>
            <a:t>科目デザイン編）</a:t>
          </a:r>
          <a:r>
            <a:rPr lang="en-US" altLang="ja-JP" sz="1100" b="1" i="0" u="none" kern="1200" dirty="0">
              <a:solidFill>
                <a:schemeClr val="bg1"/>
              </a:solidFill>
            </a:rPr>
            <a:t>1</a:t>
          </a:r>
          <a:r>
            <a:rPr lang="ja-JP" altLang="en-US" sz="1100" b="1" i="0" u="none" kern="1200" dirty="0">
              <a:solidFill>
                <a:schemeClr val="bg1"/>
              </a:solidFill>
            </a:rPr>
            <a:t>モジュール</a:t>
          </a:r>
          <a:endParaRPr lang="en-US" sz="1100" b="1" kern="1200" dirty="0">
            <a:solidFill>
              <a:schemeClr val="bg1"/>
            </a:solidFill>
            <a:latin typeface="+mn-lt"/>
            <a:ea typeface="Meiryo UI" panose="020B0604030504040204" pitchFamily="50" charset="-128"/>
          </a:endParaRPr>
        </a:p>
      </dsp:txBody>
      <dsp:txXfrm rot="5400000">
        <a:off x="8309" y="1040025"/>
        <a:ext cx="1533218" cy="3120078"/>
      </dsp:txXfrm>
    </dsp:sp>
    <dsp:sp modelId="{032ADC3A-721A-5843-AC57-AA7A072DF2B4}">
      <dsp:nvSpPr>
        <dsp:cNvPr id="0" name=""/>
        <dsp:cNvSpPr/>
      </dsp:nvSpPr>
      <dsp:spPr>
        <a:xfrm rot="16200000">
          <a:off x="-176936" y="1833455"/>
          <a:ext cx="5200130" cy="1533218"/>
        </a:xfrm>
        <a:prstGeom prst="flowChartManualOperati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Meiryo UI" panose="020B0604030504040204" pitchFamily="50" charset="-128"/>
            </a:rPr>
            <a:t>研修1(3時間,      </a:t>
          </a:r>
          <a:r>
            <a:rPr lang="en-US" sz="1400" kern="1200" dirty="0" err="1">
              <a:latin typeface="+mn-lt"/>
              <a:ea typeface="Meiryo UI" panose="020B0604030504040204" pitchFamily="50" charset="-128"/>
            </a:rPr>
            <a:t>オンサイト</a:t>
          </a:r>
          <a:r>
            <a:rPr lang="en-US" sz="1400" kern="1200" dirty="0">
              <a:latin typeface="+mn-lt"/>
              <a:ea typeface="Meiryo UI" panose="020B0604030504040204" pitchFamily="50" charset="-128"/>
            </a:rPr>
            <a:t>, 11/5)</a:t>
          </a:r>
        </a:p>
        <a:p>
          <a:pPr marL="0" lvl="0" indent="0" algn="ctr" defTabSz="622300">
            <a:lnSpc>
              <a:spcPct val="90000"/>
            </a:lnSpc>
            <a:spcBef>
              <a:spcPct val="0"/>
            </a:spcBef>
            <a:spcAft>
              <a:spcPct val="35000"/>
            </a:spcAft>
            <a:buNone/>
          </a:pPr>
          <a:r>
            <a:rPr lang="en-US" sz="1200" kern="1200" dirty="0" err="1">
              <a:latin typeface="+mn-lt"/>
              <a:ea typeface="Meiryo UI" panose="020B0604030504040204" pitchFamily="50" charset="-128"/>
            </a:rPr>
            <a:t>演</a:t>
          </a:r>
          <a:r>
            <a:rPr lang="ja-JP" sz="1200" b="1" kern="1200" dirty="0"/>
            <a:t>授業改善サポータの基礎</a:t>
          </a:r>
          <a:endParaRPr lang="en-US" altLang="ja-JP" sz="1200" b="1" kern="1200" dirty="0"/>
        </a:p>
        <a:p>
          <a:pPr marL="0" lvl="0" indent="0" algn="ctr" defTabSz="622300">
            <a:lnSpc>
              <a:spcPct val="90000"/>
            </a:lnSpc>
            <a:spcBef>
              <a:spcPct val="0"/>
            </a:spcBef>
            <a:spcAft>
              <a:spcPct val="35000"/>
            </a:spcAft>
            <a:buNone/>
          </a:pPr>
          <a:r>
            <a:rPr lang="en-US" sz="1200" kern="1200" dirty="0">
              <a:latin typeface="+mn-lt"/>
            </a:rPr>
            <a:t>・</a:t>
          </a:r>
          <a:r>
            <a:rPr lang="en-US" sz="1200" kern="1200" dirty="0" err="1">
              <a:latin typeface="+mn-lt"/>
            </a:rPr>
            <a:t>演習・ディスカッションを中心に</a:t>
          </a: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endParaRPr lang="en-US" sz="1400" kern="1200" dirty="0">
            <a:latin typeface="+mn-lt"/>
            <a:ea typeface="Meiryo UI" panose="020B0604030504040204" pitchFamily="50" charset="-128"/>
          </a:endParaRPr>
        </a:p>
      </dsp:txBody>
      <dsp:txXfrm rot="5400000">
        <a:off x="1656520" y="1040025"/>
        <a:ext cx="1533218" cy="3120078"/>
      </dsp:txXfrm>
    </dsp:sp>
    <dsp:sp modelId="{0A1F03F4-FD84-AF4B-9C9B-1EE85F923391}">
      <dsp:nvSpPr>
        <dsp:cNvPr id="0" name=""/>
        <dsp:cNvSpPr/>
      </dsp:nvSpPr>
      <dsp:spPr>
        <a:xfrm rot="16200000">
          <a:off x="1471273" y="1833455"/>
          <a:ext cx="5200130" cy="15332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Meiryo UI" panose="020B0604030504040204" pitchFamily="50" charset="-128"/>
            </a:rPr>
            <a:t>研修1 </a:t>
          </a:r>
          <a:r>
            <a:rPr lang="en-US" sz="1400" kern="1200" dirty="0" err="1">
              <a:latin typeface="+mn-lt"/>
              <a:ea typeface="Meiryo UI" panose="020B0604030504040204" pitchFamily="50" charset="-128"/>
            </a:rPr>
            <a:t>事後学習</a:t>
          </a:r>
          <a:r>
            <a:rPr lang="en-US" sz="1400" kern="1200" dirty="0">
              <a:latin typeface="+mn-lt"/>
              <a:ea typeface="Meiryo UI" panose="020B0604030504040204" pitchFamily="50" charset="-128"/>
            </a:rPr>
            <a:t>/ 研修2事前学習</a:t>
          </a:r>
        </a:p>
        <a:p>
          <a:pPr marL="0" lvl="0" indent="0" algn="l" defTabSz="622300">
            <a:lnSpc>
              <a:spcPct val="90000"/>
            </a:lnSpc>
            <a:spcBef>
              <a:spcPct val="0"/>
            </a:spcBef>
            <a:spcAft>
              <a:spcPct val="35000"/>
            </a:spcAft>
            <a:buNone/>
          </a:pPr>
          <a:r>
            <a:rPr lang="ja-JP" altLang="en-US" sz="1100" b="0" i="0" u="none" kern="1200" dirty="0"/>
            <a:t>① </a:t>
          </a:r>
          <a:r>
            <a:rPr lang="ja-JP" altLang="en-US" sz="1100" b="1" i="0" u="none" kern="1200" dirty="0"/>
            <a:t>アクションプランと</a:t>
          </a:r>
          <a:r>
            <a:rPr lang="ja-JP" altLang="en-JP" sz="1100" b="1" i="0" u="none" kern="1200" dirty="0"/>
            <a:t>省察</a:t>
          </a:r>
          <a:r>
            <a:rPr lang="ja-JP" altLang="en-US" sz="1100" b="1" i="0" u="none" kern="1200" dirty="0"/>
            <a:t>レポート</a:t>
          </a:r>
          <a:endParaRPr lang="en-US" altLang="ja-JP" sz="1100" b="1" i="0" u="none" kern="1200" dirty="0"/>
        </a:p>
        <a:p>
          <a:pPr marL="0" lvl="0" indent="0" algn="l" defTabSz="622300">
            <a:lnSpc>
              <a:spcPct val="90000"/>
            </a:lnSpc>
            <a:spcBef>
              <a:spcPct val="0"/>
            </a:spcBef>
            <a:spcAft>
              <a:spcPct val="35000"/>
            </a:spcAft>
            <a:buNone/>
          </a:pPr>
          <a:r>
            <a:rPr lang="ja-JP" altLang="en-US" sz="1100" b="0" i="0" u="none" kern="1200" dirty="0"/>
            <a:t>② </a:t>
          </a:r>
          <a:r>
            <a:rPr lang="ja-JP" altLang="en-US" sz="1100" b="1" i="0" u="none" kern="1200" dirty="0"/>
            <a:t>授業改善サポート実施報告</a:t>
          </a:r>
          <a:r>
            <a:rPr lang="en-US" altLang="ja-JP" sz="1100" b="1" i="0" u="none" kern="1200" dirty="0"/>
            <a:t>1</a:t>
          </a:r>
        </a:p>
        <a:p>
          <a:pPr marL="0" lvl="0" indent="0" algn="l" defTabSz="622300">
            <a:lnSpc>
              <a:spcPct val="90000"/>
            </a:lnSpc>
            <a:spcBef>
              <a:spcPct val="0"/>
            </a:spcBef>
            <a:spcAft>
              <a:spcPct val="35000"/>
            </a:spcAft>
            <a:buNone/>
          </a:pPr>
          <a:r>
            <a:rPr lang="ja-JP" altLang="en-US" sz="1100" b="0" i="0" u="none" kern="1200" dirty="0"/>
            <a:t>③ </a:t>
          </a:r>
          <a:r>
            <a:rPr lang="ja-JP" altLang="en-US" sz="1100" b="1" i="0" u="none" kern="1200" dirty="0"/>
            <a:t>授業シラバス案の改善提案のアップデート</a:t>
          </a:r>
          <a:endParaRPr lang="en-US" altLang="ja-JP" sz="1100" b="1" i="0" u="none" kern="1200" dirty="0"/>
        </a:p>
        <a:p>
          <a:pPr marL="0" lvl="0" indent="0" algn="l" defTabSz="622300">
            <a:lnSpc>
              <a:spcPct val="90000"/>
            </a:lnSpc>
            <a:spcBef>
              <a:spcPct val="0"/>
            </a:spcBef>
            <a:spcAft>
              <a:spcPct val="35000"/>
            </a:spcAft>
            <a:buNone/>
          </a:pPr>
          <a:r>
            <a:rPr lang="ja-JP" altLang="en-US" sz="1100" b="1" i="0" u="none" kern="1200"/>
            <a:t>④  事前教材</a:t>
          </a:r>
          <a:r>
            <a:rPr lang="en-US" altLang="ja-JP" sz="1100" b="1" i="0" u="none" kern="1200" dirty="0"/>
            <a:t>(</a:t>
          </a:r>
          <a:r>
            <a:rPr lang="ja-JP" altLang="en-US" sz="1100" b="1" i="0" u="none" kern="1200">
              <a:solidFill>
                <a:schemeClr val="bg1"/>
              </a:solidFill>
            </a:rPr>
            <a:t>熊</a:t>
          </a:r>
          <a:r>
            <a:rPr lang="ja-JP" altLang="en-US" sz="1100" b="1" i="0" u="none" kern="1200" dirty="0">
              <a:solidFill>
                <a:schemeClr val="bg1"/>
              </a:solidFill>
            </a:rPr>
            <a:t>大教授システム学分野拠点事業</a:t>
          </a:r>
          <a:r>
            <a:rPr lang="ja-JP" altLang="en-US" sz="1100" b="1" i="0" u="none" kern="1200">
              <a:solidFill>
                <a:schemeClr val="bg1"/>
              </a:solidFill>
            </a:rPr>
            <a:t>科目デザイン編</a:t>
          </a:r>
          <a:r>
            <a:rPr lang="en-US" altLang="ja-JP" sz="1100" b="1" i="0" u="none" kern="1200" dirty="0">
              <a:solidFill>
                <a:schemeClr val="bg1"/>
              </a:solidFill>
            </a:rPr>
            <a:t>)1</a:t>
          </a:r>
          <a:r>
            <a:rPr lang="ja-JP" altLang="en-US" sz="1100" b="1" i="0" u="none" kern="1200" dirty="0">
              <a:solidFill>
                <a:schemeClr val="bg1"/>
              </a:solidFill>
            </a:rPr>
            <a:t>モジュール</a:t>
          </a:r>
          <a:endParaRPr lang="en-US" altLang="ja-JP" sz="1100" b="1" i="0" u="none" kern="1200" dirty="0">
            <a:solidFill>
              <a:schemeClr val="bg1"/>
            </a:solidFill>
          </a:endParaRPr>
        </a:p>
        <a:p>
          <a:pPr marL="0" lvl="0" indent="0" algn="l" defTabSz="622300">
            <a:lnSpc>
              <a:spcPct val="90000"/>
            </a:lnSpc>
            <a:spcBef>
              <a:spcPct val="0"/>
            </a:spcBef>
            <a:spcAft>
              <a:spcPct val="35000"/>
            </a:spcAft>
            <a:buNone/>
          </a:pPr>
          <a:r>
            <a:rPr lang="en-US" sz="1100" b="1" i="0" u="none" kern="1200" dirty="0">
              <a:latin typeface="+mn-lt"/>
              <a:ea typeface="Meiryo UI" panose="020B0604030504040204" pitchFamily="50" charset="-128"/>
            </a:rPr>
            <a:t>*</a:t>
          </a:r>
          <a:r>
            <a:rPr lang="ja-JP" altLang="en-US" sz="1100" b="1" i="0" u="none" kern="1200" dirty="0"/>
            <a:t>掲示板でのコミュニケーション</a:t>
          </a:r>
          <a:endParaRPr lang="en-US" sz="1100" kern="1200" dirty="0">
            <a:latin typeface="+mn-lt"/>
            <a:ea typeface="Meiryo UI" panose="020B0604030504040204" pitchFamily="50" charset="-128"/>
          </a:endParaRPr>
        </a:p>
      </dsp:txBody>
      <dsp:txXfrm rot="5400000">
        <a:off x="3304729" y="1040025"/>
        <a:ext cx="1533218" cy="3120078"/>
      </dsp:txXfrm>
    </dsp:sp>
    <dsp:sp modelId="{83EB7621-EDE9-7546-8970-A94745ABC14A}">
      <dsp:nvSpPr>
        <dsp:cNvPr id="0" name=""/>
        <dsp:cNvSpPr/>
      </dsp:nvSpPr>
      <dsp:spPr>
        <a:xfrm rot="16200000">
          <a:off x="3119484" y="1833455"/>
          <a:ext cx="5200130" cy="1533218"/>
        </a:xfrm>
        <a:prstGeom prst="flowChartManualOperati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研修2(3時間,     </a:t>
          </a:r>
          <a:r>
            <a:rPr lang="en-US" sz="1400" kern="1200" dirty="0" err="1">
              <a:latin typeface="+mn-lt"/>
            </a:rPr>
            <a:t>オンライン</a:t>
          </a:r>
          <a:r>
            <a:rPr lang="en-US" sz="1400" kern="1200" dirty="0">
              <a:latin typeface="+mn-lt"/>
            </a:rPr>
            <a:t>, 11/26)</a:t>
          </a:r>
        </a:p>
        <a:p>
          <a:pPr marL="0" lvl="0" indent="0" algn="ctr" defTabSz="622300">
            <a:lnSpc>
              <a:spcPct val="90000"/>
            </a:lnSpc>
            <a:spcBef>
              <a:spcPct val="0"/>
            </a:spcBef>
            <a:spcAft>
              <a:spcPct val="35000"/>
            </a:spcAft>
            <a:buNone/>
          </a:pPr>
          <a:endParaRPr lang="en-US" sz="1200" kern="1200" dirty="0">
            <a:latin typeface="+mn-lt"/>
          </a:endParaRPr>
        </a:p>
        <a:p>
          <a:pPr marL="0" lvl="0" indent="0" algn="l" defTabSz="622300">
            <a:lnSpc>
              <a:spcPct val="90000"/>
            </a:lnSpc>
            <a:spcBef>
              <a:spcPct val="0"/>
            </a:spcBef>
            <a:spcAft>
              <a:spcPct val="35000"/>
            </a:spcAft>
            <a:buNone/>
          </a:pPr>
          <a:r>
            <a:rPr lang="ja-JP" altLang="en-US" sz="1200" b="1" kern="1200" dirty="0"/>
            <a:t>授業改善サポータ業務の実践と省察</a:t>
          </a:r>
          <a:r>
            <a:rPr lang="en-US" altLang="ja-JP" sz="1200" b="1" kern="1200" dirty="0"/>
            <a:t>(1)</a:t>
          </a:r>
        </a:p>
        <a:p>
          <a:pPr marL="0" lvl="0" indent="0" algn="l" defTabSz="622300">
            <a:lnSpc>
              <a:spcPct val="90000"/>
            </a:lnSpc>
            <a:spcBef>
              <a:spcPct val="0"/>
            </a:spcBef>
            <a:spcAft>
              <a:spcPct val="35000"/>
            </a:spcAft>
            <a:buNone/>
          </a:pPr>
          <a:r>
            <a:rPr lang="en-US" sz="1200" kern="1200" dirty="0">
              <a:latin typeface="+mn-lt"/>
            </a:rPr>
            <a:t>・</a:t>
          </a:r>
          <a:r>
            <a:rPr lang="en-US" sz="1200" kern="1200" dirty="0" err="1">
              <a:latin typeface="+mn-lt"/>
            </a:rPr>
            <a:t>演習・ディスカッションを中心に</a:t>
          </a:r>
          <a:endParaRPr lang="en-US" sz="1200" kern="1200" dirty="0">
            <a:latin typeface="+mn-lt"/>
          </a:endParaRPr>
        </a:p>
        <a:p>
          <a:pPr marL="0" lvl="0" indent="0" algn="ctr" defTabSz="622300">
            <a:lnSpc>
              <a:spcPct val="90000"/>
            </a:lnSpc>
            <a:spcBef>
              <a:spcPct val="0"/>
            </a:spcBef>
            <a:spcAft>
              <a:spcPct val="35000"/>
            </a:spcAft>
            <a:buNone/>
          </a:pPr>
          <a:endParaRPr lang="en-US" sz="1200" kern="1200" dirty="0">
            <a:latin typeface="+mn-lt"/>
          </a:endParaRPr>
        </a:p>
        <a:p>
          <a:pPr marL="0" lvl="0" indent="0" algn="ctr" defTabSz="622300">
            <a:lnSpc>
              <a:spcPct val="90000"/>
            </a:lnSpc>
            <a:spcBef>
              <a:spcPct val="0"/>
            </a:spcBef>
            <a:spcAft>
              <a:spcPct val="35000"/>
            </a:spcAft>
            <a:buNone/>
          </a:pPr>
          <a:endParaRPr lang="en-US" sz="1200" kern="1200" dirty="0">
            <a:latin typeface="+mn-lt"/>
          </a:endParaRPr>
        </a:p>
        <a:p>
          <a:pPr marL="0" lvl="0" indent="0" algn="ctr" defTabSz="622300">
            <a:lnSpc>
              <a:spcPct val="90000"/>
            </a:lnSpc>
            <a:spcBef>
              <a:spcPct val="0"/>
            </a:spcBef>
            <a:spcAft>
              <a:spcPct val="35000"/>
            </a:spcAft>
            <a:buNone/>
          </a:pPr>
          <a:endParaRPr lang="en-US" sz="1200" kern="1200" dirty="0">
            <a:latin typeface="+mn-lt"/>
          </a:endParaRPr>
        </a:p>
        <a:p>
          <a:pPr marL="0" lvl="0" indent="0" algn="ctr" defTabSz="622300">
            <a:lnSpc>
              <a:spcPct val="90000"/>
            </a:lnSpc>
            <a:spcBef>
              <a:spcPct val="0"/>
            </a:spcBef>
            <a:spcAft>
              <a:spcPct val="35000"/>
            </a:spcAft>
            <a:buNone/>
          </a:pPr>
          <a:endParaRPr lang="en-US" sz="1200" kern="1200" dirty="0">
            <a:latin typeface="+mn-lt"/>
          </a:endParaRPr>
        </a:p>
        <a:p>
          <a:pPr marL="0" lvl="0" indent="0" algn="ctr" defTabSz="622300">
            <a:lnSpc>
              <a:spcPct val="90000"/>
            </a:lnSpc>
            <a:spcBef>
              <a:spcPct val="0"/>
            </a:spcBef>
            <a:spcAft>
              <a:spcPct val="35000"/>
            </a:spcAft>
            <a:buNone/>
          </a:pPr>
          <a:endParaRPr lang="en-US" sz="1200" kern="1200" dirty="0">
            <a:latin typeface="+mn-lt"/>
          </a:endParaRPr>
        </a:p>
      </dsp:txBody>
      <dsp:txXfrm rot="5400000">
        <a:off x="4952940" y="1040025"/>
        <a:ext cx="1533218" cy="3120078"/>
      </dsp:txXfrm>
    </dsp:sp>
    <dsp:sp modelId="{2E7BB01E-BF1C-194B-98DC-7B7F43151D85}">
      <dsp:nvSpPr>
        <dsp:cNvPr id="0" name=""/>
        <dsp:cNvSpPr/>
      </dsp:nvSpPr>
      <dsp:spPr>
        <a:xfrm rot="16200000">
          <a:off x="4767694" y="1833455"/>
          <a:ext cx="5200130" cy="15332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Meiryo UI" panose="020B0604030504040204" pitchFamily="50" charset="-128"/>
            </a:rPr>
            <a:t>研修2 </a:t>
          </a:r>
          <a:r>
            <a:rPr lang="en-US" sz="1400" kern="1200" dirty="0" err="1">
              <a:latin typeface="+mn-lt"/>
              <a:ea typeface="Meiryo UI" panose="020B0604030504040204" pitchFamily="50" charset="-128"/>
            </a:rPr>
            <a:t>事後学習</a:t>
          </a:r>
          <a:r>
            <a:rPr lang="en-US" sz="1400" kern="1200" dirty="0">
              <a:latin typeface="+mn-lt"/>
              <a:ea typeface="Meiryo UI" panose="020B0604030504040204" pitchFamily="50" charset="-128"/>
            </a:rPr>
            <a:t>/ 研修3 </a:t>
          </a:r>
          <a:r>
            <a:rPr lang="en-US" sz="1400" kern="1200" dirty="0" err="1">
              <a:latin typeface="+mn-lt"/>
              <a:ea typeface="Meiryo UI" panose="020B0604030504040204" pitchFamily="50" charset="-128"/>
            </a:rPr>
            <a:t>事前学習</a:t>
          </a: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r>
            <a:rPr lang="ja-JP" altLang="en-US" sz="1100" b="0" i="0" u="none" kern="1200" dirty="0"/>
            <a:t>① </a:t>
          </a:r>
          <a:r>
            <a:rPr lang="ja-JP" altLang="en-US" sz="1100" b="1" i="0" u="none" kern="1200" dirty="0"/>
            <a:t>アクションプランと</a:t>
          </a:r>
          <a:r>
            <a:rPr lang="ja-JP" altLang="en-JP" sz="1100" b="1" i="0" u="none" kern="1200" dirty="0"/>
            <a:t>省察</a:t>
          </a:r>
          <a:r>
            <a:rPr lang="ja-JP" altLang="en-US" sz="1100" b="1" i="0" u="none" kern="1200" dirty="0"/>
            <a:t>レポート</a:t>
          </a:r>
          <a:endParaRPr lang="en-US" altLang="ja-JP" sz="1100" b="1" i="0" u="none" kern="1200" dirty="0"/>
        </a:p>
        <a:p>
          <a:pPr marL="0" lvl="0" indent="0" algn="ctr" defTabSz="622300">
            <a:lnSpc>
              <a:spcPct val="90000"/>
            </a:lnSpc>
            <a:spcBef>
              <a:spcPct val="0"/>
            </a:spcBef>
            <a:spcAft>
              <a:spcPct val="35000"/>
            </a:spcAft>
            <a:buNone/>
          </a:pPr>
          <a:r>
            <a:rPr lang="ja-JP" altLang="en-US" sz="1100" b="0" i="0" u="none" kern="1200" dirty="0"/>
            <a:t>② </a:t>
          </a:r>
          <a:r>
            <a:rPr lang="ja-JP" altLang="en-US" sz="1100" b="1" i="0" u="none" kern="1200" dirty="0"/>
            <a:t>授業改善サポート実施報告</a:t>
          </a:r>
          <a:r>
            <a:rPr lang="en-US" altLang="ja-JP" sz="1100" b="1" i="0" u="none" kern="1200" dirty="0"/>
            <a:t>2</a:t>
          </a:r>
        </a:p>
        <a:p>
          <a:pPr marL="0" lvl="0" indent="0" algn="ctr" defTabSz="622300">
            <a:lnSpc>
              <a:spcPct val="90000"/>
            </a:lnSpc>
            <a:spcBef>
              <a:spcPct val="0"/>
            </a:spcBef>
            <a:spcAft>
              <a:spcPct val="35000"/>
            </a:spcAft>
            <a:buNone/>
          </a:pPr>
          <a:r>
            <a:rPr lang="ja-JP" altLang="en-US" sz="1100" b="0" i="0" u="none" kern="1200" dirty="0"/>
            <a:t>③ </a:t>
          </a:r>
          <a:r>
            <a:rPr lang="ja-JP" altLang="en-US" sz="1100" b="1" i="0" u="none" kern="1200" dirty="0"/>
            <a:t>授業シラバス案の改善提案の更なるアップデート</a:t>
          </a:r>
          <a:endParaRPr lang="en-US" altLang="ja-JP" sz="1100" b="1" i="0" u="none" kern="1200" dirty="0"/>
        </a:p>
        <a:p>
          <a:pPr marL="0" lvl="0" indent="0" algn="ctr" defTabSz="622300">
            <a:lnSpc>
              <a:spcPct val="90000"/>
            </a:lnSpc>
            <a:spcBef>
              <a:spcPct val="0"/>
            </a:spcBef>
            <a:spcAft>
              <a:spcPct val="35000"/>
            </a:spcAft>
            <a:buNone/>
          </a:pPr>
          <a:r>
            <a:rPr lang="ja-JP" altLang="en-US" sz="1100" b="1" i="0" u="none" kern="1200">
              <a:solidFill>
                <a:schemeClr val="bg1"/>
              </a:solidFill>
            </a:rPr>
            <a:t>④  事前教材</a:t>
          </a:r>
          <a:r>
            <a:rPr lang="en-US" altLang="ja-JP" sz="1100" b="1" i="0" u="none" kern="1200" dirty="0">
              <a:solidFill>
                <a:schemeClr val="bg1"/>
              </a:solidFill>
            </a:rPr>
            <a:t>(</a:t>
          </a:r>
          <a:r>
            <a:rPr lang="ja-JP" altLang="en-US" sz="1100" b="1" i="0" u="none" kern="1200">
              <a:solidFill>
                <a:schemeClr val="bg1"/>
              </a:solidFill>
            </a:rPr>
            <a:t>熊</a:t>
          </a:r>
          <a:r>
            <a:rPr lang="ja-JP" altLang="en-US" sz="1100" b="1" i="0" u="none" kern="1200" dirty="0">
              <a:solidFill>
                <a:schemeClr val="bg1"/>
              </a:solidFill>
            </a:rPr>
            <a:t>大教授システム学分野拠点事業</a:t>
          </a:r>
          <a:r>
            <a:rPr lang="ja-JP" altLang="en-US" sz="1100" b="1" i="0" u="none" kern="1200">
              <a:solidFill>
                <a:schemeClr val="bg1"/>
              </a:solidFill>
            </a:rPr>
            <a:t>科目デザイン編</a:t>
          </a:r>
          <a:r>
            <a:rPr lang="en-US" altLang="ja-JP" sz="1100" b="1" i="0" u="none" kern="1200" dirty="0">
              <a:solidFill>
                <a:schemeClr val="bg1"/>
              </a:solidFill>
            </a:rPr>
            <a:t>)1</a:t>
          </a:r>
          <a:r>
            <a:rPr lang="ja-JP" altLang="en-US" sz="1100" b="1" i="0" u="none" kern="1200" dirty="0">
              <a:solidFill>
                <a:schemeClr val="bg1"/>
              </a:solidFill>
            </a:rPr>
            <a:t>モジュール</a:t>
          </a:r>
          <a:endParaRPr lang="en-US" altLang="ja-JP" sz="1100" b="1" i="0" u="none" kern="1200" dirty="0">
            <a:solidFill>
              <a:schemeClr val="bg1"/>
            </a:solidFill>
          </a:endParaRPr>
        </a:p>
        <a:p>
          <a:pPr marL="0" lvl="0" indent="0" algn="ctr" defTabSz="622300">
            <a:lnSpc>
              <a:spcPct val="90000"/>
            </a:lnSpc>
            <a:spcBef>
              <a:spcPct val="0"/>
            </a:spcBef>
            <a:spcAft>
              <a:spcPct val="35000"/>
            </a:spcAft>
            <a:buNone/>
          </a:pPr>
          <a:r>
            <a:rPr lang="en-US" sz="1100" b="1" i="0" u="none" kern="1200" dirty="0">
              <a:latin typeface="+mn-lt"/>
              <a:ea typeface="Meiryo UI" panose="020B0604030504040204" pitchFamily="50" charset="-128"/>
            </a:rPr>
            <a:t>*</a:t>
          </a:r>
          <a:r>
            <a:rPr lang="ja-JP" altLang="en-US" sz="1100" b="1" i="0" u="none" kern="1200" dirty="0"/>
            <a:t>掲示板でのコミュニケーション</a:t>
          </a:r>
          <a:endParaRPr lang="en-US" sz="1100" kern="1200" dirty="0">
            <a:latin typeface="+mn-lt"/>
          </a:endParaRPr>
        </a:p>
      </dsp:txBody>
      <dsp:txXfrm rot="5400000">
        <a:off x="6601150" y="1040025"/>
        <a:ext cx="1533218" cy="3120078"/>
      </dsp:txXfrm>
    </dsp:sp>
    <dsp:sp modelId="{6C5BE796-6546-154C-9DA2-90D72DFA8DD6}">
      <dsp:nvSpPr>
        <dsp:cNvPr id="0" name=""/>
        <dsp:cNvSpPr/>
      </dsp:nvSpPr>
      <dsp:spPr>
        <a:xfrm rot="16200000">
          <a:off x="6415904" y="1833455"/>
          <a:ext cx="5200130" cy="1533218"/>
        </a:xfrm>
        <a:prstGeom prst="flowChartManualOperati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研修</a:t>
          </a:r>
          <a:r>
            <a:rPr lang="en-US" altLang="ja-JP" sz="1400" kern="1200" dirty="0">
              <a:latin typeface="+mn-lt"/>
            </a:rPr>
            <a:t>3(3</a:t>
          </a:r>
          <a:r>
            <a:rPr lang="ja-JP" altLang="en-US" sz="1400" kern="1200" dirty="0">
              <a:latin typeface="+mn-lt"/>
            </a:rPr>
            <a:t>時間</a:t>
          </a:r>
          <a:r>
            <a:rPr lang="en-US" altLang="ja-JP" sz="1400" kern="1200" dirty="0">
              <a:latin typeface="+mn-lt"/>
            </a:rPr>
            <a:t>,</a:t>
          </a:r>
          <a:r>
            <a:rPr lang="ja-JP" altLang="en-US" sz="1400" kern="1200" dirty="0">
              <a:latin typeface="+mn-lt"/>
            </a:rPr>
            <a:t> </a:t>
          </a:r>
          <a:r>
            <a:rPr lang="en-US" altLang="ja-JP" sz="1400" kern="1200" dirty="0">
              <a:latin typeface="+mn-lt"/>
            </a:rPr>
            <a:t>    </a:t>
          </a:r>
          <a:r>
            <a:rPr lang="ja-JP" altLang="en-US" sz="1400" kern="1200" dirty="0">
              <a:latin typeface="+mn-lt"/>
            </a:rPr>
            <a:t>オンライン</a:t>
          </a:r>
          <a:r>
            <a:rPr lang="en-US" altLang="ja-JP" sz="1400" kern="1200" dirty="0">
              <a:latin typeface="+mn-lt"/>
            </a:rPr>
            <a:t>, 12/17)</a:t>
          </a:r>
        </a:p>
        <a:p>
          <a:pPr marL="0" lvl="0" indent="0" algn="l" defTabSz="622300">
            <a:lnSpc>
              <a:spcPct val="90000"/>
            </a:lnSpc>
            <a:spcBef>
              <a:spcPct val="0"/>
            </a:spcBef>
            <a:spcAft>
              <a:spcPct val="35000"/>
            </a:spcAft>
            <a:buNone/>
          </a:pPr>
          <a:endParaRPr lang="en-US" sz="1400" kern="1200" dirty="0">
            <a:latin typeface="+mn-lt"/>
          </a:endParaRPr>
        </a:p>
        <a:p>
          <a:pPr marL="0" lvl="0" indent="0" algn="l" defTabSz="622300">
            <a:lnSpc>
              <a:spcPct val="90000"/>
            </a:lnSpc>
            <a:spcBef>
              <a:spcPct val="0"/>
            </a:spcBef>
            <a:spcAft>
              <a:spcPct val="35000"/>
            </a:spcAft>
            <a:buNone/>
          </a:pPr>
          <a:r>
            <a:rPr lang="ja-JP" altLang="en-US" sz="1200" b="1" kern="1200" dirty="0"/>
            <a:t>授業改善サポータ業務の実践と省察</a:t>
          </a:r>
          <a:r>
            <a:rPr lang="en-US" altLang="ja-JP" sz="1200" b="1" kern="1200" dirty="0"/>
            <a:t>(2)</a:t>
          </a:r>
        </a:p>
        <a:p>
          <a:pPr marL="0" lvl="0" indent="0" algn="l" defTabSz="622300">
            <a:lnSpc>
              <a:spcPct val="90000"/>
            </a:lnSpc>
            <a:spcBef>
              <a:spcPct val="0"/>
            </a:spcBef>
            <a:spcAft>
              <a:spcPct val="35000"/>
            </a:spcAft>
            <a:buNone/>
          </a:pPr>
          <a:r>
            <a:rPr lang="en-US" sz="1200" kern="1200" dirty="0">
              <a:latin typeface="+mn-lt"/>
            </a:rPr>
            <a:t>・</a:t>
          </a:r>
          <a:r>
            <a:rPr lang="en-US" sz="1200" kern="1200" dirty="0" err="1">
              <a:latin typeface="+mn-lt"/>
            </a:rPr>
            <a:t>演習・ディスカッションを中心に</a:t>
          </a:r>
          <a:endParaRPr lang="en-US" sz="1200" kern="1200" dirty="0">
            <a:latin typeface="+mn-lt"/>
          </a:endParaRPr>
        </a:p>
        <a:p>
          <a:pPr marL="0" lvl="0" indent="0" algn="l" defTabSz="622300">
            <a:lnSpc>
              <a:spcPct val="90000"/>
            </a:lnSpc>
            <a:spcBef>
              <a:spcPct val="0"/>
            </a:spcBef>
            <a:spcAft>
              <a:spcPct val="35000"/>
            </a:spcAft>
            <a:buNone/>
          </a:pPr>
          <a:endParaRPr lang="en-US" sz="1200" kern="1200" dirty="0">
            <a:latin typeface="+mn-lt"/>
          </a:endParaRPr>
        </a:p>
        <a:p>
          <a:pPr marL="0" lvl="0" indent="0" algn="l" defTabSz="622300">
            <a:lnSpc>
              <a:spcPct val="90000"/>
            </a:lnSpc>
            <a:spcBef>
              <a:spcPct val="0"/>
            </a:spcBef>
            <a:spcAft>
              <a:spcPct val="35000"/>
            </a:spcAft>
            <a:buNone/>
          </a:pPr>
          <a:endParaRPr lang="en-US" sz="1200" kern="1200" dirty="0">
            <a:latin typeface="+mn-lt"/>
          </a:endParaRPr>
        </a:p>
        <a:p>
          <a:pPr marL="0" lvl="0" indent="0" algn="ctr" defTabSz="622300">
            <a:lnSpc>
              <a:spcPct val="90000"/>
            </a:lnSpc>
            <a:spcBef>
              <a:spcPct val="0"/>
            </a:spcBef>
            <a:spcAft>
              <a:spcPct val="35000"/>
            </a:spcAft>
            <a:buNone/>
          </a:pPr>
          <a:endParaRPr lang="en-US" sz="1400" kern="1200" dirty="0">
            <a:latin typeface="+mn-lt"/>
          </a:endParaRPr>
        </a:p>
        <a:p>
          <a:pPr marL="0" lvl="0" indent="0" algn="ctr" defTabSz="622300">
            <a:lnSpc>
              <a:spcPct val="90000"/>
            </a:lnSpc>
            <a:spcBef>
              <a:spcPct val="0"/>
            </a:spcBef>
            <a:spcAft>
              <a:spcPct val="35000"/>
            </a:spcAft>
            <a:buNone/>
          </a:pPr>
          <a:endParaRPr lang="en-US" sz="1400" kern="1200" dirty="0">
            <a:latin typeface="+mn-lt"/>
          </a:endParaRPr>
        </a:p>
      </dsp:txBody>
      <dsp:txXfrm rot="5400000">
        <a:off x="8249360" y="1040025"/>
        <a:ext cx="1533218" cy="3120078"/>
      </dsp:txXfrm>
    </dsp:sp>
    <dsp:sp modelId="{F828A022-25A6-4C46-AD31-637ABEEECE98}">
      <dsp:nvSpPr>
        <dsp:cNvPr id="0" name=""/>
        <dsp:cNvSpPr/>
      </dsp:nvSpPr>
      <dsp:spPr>
        <a:xfrm rot="16200000">
          <a:off x="8064115" y="1833455"/>
          <a:ext cx="5200130" cy="15332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50" bIns="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研修3事後学習</a:t>
          </a:r>
        </a:p>
        <a:p>
          <a:pPr marL="0" lvl="0" indent="0" algn="ctr" defTabSz="577850">
            <a:lnSpc>
              <a:spcPct val="90000"/>
            </a:lnSpc>
            <a:spcBef>
              <a:spcPct val="0"/>
            </a:spcBef>
            <a:spcAft>
              <a:spcPct val="35000"/>
            </a:spcAft>
            <a:buNone/>
          </a:pPr>
          <a:r>
            <a:rPr lang="ja-JP" altLang="en-US" sz="1300" b="1" i="0" u="none" kern="1200"/>
            <a:t>掲示板でのコミュニケーション</a:t>
          </a:r>
          <a:endParaRPr lang="en-US" altLang="ja-JP" sz="1300" b="1" i="0" u="none" kern="1200" dirty="0"/>
        </a:p>
        <a:p>
          <a:pPr marL="0" lvl="0" indent="0" algn="l" defTabSz="577850">
            <a:lnSpc>
              <a:spcPct val="90000"/>
            </a:lnSpc>
            <a:spcBef>
              <a:spcPct val="0"/>
            </a:spcBef>
            <a:spcAft>
              <a:spcPct val="35000"/>
            </a:spcAft>
            <a:buNone/>
          </a:pPr>
          <a:r>
            <a:rPr lang="ja-JP" altLang="en-US" sz="1300" b="0" i="0" u="none" kern="1200"/>
            <a:t>① </a:t>
          </a:r>
          <a:r>
            <a:rPr lang="ja-JP" altLang="en-US" sz="1100" b="1" i="0" u="none" kern="1200"/>
            <a:t>アクションプラン</a:t>
          </a:r>
          <a:endParaRPr lang="en-US" altLang="ja-JP" sz="1100" b="1" i="0" u="none" kern="1200" dirty="0"/>
        </a:p>
        <a:p>
          <a:pPr marL="0" lvl="0" indent="0" algn="l" defTabSz="577850">
            <a:lnSpc>
              <a:spcPct val="90000"/>
            </a:lnSpc>
            <a:spcBef>
              <a:spcPct val="0"/>
            </a:spcBef>
            <a:spcAft>
              <a:spcPct val="35000"/>
            </a:spcAft>
            <a:buNone/>
          </a:pPr>
          <a:r>
            <a:rPr lang="ja-JP" altLang="en-US" sz="1100" b="1" i="0" u="none" kern="1200"/>
            <a:t>②自己評価シート</a:t>
          </a:r>
          <a:endParaRPr lang="en-US" altLang="ja-JP" sz="1100" b="1" i="0" u="none" kern="1200" dirty="0"/>
        </a:p>
        <a:p>
          <a:pPr marL="0" lvl="0" indent="0" algn="l" defTabSz="577850">
            <a:lnSpc>
              <a:spcPct val="90000"/>
            </a:lnSpc>
            <a:spcBef>
              <a:spcPct val="0"/>
            </a:spcBef>
            <a:spcAft>
              <a:spcPct val="35000"/>
            </a:spcAft>
            <a:buNone/>
          </a:pPr>
          <a:r>
            <a:rPr lang="en-US" sz="1100" b="1" i="0" u="none" kern="1200" dirty="0">
              <a:latin typeface="+mn-lt"/>
              <a:ea typeface="Meiryo UI" panose="020B0604030504040204" pitchFamily="50" charset="-128"/>
            </a:rPr>
            <a:t>*</a:t>
          </a:r>
          <a:r>
            <a:rPr lang="ja-JP" altLang="en-US" sz="1100" b="1" i="0" u="none" kern="1200"/>
            <a:t>掲示板でのコミュニケーション</a:t>
          </a:r>
          <a:endParaRPr lang="en-US" altLang="ja-JP" sz="1100" b="1" i="0" u="none" kern="1200" dirty="0"/>
        </a:p>
        <a:p>
          <a:pPr marL="0" lvl="0" indent="0" algn="l" defTabSz="577850">
            <a:lnSpc>
              <a:spcPct val="90000"/>
            </a:lnSpc>
            <a:spcBef>
              <a:spcPct val="0"/>
            </a:spcBef>
            <a:spcAft>
              <a:spcPct val="35000"/>
            </a:spcAft>
            <a:buNone/>
          </a:pPr>
          <a:endParaRPr lang="en-US" sz="1100" b="1" i="0" u="none" kern="1200" dirty="0">
            <a:latin typeface="+mn-lt"/>
          </a:endParaRPr>
        </a:p>
        <a:p>
          <a:pPr marL="0" lvl="0" indent="0" algn="l" defTabSz="577850">
            <a:lnSpc>
              <a:spcPct val="90000"/>
            </a:lnSpc>
            <a:spcBef>
              <a:spcPct val="0"/>
            </a:spcBef>
            <a:spcAft>
              <a:spcPct val="35000"/>
            </a:spcAft>
            <a:buNone/>
          </a:pPr>
          <a:endParaRPr lang="en-US" sz="1100" b="1" i="0" u="none" kern="1200" dirty="0">
            <a:latin typeface="+mn-lt"/>
          </a:endParaRPr>
        </a:p>
        <a:p>
          <a:pPr marL="0" lvl="0" indent="0" algn="l" defTabSz="577850">
            <a:lnSpc>
              <a:spcPct val="90000"/>
            </a:lnSpc>
            <a:spcBef>
              <a:spcPct val="0"/>
            </a:spcBef>
            <a:spcAft>
              <a:spcPct val="35000"/>
            </a:spcAft>
            <a:buNone/>
          </a:pPr>
          <a:endParaRPr lang="en-US" sz="1100" b="1" i="0" u="none" kern="1200" dirty="0">
            <a:latin typeface="+mn-lt"/>
          </a:endParaRPr>
        </a:p>
        <a:p>
          <a:pPr marL="0" lvl="0" indent="0" algn="l" defTabSz="577850">
            <a:lnSpc>
              <a:spcPct val="90000"/>
            </a:lnSpc>
            <a:spcBef>
              <a:spcPct val="0"/>
            </a:spcBef>
            <a:spcAft>
              <a:spcPct val="35000"/>
            </a:spcAft>
            <a:buNone/>
          </a:pPr>
          <a:endParaRPr lang="en-US" sz="1100" kern="1200" dirty="0">
            <a:latin typeface="+mn-lt"/>
          </a:endParaRPr>
        </a:p>
      </dsp:txBody>
      <dsp:txXfrm rot="5400000">
        <a:off x="9897571" y="1040025"/>
        <a:ext cx="1533218" cy="3120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258C8-9DF7-8244-A23E-645BD54F534A}">
      <dsp:nvSpPr>
        <dsp:cNvPr id="0" name=""/>
        <dsp:cNvSpPr/>
      </dsp:nvSpPr>
      <dsp:spPr>
        <a:xfrm rot="16200000">
          <a:off x="-1825147" y="1833455"/>
          <a:ext cx="5200130" cy="15332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Meiryo UI" panose="020B0604030504040204" pitchFamily="50" charset="-128"/>
            </a:rPr>
            <a:t>研修1 </a:t>
          </a:r>
          <a:r>
            <a:rPr lang="en-US" sz="1400" kern="1200" dirty="0" err="1">
              <a:latin typeface="+mn-lt"/>
              <a:ea typeface="Meiryo UI" panose="020B0604030504040204" pitchFamily="50" charset="-128"/>
            </a:rPr>
            <a:t>事前学習</a:t>
          </a:r>
          <a:endParaRPr lang="en-US" sz="1400" kern="1200" dirty="0">
            <a:latin typeface="+mn-lt"/>
            <a:ea typeface="Meiryo UI" panose="020B0604030504040204" pitchFamily="50" charset="-128"/>
          </a:endParaRPr>
        </a:p>
        <a:p>
          <a:pPr marL="0" lvl="0" indent="0" algn="l" defTabSz="622300">
            <a:lnSpc>
              <a:spcPct val="90000"/>
            </a:lnSpc>
            <a:spcBef>
              <a:spcPct val="0"/>
            </a:spcBef>
            <a:spcAft>
              <a:spcPct val="35000"/>
            </a:spcAft>
            <a:buNone/>
          </a:pPr>
          <a:r>
            <a:rPr lang="ja-JP" altLang="en-US" sz="1100" b="0" i="0" u="none" kern="1200" dirty="0"/>
            <a:t>①  </a:t>
          </a:r>
          <a:r>
            <a:rPr lang="ja-JP" altLang="en-US" sz="1100" b="1" i="0" u="none" kern="1200" dirty="0"/>
            <a:t>掲示板での自己紹介</a:t>
          </a:r>
          <a:endParaRPr lang="ja-JP" altLang="en-US" sz="1100" b="0" i="0" u="none" kern="1200" dirty="0"/>
        </a:p>
        <a:p>
          <a:pPr marL="0" lvl="0" indent="0" algn="l" defTabSz="622300">
            <a:lnSpc>
              <a:spcPct val="90000"/>
            </a:lnSpc>
            <a:spcBef>
              <a:spcPct val="0"/>
            </a:spcBef>
            <a:spcAft>
              <a:spcPct val="35000"/>
            </a:spcAft>
            <a:buNone/>
          </a:pPr>
          <a:r>
            <a:rPr lang="ja-JP" altLang="en-US" sz="1100" b="0" i="0" u="none" kern="1200" dirty="0"/>
            <a:t>② </a:t>
          </a:r>
          <a:r>
            <a:rPr lang="ja-JP" altLang="en-US" sz="1100" b="1" i="0" u="none" kern="1200" dirty="0"/>
            <a:t>授業改善活動分析レポート</a:t>
          </a:r>
          <a:endParaRPr lang="en-US" altLang="ja-JP" sz="1100" b="1" i="0" u="none" kern="1200" dirty="0"/>
        </a:p>
        <a:p>
          <a:pPr marL="0" lvl="0" indent="0" algn="l" defTabSz="622300">
            <a:lnSpc>
              <a:spcPct val="90000"/>
            </a:lnSpc>
            <a:spcBef>
              <a:spcPct val="0"/>
            </a:spcBef>
            <a:spcAft>
              <a:spcPct val="35000"/>
            </a:spcAft>
            <a:buNone/>
          </a:pPr>
          <a:r>
            <a:rPr lang="ja-JP" altLang="en-US" sz="1100" b="0" i="0" u="none" kern="1200" dirty="0"/>
            <a:t>③ </a:t>
          </a:r>
          <a:r>
            <a:rPr lang="ja-JP" altLang="en-US" sz="1100" b="1" i="0" u="none" kern="1200" dirty="0"/>
            <a:t>授業シラバス案の改善提案</a:t>
          </a:r>
          <a:endParaRPr lang="en-US" altLang="ja-JP" sz="1100" b="1" i="0" u="none" kern="1200" dirty="0"/>
        </a:p>
        <a:p>
          <a:pPr marL="0" lvl="0" indent="0" algn="l" defTabSz="622300">
            <a:lnSpc>
              <a:spcPct val="90000"/>
            </a:lnSpc>
            <a:spcBef>
              <a:spcPct val="0"/>
            </a:spcBef>
            <a:spcAft>
              <a:spcPct val="35000"/>
            </a:spcAft>
            <a:buNone/>
          </a:pPr>
          <a:r>
            <a:rPr lang="ja-JP" altLang="en-US" sz="1100" b="1" i="0" u="none" kern="1200" dirty="0"/>
            <a:t>④  </a:t>
          </a:r>
          <a:r>
            <a:rPr lang="ja-JP" altLang="en-US" sz="1100" b="1" i="0" u="none" kern="1200" dirty="0">
              <a:solidFill>
                <a:srgbClr val="FF0000"/>
              </a:solidFill>
            </a:rPr>
            <a:t>熊大教授システム学分野拠点事業科目デザイン編</a:t>
          </a:r>
          <a:r>
            <a:rPr lang="en-US" altLang="ja-JP" sz="1100" b="1" i="0" u="none" kern="1200" dirty="0">
              <a:solidFill>
                <a:srgbClr val="FF0000"/>
              </a:solidFill>
            </a:rPr>
            <a:t>1</a:t>
          </a:r>
          <a:r>
            <a:rPr lang="ja-JP" altLang="en-US" sz="1100" b="1" i="0" u="none" kern="1200" dirty="0">
              <a:solidFill>
                <a:srgbClr val="FF0000"/>
              </a:solidFill>
            </a:rPr>
            <a:t>モジュール</a:t>
          </a:r>
          <a:endParaRPr lang="en-US" sz="1100" b="1" kern="1200" dirty="0">
            <a:solidFill>
              <a:srgbClr val="FF0000"/>
            </a:solidFill>
            <a:latin typeface="+mn-lt"/>
            <a:ea typeface="Meiryo UI" panose="020B0604030504040204" pitchFamily="50" charset="-128"/>
          </a:endParaRPr>
        </a:p>
      </dsp:txBody>
      <dsp:txXfrm rot="5400000">
        <a:off x="8309" y="1040025"/>
        <a:ext cx="1533218" cy="3120078"/>
      </dsp:txXfrm>
    </dsp:sp>
    <dsp:sp modelId="{032ADC3A-721A-5843-AC57-AA7A072DF2B4}">
      <dsp:nvSpPr>
        <dsp:cNvPr id="0" name=""/>
        <dsp:cNvSpPr/>
      </dsp:nvSpPr>
      <dsp:spPr>
        <a:xfrm rot="16200000">
          <a:off x="-176936" y="1833455"/>
          <a:ext cx="5200130" cy="1533218"/>
        </a:xfrm>
        <a:prstGeom prst="flowChartManualOperation">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Meiryo UI" panose="020B0604030504040204" pitchFamily="50" charset="-128"/>
            </a:rPr>
            <a:t>研修1(3時間,      </a:t>
          </a:r>
          <a:r>
            <a:rPr lang="en-US" sz="1400" kern="1200" dirty="0" err="1">
              <a:latin typeface="+mn-lt"/>
              <a:ea typeface="Meiryo UI" panose="020B0604030504040204" pitchFamily="50" charset="-128"/>
            </a:rPr>
            <a:t>オンサイト</a:t>
          </a:r>
          <a:r>
            <a:rPr lang="en-US" sz="1400" kern="1200" dirty="0">
              <a:latin typeface="+mn-lt"/>
              <a:ea typeface="Meiryo UI" panose="020B0604030504040204" pitchFamily="50" charset="-128"/>
            </a:rPr>
            <a:t>, 11/5)</a:t>
          </a:r>
        </a:p>
        <a:p>
          <a:pPr marL="0" lvl="0" indent="0" algn="ctr" defTabSz="622300">
            <a:lnSpc>
              <a:spcPct val="90000"/>
            </a:lnSpc>
            <a:spcBef>
              <a:spcPct val="0"/>
            </a:spcBef>
            <a:spcAft>
              <a:spcPct val="35000"/>
            </a:spcAft>
            <a:buNone/>
          </a:pPr>
          <a:r>
            <a:rPr lang="en-US" sz="1200" kern="1200" dirty="0" err="1">
              <a:latin typeface="+mn-lt"/>
              <a:ea typeface="Meiryo UI" panose="020B0604030504040204" pitchFamily="50" charset="-128"/>
            </a:rPr>
            <a:t>演</a:t>
          </a:r>
          <a:r>
            <a:rPr lang="ja-JP" sz="1200" b="1" kern="1200" dirty="0"/>
            <a:t>授業改善サポータの基礎</a:t>
          </a:r>
          <a:endParaRPr lang="en-US" altLang="ja-JP" sz="1200" b="1" kern="1200" dirty="0"/>
        </a:p>
        <a:p>
          <a:pPr marL="0" lvl="0" indent="0" algn="ctr" defTabSz="622300">
            <a:lnSpc>
              <a:spcPct val="90000"/>
            </a:lnSpc>
            <a:spcBef>
              <a:spcPct val="0"/>
            </a:spcBef>
            <a:spcAft>
              <a:spcPct val="35000"/>
            </a:spcAft>
            <a:buNone/>
          </a:pPr>
          <a:r>
            <a:rPr lang="en-US" sz="1200" kern="1200" dirty="0">
              <a:latin typeface="+mn-lt"/>
            </a:rPr>
            <a:t>・</a:t>
          </a:r>
          <a:r>
            <a:rPr lang="en-US" sz="1200" kern="1200" dirty="0" err="1">
              <a:latin typeface="+mn-lt"/>
            </a:rPr>
            <a:t>演習・ディスカッションを中心に</a:t>
          </a: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endParaRPr lang="en-US" sz="1400" kern="1200" dirty="0">
            <a:latin typeface="+mn-lt"/>
            <a:ea typeface="Meiryo UI" panose="020B0604030504040204" pitchFamily="50" charset="-128"/>
          </a:endParaRPr>
        </a:p>
      </dsp:txBody>
      <dsp:txXfrm rot="5400000">
        <a:off x="1656520" y="1040025"/>
        <a:ext cx="1533218" cy="3120078"/>
      </dsp:txXfrm>
    </dsp:sp>
    <dsp:sp modelId="{0A1F03F4-FD84-AF4B-9C9B-1EE85F923391}">
      <dsp:nvSpPr>
        <dsp:cNvPr id="0" name=""/>
        <dsp:cNvSpPr/>
      </dsp:nvSpPr>
      <dsp:spPr>
        <a:xfrm rot="16200000">
          <a:off x="1471273" y="1833455"/>
          <a:ext cx="5200130" cy="15332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Meiryo UI" panose="020B0604030504040204" pitchFamily="50" charset="-128"/>
            </a:rPr>
            <a:t>研修1 </a:t>
          </a:r>
          <a:r>
            <a:rPr lang="en-US" sz="1400" kern="1200" dirty="0" err="1">
              <a:latin typeface="+mn-lt"/>
              <a:ea typeface="Meiryo UI" panose="020B0604030504040204" pitchFamily="50" charset="-128"/>
            </a:rPr>
            <a:t>事後学習</a:t>
          </a:r>
          <a:r>
            <a:rPr lang="en-US" sz="1400" kern="1200" dirty="0">
              <a:latin typeface="+mn-lt"/>
              <a:ea typeface="Meiryo UI" panose="020B0604030504040204" pitchFamily="50" charset="-128"/>
            </a:rPr>
            <a:t>/ 研修2事前学習</a:t>
          </a:r>
        </a:p>
        <a:p>
          <a:pPr marL="0" lvl="0" indent="0" algn="l" defTabSz="622300">
            <a:lnSpc>
              <a:spcPct val="90000"/>
            </a:lnSpc>
            <a:spcBef>
              <a:spcPct val="0"/>
            </a:spcBef>
            <a:spcAft>
              <a:spcPct val="35000"/>
            </a:spcAft>
            <a:buNone/>
          </a:pPr>
          <a:r>
            <a:rPr lang="ja-JP" altLang="en-US" sz="1100" b="0" i="0" u="none" kern="1200" dirty="0"/>
            <a:t>① </a:t>
          </a:r>
          <a:r>
            <a:rPr lang="ja-JP" altLang="en-US" sz="1100" b="1" i="0" u="none" kern="1200" dirty="0"/>
            <a:t>アクションプランと</a:t>
          </a:r>
          <a:r>
            <a:rPr lang="ja-JP" altLang="en-JP" sz="1100" b="1" i="0" u="none" kern="1200" dirty="0"/>
            <a:t>省察</a:t>
          </a:r>
          <a:r>
            <a:rPr lang="ja-JP" altLang="en-US" sz="1100" b="1" i="0" u="none" kern="1200" dirty="0"/>
            <a:t>レポート</a:t>
          </a:r>
          <a:endParaRPr lang="en-US" altLang="ja-JP" sz="1100" b="1" i="0" u="none" kern="1200" dirty="0"/>
        </a:p>
        <a:p>
          <a:pPr marL="0" lvl="0" indent="0" algn="l" defTabSz="622300">
            <a:lnSpc>
              <a:spcPct val="90000"/>
            </a:lnSpc>
            <a:spcBef>
              <a:spcPct val="0"/>
            </a:spcBef>
            <a:spcAft>
              <a:spcPct val="35000"/>
            </a:spcAft>
            <a:buNone/>
          </a:pPr>
          <a:r>
            <a:rPr lang="ja-JP" altLang="en-US" sz="1100" b="0" i="0" u="none" kern="1200" dirty="0"/>
            <a:t>② </a:t>
          </a:r>
          <a:r>
            <a:rPr lang="ja-JP" altLang="en-US" sz="1100" b="1" i="0" u="none" kern="1200" dirty="0"/>
            <a:t>授業改善サポート実施報告</a:t>
          </a:r>
          <a:r>
            <a:rPr lang="en-US" altLang="ja-JP" sz="1100" b="1" i="0" u="none" kern="1200" dirty="0"/>
            <a:t>1</a:t>
          </a:r>
        </a:p>
        <a:p>
          <a:pPr marL="0" lvl="0" indent="0" algn="l" defTabSz="622300">
            <a:lnSpc>
              <a:spcPct val="90000"/>
            </a:lnSpc>
            <a:spcBef>
              <a:spcPct val="0"/>
            </a:spcBef>
            <a:spcAft>
              <a:spcPct val="35000"/>
            </a:spcAft>
            <a:buNone/>
          </a:pPr>
          <a:r>
            <a:rPr lang="ja-JP" altLang="en-US" sz="1100" b="0" i="0" u="none" kern="1200" dirty="0"/>
            <a:t>③ </a:t>
          </a:r>
          <a:r>
            <a:rPr lang="ja-JP" altLang="en-US" sz="1100" b="1" i="0" u="none" kern="1200" dirty="0"/>
            <a:t>授業シラバス案の改善提案のアップデート</a:t>
          </a:r>
          <a:endParaRPr lang="en-US" altLang="ja-JP" sz="1100" b="1" i="0" u="none" kern="1200" dirty="0"/>
        </a:p>
        <a:p>
          <a:pPr marL="0" lvl="0" indent="0" algn="l" defTabSz="622300">
            <a:lnSpc>
              <a:spcPct val="90000"/>
            </a:lnSpc>
            <a:spcBef>
              <a:spcPct val="0"/>
            </a:spcBef>
            <a:spcAft>
              <a:spcPct val="35000"/>
            </a:spcAft>
            <a:buNone/>
          </a:pPr>
          <a:r>
            <a:rPr lang="ja-JP" altLang="en-US" sz="1100" b="1" i="0" u="none" kern="1200" dirty="0"/>
            <a:t>④  </a:t>
          </a:r>
          <a:r>
            <a:rPr lang="ja-JP" altLang="en-US" sz="1100" b="1" i="0" u="none" kern="1200" dirty="0">
              <a:solidFill>
                <a:srgbClr val="FF0000"/>
              </a:solidFill>
            </a:rPr>
            <a:t>熊大教授システム学分野拠点事業科目デザイン編</a:t>
          </a:r>
          <a:r>
            <a:rPr lang="en-US" altLang="ja-JP" sz="1100" b="1" i="0" u="none" kern="1200" dirty="0">
              <a:solidFill>
                <a:srgbClr val="FF0000"/>
              </a:solidFill>
            </a:rPr>
            <a:t>1</a:t>
          </a:r>
          <a:r>
            <a:rPr lang="ja-JP" altLang="en-US" sz="1100" b="1" i="0" u="none" kern="1200" dirty="0">
              <a:solidFill>
                <a:srgbClr val="FF0000"/>
              </a:solidFill>
            </a:rPr>
            <a:t>モジュール</a:t>
          </a:r>
          <a:endParaRPr lang="en-US" altLang="ja-JP" sz="1100" b="1" i="0" u="none" kern="1200" dirty="0">
            <a:solidFill>
              <a:srgbClr val="FF0000"/>
            </a:solidFill>
          </a:endParaRPr>
        </a:p>
        <a:p>
          <a:pPr marL="0" lvl="0" indent="0" algn="l" defTabSz="622300">
            <a:lnSpc>
              <a:spcPct val="90000"/>
            </a:lnSpc>
            <a:spcBef>
              <a:spcPct val="0"/>
            </a:spcBef>
            <a:spcAft>
              <a:spcPct val="35000"/>
            </a:spcAft>
            <a:buNone/>
          </a:pPr>
          <a:r>
            <a:rPr lang="en-US" sz="1100" b="1" i="0" u="none" kern="1200" dirty="0">
              <a:latin typeface="+mn-lt"/>
              <a:ea typeface="Meiryo UI" panose="020B0604030504040204" pitchFamily="50" charset="-128"/>
            </a:rPr>
            <a:t>*</a:t>
          </a:r>
          <a:r>
            <a:rPr lang="ja-JP" altLang="en-US" sz="1100" b="1" i="0" u="none" kern="1200" dirty="0"/>
            <a:t>掲示板でのコミュニケーション</a:t>
          </a:r>
          <a:endParaRPr lang="en-US" sz="1100" kern="1200" dirty="0">
            <a:latin typeface="+mn-lt"/>
            <a:ea typeface="Meiryo UI" panose="020B0604030504040204" pitchFamily="50" charset="-128"/>
          </a:endParaRPr>
        </a:p>
      </dsp:txBody>
      <dsp:txXfrm rot="5400000">
        <a:off x="3304729" y="1040025"/>
        <a:ext cx="1533218" cy="3120078"/>
      </dsp:txXfrm>
    </dsp:sp>
    <dsp:sp modelId="{83EB7621-EDE9-7546-8970-A94745ABC14A}">
      <dsp:nvSpPr>
        <dsp:cNvPr id="0" name=""/>
        <dsp:cNvSpPr/>
      </dsp:nvSpPr>
      <dsp:spPr>
        <a:xfrm rot="16200000">
          <a:off x="3119484" y="1833455"/>
          <a:ext cx="5200130" cy="1533218"/>
        </a:xfrm>
        <a:prstGeom prst="flowChartManualOperati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研修2(3時間,     </a:t>
          </a:r>
          <a:r>
            <a:rPr lang="en-US" sz="1400" kern="1200" dirty="0" err="1">
              <a:latin typeface="+mn-lt"/>
            </a:rPr>
            <a:t>オンライン</a:t>
          </a:r>
          <a:r>
            <a:rPr lang="en-US" sz="1400" kern="1200" dirty="0">
              <a:latin typeface="+mn-lt"/>
            </a:rPr>
            <a:t>, 11/26)</a:t>
          </a:r>
        </a:p>
        <a:p>
          <a:pPr marL="0" lvl="0" indent="0" algn="ctr" defTabSz="622300">
            <a:lnSpc>
              <a:spcPct val="90000"/>
            </a:lnSpc>
            <a:spcBef>
              <a:spcPct val="0"/>
            </a:spcBef>
            <a:spcAft>
              <a:spcPct val="35000"/>
            </a:spcAft>
            <a:buNone/>
          </a:pPr>
          <a:endParaRPr lang="en-US" sz="1200" kern="1200" dirty="0">
            <a:latin typeface="+mn-lt"/>
          </a:endParaRPr>
        </a:p>
        <a:p>
          <a:pPr marL="0" lvl="0" indent="0" algn="l" defTabSz="622300">
            <a:lnSpc>
              <a:spcPct val="90000"/>
            </a:lnSpc>
            <a:spcBef>
              <a:spcPct val="0"/>
            </a:spcBef>
            <a:spcAft>
              <a:spcPct val="35000"/>
            </a:spcAft>
            <a:buNone/>
          </a:pPr>
          <a:r>
            <a:rPr lang="ja-JP" altLang="en-US" sz="1200" b="1" kern="1200" dirty="0"/>
            <a:t>授業改善サポータ業務の実践と省察</a:t>
          </a:r>
          <a:r>
            <a:rPr lang="en-US" altLang="ja-JP" sz="1200" b="1" kern="1200" dirty="0"/>
            <a:t>(1)</a:t>
          </a:r>
        </a:p>
        <a:p>
          <a:pPr marL="0" lvl="0" indent="0" algn="l" defTabSz="622300">
            <a:lnSpc>
              <a:spcPct val="90000"/>
            </a:lnSpc>
            <a:spcBef>
              <a:spcPct val="0"/>
            </a:spcBef>
            <a:spcAft>
              <a:spcPct val="35000"/>
            </a:spcAft>
            <a:buNone/>
          </a:pPr>
          <a:r>
            <a:rPr lang="en-US" sz="1200" kern="1200" dirty="0">
              <a:latin typeface="+mn-lt"/>
            </a:rPr>
            <a:t>・</a:t>
          </a:r>
          <a:r>
            <a:rPr lang="en-US" sz="1200" kern="1200" dirty="0" err="1">
              <a:latin typeface="+mn-lt"/>
            </a:rPr>
            <a:t>演習・ディスカッションを中心に</a:t>
          </a:r>
          <a:endParaRPr lang="en-US" sz="1200" kern="1200" dirty="0">
            <a:latin typeface="+mn-lt"/>
          </a:endParaRPr>
        </a:p>
        <a:p>
          <a:pPr marL="0" lvl="0" indent="0" algn="ctr" defTabSz="622300">
            <a:lnSpc>
              <a:spcPct val="90000"/>
            </a:lnSpc>
            <a:spcBef>
              <a:spcPct val="0"/>
            </a:spcBef>
            <a:spcAft>
              <a:spcPct val="35000"/>
            </a:spcAft>
            <a:buNone/>
          </a:pPr>
          <a:endParaRPr lang="en-US" sz="1200" kern="1200" dirty="0">
            <a:latin typeface="+mn-lt"/>
          </a:endParaRPr>
        </a:p>
        <a:p>
          <a:pPr marL="0" lvl="0" indent="0" algn="ctr" defTabSz="622300">
            <a:lnSpc>
              <a:spcPct val="90000"/>
            </a:lnSpc>
            <a:spcBef>
              <a:spcPct val="0"/>
            </a:spcBef>
            <a:spcAft>
              <a:spcPct val="35000"/>
            </a:spcAft>
            <a:buNone/>
          </a:pPr>
          <a:endParaRPr lang="en-US" sz="1200" kern="1200" dirty="0">
            <a:latin typeface="+mn-lt"/>
          </a:endParaRPr>
        </a:p>
        <a:p>
          <a:pPr marL="0" lvl="0" indent="0" algn="ctr" defTabSz="622300">
            <a:lnSpc>
              <a:spcPct val="90000"/>
            </a:lnSpc>
            <a:spcBef>
              <a:spcPct val="0"/>
            </a:spcBef>
            <a:spcAft>
              <a:spcPct val="35000"/>
            </a:spcAft>
            <a:buNone/>
          </a:pPr>
          <a:endParaRPr lang="en-US" sz="1200" kern="1200" dirty="0">
            <a:latin typeface="+mn-lt"/>
          </a:endParaRPr>
        </a:p>
        <a:p>
          <a:pPr marL="0" lvl="0" indent="0" algn="ctr" defTabSz="622300">
            <a:lnSpc>
              <a:spcPct val="90000"/>
            </a:lnSpc>
            <a:spcBef>
              <a:spcPct val="0"/>
            </a:spcBef>
            <a:spcAft>
              <a:spcPct val="35000"/>
            </a:spcAft>
            <a:buNone/>
          </a:pPr>
          <a:endParaRPr lang="en-US" sz="1200" kern="1200" dirty="0">
            <a:latin typeface="+mn-lt"/>
          </a:endParaRPr>
        </a:p>
        <a:p>
          <a:pPr marL="0" lvl="0" indent="0" algn="ctr" defTabSz="622300">
            <a:lnSpc>
              <a:spcPct val="90000"/>
            </a:lnSpc>
            <a:spcBef>
              <a:spcPct val="0"/>
            </a:spcBef>
            <a:spcAft>
              <a:spcPct val="35000"/>
            </a:spcAft>
            <a:buNone/>
          </a:pPr>
          <a:endParaRPr lang="en-US" sz="1200" kern="1200" dirty="0">
            <a:latin typeface="+mn-lt"/>
          </a:endParaRPr>
        </a:p>
      </dsp:txBody>
      <dsp:txXfrm rot="5400000">
        <a:off x="4952940" y="1040025"/>
        <a:ext cx="1533218" cy="3120078"/>
      </dsp:txXfrm>
    </dsp:sp>
    <dsp:sp modelId="{2E7BB01E-BF1C-194B-98DC-7B7F43151D85}">
      <dsp:nvSpPr>
        <dsp:cNvPr id="0" name=""/>
        <dsp:cNvSpPr/>
      </dsp:nvSpPr>
      <dsp:spPr>
        <a:xfrm rot="16200000">
          <a:off x="4767694" y="1833455"/>
          <a:ext cx="5200130" cy="15332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ea typeface="Meiryo UI" panose="020B0604030504040204" pitchFamily="50" charset="-128"/>
            </a:rPr>
            <a:t>研修2 </a:t>
          </a:r>
          <a:r>
            <a:rPr lang="en-US" sz="1400" kern="1200" dirty="0" err="1">
              <a:latin typeface="+mn-lt"/>
              <a:ea typeface="Meiryo UI" panose="020B0604030504040204" pitchFamily="50" charset="-128"/>
            </a:rPr>
            <a:t>事後学習</a:t>
          </a:r>
          <a:r>
            <a:rPr lang="en-US" sz="1400" kern="1200" dirty="0">
              <a:latin typeface="+mn-lt"/>
              <a:ea typeface="Meiryo UI" panose="020B0604030504040204" pitchFamily="50" charset="-128"/>
            </a:rPr>
            <a:t>/ 研修3 </a:t>
          </a:r>
          <a:r>
            <a:rPr lang="en-US" sz="1400" kern="1200" dirty="0" err="1">
              <a:latin typeface="+mn-lt"/>
              <a:ea typeface="Meiryo UI" panose="020B0604030504040204" pitchFamily="50" charset="-128"/>
            </a:rPr>
            <a:t>事前学習</a:t>
          </a:r>
          <a:endParaRPr lang="en-US" sz="1400" kern="1200" dirty="0">
            <a:latin typeface="+mn-lt"/>
            <a:ea typeface="Meiryo UI" panose="020B0604030504040204" pitchFamily="50" charset="-128"/>
          </a:endParaRPr>
        </a:p>
        <a:p>
          <a:pPr marL="0" lvl="0" indent="0" algn="ctr" defTabSz="622300">
            <a:lnSpc>
              <a:spcPct val="90000"/>
            </a:lnSpc>
            <a:spcBef>
              <a:spcPct val="0"/>
            </a:spcBef>
            <a:spcAft>
              <a:spcPct val="35000"/>
            </a:spcAft>
            <a:buNone/>
          </a:pPr>
          <a:r>
            <a:rPr lang="ja-JP" altLang="en-US" sz="1100" b="0" i="0" u="none" kern="1200" dirty="0"/>
            <a:t>① </a:t>
          </a:r>
          <a:r>
            <a:rPr lang="ja-JP" altLang="en-US" sz="1100" b="1" i="0" u="none" kern="1200" dirty="0"/>
            <a:t>アクションプランと</a:t>
          </a:r>
          <a:r>
            <a:rPr lang="ja-JP" altLang="en-JP" sz="1100" b="1" i="0" u="none" kern="1200" dirty="0"/>
            <a:t>省察</a:t>
          </a:r>
          <a:r>
            <a:rPr lang="ja-JP" altLang="en-US" sz="1100" b="1" i="0" u="none" kern="1200" dirty="0"/>
            <a:t>レポート</a:t>
          </a:r>
          <a:endParaRPr lang="en-US" altLang="ja-JP" sz="1100" b="1" i="0" u="none" kern="1200" dirty="0"/>
        </a:p>
        <a:p>
          <a:pPr marL="0" lvl="0" indent="0" algn="ctr" defTabSz="622300">
            <a:lnSpc>
              <a:spcPct val="90000"/>
            </a:lnSpc>
            <a:spcBef>
              <a:spcPct val="0"/>
            </a:spcBef>
            <a:spcAft>
              <a:spcPct val="35000"/>
            </a:spcAft>
            <a:buNone/>
          </a:pPr>
          <a:r>
            <a:rPr lang="ja-JP" altLang="en-US" sz="1100" b="0" i="0" u="none" kern="1200" dirty="0"/>
            <a:t>② </a:t>
          </a:r>
          <a:r>
            <a:rPr lang="ja-JP" altLang="en-US" sz="1100" b="1" i="0" u="none" kern="1200" dirty="0"/>
            <a:t>授業改善サポート実施報告</a:t>
          </a:r>
          <a:r>
            <a:rPr lang="en-US" altLang="ja-JP" sz="1100" b="1" i="0" u="none" kern="1200" dirty="0"/>
            <a:t>2</a:t>
          </a:r>
        </a:p>
        <a:p>
          <a:pPr marL="0" lvl="0" indent="0" algn="ctr" defTabSz="622300">
            <a:lnSpc>
              <a:spcPct val="90000"/>
            </a:lnSpc>
            <a:spcBef>
              <a:spcPct val="0"/>
            </a:spcBef>
            <a:spcAft>
              <a:spcPct val="35000"/>
            </a:spcAft>
            <a:buNone/>
          </a:pPr>
          <a:r>
            <a:rPr lang="ja-JP" altLang="en-US" sz="1100" b="0" i="0" u="none" kern="1200" dirty="0"/>
            <a:t>③ </a:t>
          </a:r>
          <a:r>
            <a:rPr lang="ja-JP" altLang="en-US" sz="1100" b="1" i="0" u="none" kern="1200" dirty="0"/>
            <a:t>授業シラバス案の改善提案の更なるアップデート</a:t>
          </a:r>
          <a:endParaRPr lang="en-US" altLang="ja-JP" sz="1100" b="1" i="0" u="none" kern="1200" dirty="0"/>
        </a:p>
        <a:p>
          <a:pPr marL="0" lvl="0" indent="0" algn="ctr" defTabSz="622300">
            <a:lnSpc>
              <a:spcPct val="90000"/>
            </a:lnSpc>
            <a:spcBef>
              <a:spcPct val="0"/>
            </a:spcBef>
            <a:spcAft>
              <a:spcPct val="35000"/>
            </a:spcAft>
            <a:buNone/>
          </a:pPr>
          <a:r>
            <a:rPr lang="ja-JP" altLang="en-US" sz="1100" b="1" i="0" u="none" kern="1200" dirty="0"/>
            <a:t>④</a:t>
          </a:r>
          <a:r>
            <a:rPr lang="ja-JP" altLang="en-US" sz="1100" b="1" i="0" u="none" kern="1200" dirty="0">
              <a:solidFill>
                <a:srgbClr val="FF0000"/>
              </a:solidFill>
            </a:rPr>
            <a:t>  熊大教授システム学分野拠点事業科目デザイン編</a:t>
          </a:r>
          <a:r>
            <a:rPr lang="en-US" altLang="ja-JP" sz="1100" b="1" i="0" u="none" kern="1200" dirty="0">
              <a:solidFill>
                <a:srgbClr val="FF0000"/>
              </a:solidFill>
            </a:rPr>
            <a:t>1</a:t>
          </a:r>
          <a:r>
            <a:rPr lang="ja-JP" altLang="en-US" sz="1100" b="1" i="0" u="none" kern="1200" dirty="0">
              <a:solidFill>
                <a:srgbClr val="FF0000"/>
              </a:solidFill>
            </a:rPr>
            <a:t>モジュール</a:t>
          </a:r>
          <a:endParaRPr lang="en-US" altLang="ja-JP" sz="1100" b="1" i="0" u="none" kern="1200" dirty="0">
            <a:solidFill>
              <a:srgbClr val="FF0000"/>
            </a:solidFill>
          </a:endParaRPr>
        </a:p>
        <a:p>
          <a:pPr marL="0" lvl="0" indent="0" algn="ctr" defTabSz="622300">
            <a:lnSpc>
              <a:spcPct val="90000"/>
            </a:lnSpc>
            <a:spcBef>
              <a:spcPct val="0"/>
            </a:spcBef>
            <a:spcAft>
              <a:spcPct val="35000"/>
            </a:spcAft>
            <a:buNone/>
          </a:pPr>
          <a:r>
            <a:rPr lang="en-US" sz="1100" b="1" i="0" u="none" kern="1200" dirty="0">
              <a:latin typeface="+mn-lt"/>
              <a:ea typeface="Meiryo UI" panose="020B0604030504040204" pitchFamily="50" charset="-128"/>
            </a:rPr>
            <a:t>*</a:t>
          </a:r>
          <a:r>
            <a:rPr lang="ja-JP" altLang="en-US" sz="1100" b="1" i="0" u="none" kern="1200" dirty="0"/>
            <a:t>掲示板でのコミュニケーション</a:t>
          </a:r>
          <a:endParaRPr lang="en-US" sz="1100" kern="1200" dirty="0">
            <a:latin typeface="+mn-lt"/>
          </a:endParaRPr>
        </a:p>
      </dsp:txBody>
      <dsp:txXfrm rot="5400000">
        <a:off x="6601150" y="1040025"/>
        <a:ext cx="1533218" cy="3120078"/>
      </dsp:txXfrm>
    </dsp:sp>
    <dsp:sp modelId="{6C5BE796-6546-154C-9DA2-90D72DFA8DD6}">
      <dsp:nvSpPr>
        <dsp:cNvPr id="0" name=""/>
        <dsp:cNvSpPr/>
      </dsp:nvSpPr>
      <dsp:spPr>
        <a:xfrm rot="16200000">
          <a:off x="6415904" y="1833455"/>
          <a:ext cx="5200130" cy="1533218"/>
        </a:xfrm>
        <a:prstGeom prst="flowChartManualOperation">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n-lt"/>
            </a:rPr>
            <a:t>研修</a:t>
          </a:r>
          <a:r>
            <a:rPr lang="en-US" altLang="ja-JP" sz="1400" kern="1200" dirty="0">
              <a:latin typeface="+mn-lt"/>
            </a:rPr>
            <a:t>3(3</a:t>
          </a:r>
          <a:r>
            <a:rPr lang="ja-JP" altLang="en-US" sz="1400" kern="1200" dirty="0">
              <a:latin typeface="+mn-lt"/>
            </a:rPr>
            <a:t>時間</a:t>
          </a:r>
          <a:r>
            <a:rPr lang="en-US" altLang="ja-JP" sz="1400" kern="1200" dirty="0">
              <a:latin typeface="+mn-lt"/>
            </a:rPr>
            <a:t>,</a:t>
          </a:r>
          <a:r>
            <a:rPr lang="ja-JP" altLang="en-US" sz="1400" kern="1200" dirty="0">
              <a:latin typeface="+mn-lt"/>
            </a:rPr>
            <a:t> </a:t>
          </a:r>
          <a:r>
            <a:rPr lang="en-US" altLang="ja-JP" sz="1400" kern="1200" dirty="0">
              <a:latin typeface="+mn-lt"/>
            </a:rPr>
            <a:t>    </a:t>
          </a:r>
          <a:r>
            <a:rPr lang="ja-JP" altLang="en-US" sz="1400" kern="1200" dirty="0">
              <a:latin typeface="+mn-lt"/>
            </a:rPr>
            <a:t>オンライン</a:t>
          </a:r>
          <a:r>
            <a:rPr lang="en-US" altLang="ja-JP" sz="1400" kern="1200" dirty="0">
              <a:latin typeface="+mn-lt"/>
            </a:rPr>
            <a:t>, 12/17)</a:t>
          </a:r>
        </a:p>
        <a:p>
          <a:pPr marL="0" lvl="0" indent="0" algn="l" defTabSz="622300">
            <a:lnSpc>
              <a:spcPct val="90000"/>
            </a:lnSpc>
            <a:spcBef>
              <a:spcPct val="0"/>
            </a:spcBef>
            <a:spcAft>
              <a:spcPct val="35000"/>
            </a:spcAft>
            <a:buNone/>
          </a:pPr>
          <a:endParaRPr lang="en-US" sz="1400" kern="1200" dirty="0">
            <a:latin typeface="+mn-lt"/>
          </a:endParaRPr>
        </a:p>
        <a:p>
          <a:pPr marL="0" lvl="0" indent="0" algn="l" defTabSz="622300">
            <a:lnSpc>
              <a:spcPct val="90000"/>
            </a:lnSpc>
            <a:spcBef>
              <a:spcPct val="0"/>
            </a:spcBef>
            <a:spcAft>
              <a:spcPct val="35000"/>
            </a:spcAft>
            <a:buNone/>
          </a:pPr>
          <a:r>
            <a:rPr lang="ja-JP" altLang="en-US" sz="1200" b="1" kern="1200" dirty="0"/>
            <a:t>授業改善サポータ業務の実践と省察</a:t>
          </a:r>
          <a:r>
            <a:rPr lang="en-US" altLang="ja-JP" sz="1200" b="1" kern="1200" dirty="0"/>
            <a:t>(2)</a:t>
          </a:r>
        </a:p>
        <a:p>
          <a:pPr marL="0" lvl="0" indent="0" algn="l" defTabSz="622300">
            <a:lnSpc>
              <a:spcPct val="90000"/>
            </a:lnSpc>
            <a:spcBef>
              <a:spcPct val="0"/>
            </a:spcBef>
            <a:spcAft>
              <a:spcPct val="35000"/>
            </a:spcAft>
            <a:buNone/>
          </a:pPr>
          <a:r>
            <a:rPr lang="en-US" sz="1200" kern="1200" dirty="0">
              <a:latin typeface="+mn-lt"/>
            </a:rPr>
            <a:t>・</a:t>
          </a:r>
          <a:r>
            <a:rPr lang="en-US" sz="1200" kern="1200" dirty="0" err="1">
              <a:latin typeface="+mn-lt"/>
            </a:rPr>
            <a:t>演習・ディスカッションを中心に</a:t>
          </a:r>
          <a:endParaRPr lang="en-US" sz="1200" kern="1200" dirty="0">
            <a:latin typeface="+mn-lt"/>
          </a:endParaRPr>
        </a:p>
        <a:p>
          <a:pPr marL="0" lvl="0" indent="0" algn="l" defTabSz="622300">
            <a:lnSpc>
              <a:spcPct val="90000"/>
            </a:lnSpc>
            <a:spcBef>
              <a:spcPct val="0"/>
            </a:spcBef>
            <a:spcAft>
              <a:spcPct val="35000"/>
            </a:spcAft>
            <a:buNone/>
          </a:pPr>
          <a:endParaRPr lang="en-US" sz="1200" kern="1200" dirty="0">
            <a:latin typeface="+mn-lt"/>
          </a:endParaRPr>
        </a:p>
        <a:p>
          <a:pPr marL="0" lvl="0" indent="0" algn="l" defTabSz="622300">
            <a:lnSpc>
              <a:spcPct val="90000"/>
            </a:lnSpc>
            <a:spcBef>
              <a:spcPct val="0"/>
            </a:spcBef>
            <a:spcAft>
              <a:spcPct val="35000"/>
            </a:spcAft>
            <a:buNone/>
          </a:pPr>
          <a:endParaRPr lang="en-US" sz="1200" kern="1200" dirty="0">
            <a:latin typeface="+mn-lt"/>
          </a:endParaRPr>
        </a:p>
        <a:p>
          <a:pPr marL="0" lvl="0" indent="0" algn="ctr" defTabSz="622300">
            <a:lnSpc>
              <a:spcPct val="90000"/>
            </a:lnSpc>
            <a:spcBef>
              <a:spcPct val="0"/>
            </a:spcBef>
            <a:spcAft>
              <a:spcPct val="35000"/>
            </a:spcAft>
            <a:buNone/>
          </a:pPr>
          <a:endParaRPr lang="en-US" sz="1400" kern="1200" dirty="0">
            <a:latin typeface="+mn-lt"/>
          </a:endParaRPr>
        </a:p>
        <a:p>
          <a:pPr marL="0" lvl="0" indent="0" algn="ctr" defTabSz="622300">
            <a:lnSpc>
              <a:spcPct val="90000"/>
            </a:lnSpc>
            <a:spcBef>
              <a:spcPct val="0"/>
            </a:spcBef>
            <a:spcAft>
              <a:spcPct val="35000"/>
            </a:spcAft>
            <a:buNone/>
          </a:pPr>
          <a:endParaRPr lang="en-US" sz="1400" kern="1200" dirty="0">
            <a:latin typeface="+mn-lt"/>
          </a:endParaRPr>
        </a:p>
      </dsp:txBody>
      <dsp:txXfrm rot="5400000">
        <a:off x="8249360" y="1040025"/>
        <a:ext cx="1533218" cy="3120078"/>
      </dsp:txXfrm>
    </dsp:sp>
    <dsp:sp modelId="{F828A022-25A6-4C46-AD31-637ABEEECE98}">
      <dsp:nvSpPr>
        <dsp:cNvPr id="0" name=""/>
        <dsp:cNvSpPr/>
      </dsp:nvSpPr>
      <dsp:spPr>
        <a:xfrm rot="16200000">
          <a:off x="8064115" y="1833455"/>
          <a:ext cx="5200130" cy="15332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0" rIns="82550" bIns="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研修3事後学習</a:t>
          </a:r>
        </a:p>
        <a:p>
          <a:pPr marL="0" lvl="0" indent="0" algn="ctr" defTabSz="577850">
            <a:lnSpc>
              <a:spcPct val="90000"/>
            </a:lnSpc>
            <a:spcBef>
              <a:spcPct val="0"/>
            </a:spcBef>
            <a:spcAft>
              <a:spcPct val="35000"/>
            </a:spcAft>
            <a:buNone/>
          </a:pPr>
          <a:r>
            <a:rPr lang="ja-JP" altLang="en-US" sz="1300" b="1" i="0" u="none" kern="1200"/>
            <a:t>掲示板でのコミュニケーション</a:t>
          </a:r>
          <a:endParaRPr lang="en-US" altLang="ja-JP" sz="1300" b="1" i="0" u="none" kern="1200" dirty="0"/>
        </a:p>
        <a:p>
          <a:pPr marL="0" lvl="0" indent="0" algn="l" defTabSz="577850">
            <a:lnSpc>
              <a:spcPct val="90000"/>
            </a:lnSpc>
            <a:spcBef>
              <a:spcPct val="0"/>
            </a:spcBef>
            <a:spcAft>
              <a:spcPct val="35000"/>
            </a:spcAft>
            <a:buNone/>
          </a:pPr>
          <a:r>
            <a:rPr lang="ja-JP" altLang="en-US" sz="1300" b="0" i="0" u="none" kern="1200"/>
            <a:t>① </a:t>
          </a:r>
          <a:r>
            <a:rPr lang="ja-JP" altLang="en-US" sz="1100" b="1" i="0" u="none" kern="1200"/>
            <a:t>アクションプラン</a:t>
          </a:r>
          <a:endParaRPr lang="en-US" altLang="ja-JP" sz="1100" b="1" i="0" u="none" kern="1200" dirty="0"/>
        </a:p>
        <a:p>
          <a:pPr marL="0" lvl="0" indent="0" algn="l" defTabSz="577850">
            <a:lnSpc>
              <a:spcPct val="90000"/>
            </a:lnSpc>
            <a:spcBef>
              <a:spcPct val="0"/>
            </a:spcBef>
            <a:spcAft>
              <a:spcPct val="35000"/>
            </a:spcAft>
            <a:buNone/>
          </a:pPr>
          <a:r>
            <a:rPr lang="ja-JP" altLang="en-US" sz="1100" b="1" i="0" u="none" kern="1200"/>
            <a:t>②自己評価シート</a:t>
          </a:r>
          <a:endParaRPr lang="en-US" altLang="ja-JP" sz="1100" b="1" i="0" u="none" kern="1200" dirty="0"/>
        </a:p>
        <a:p>
          <a:pPr marL="0" lvl="0" indent="0" algn="l" defTabSz="577850">
            <a:lnSpc>
              <a:spcPct val="90000"/>
            </a:lnSpc>
            <a:spcBef>
              <a:spcPct val="0"/>
            </a:spcBef>
            <a:spcAft>
              <a:spcPct val="35000"/>
            </a:spcAft>
            <a:buNone/>
          </a:pPr>
          <a:r>
            <a:rPr lang="en-US" sz="1100" b="1" i="0" u="none" kern="1200" dirty="0">
              <a:latin typeface="+mn-lt"/>
              <a:ea typeface="Meiryo UI" panose="020B0604030504040204" pitchFamily="50" charset="-128"/>
            </a:rPr>
            <a:t>*</a:t>
          </a:r>
          <a:r>
            <a:rPr lang="ja-JP" altLang="en-US" sz="1100" b="1" i="0" u="none" kern="1200"/>
            <a:t>掲示板でのコミュニケーション</a:t>
          </a:r>
          <a:endParaRPr lang="en-US" altLang="ja-JP" sz="1100" b="1" i="0" u="none" kern="1200" dirty="0"/>
        </a:p>
        <a:p>
          <a:pPr marL="0" lvl="0" indent="0" algn="l" defTabSz="577850">
            <a:lnSpc>
              <a:spcPct val="90000"/>
            </a:lnSpc>
            <a:spcBef>
              <a:spcPct val="0"/>
            </a:spcBef>
            <a:spcAft>
              <a:spcPct val="35000"/>
            </a:spcAft>
            <a:buNone/>
          </a:pPr>
          <a:endParaRPr lang="en-US" sz="1100" b="1" i="0" u="none" kern="1200" dirty="0">
            <a:latin typeface="+mn-lt"/>
          </a:endParaRPr>
        </a:p>
        <a:p>
          <a:pPr marL="0" lvl="0" indent="0" algn="l" defTabSz="577850">
            <a:lnSpc>
              <a:spcPct val="90000"/>
            </a:lnSpc>
            <a:spcBef>
              <a:spcPct val="0"/>
            </a:spcBef>
            <a:spcAft>
              <a:spcPct val="35000"/>
            </a:spcAft>
            <a:buNone/>
          </a:pPr>
          <a:endParaRPr lang="en-US" sz="1100" b="1" i="0" u="none" kern="1200" dirty="0">
            <a:latin typeface="+mn-lt"/>
          </a:endParaRPr>
        </a:p>
        <a:p>
          <a:pPr marL="0" lvl="0" indent="0" algn="l" defTabSz="577850">
            <a:lnSpc>
              <a:spcPct val="90000"/>
            </a:lnSpc>
            <a:spcBef>
              <a:spcPct val="0"/>
            </a:spcBef>
            <a:spcAft>
              <a:spcPct val="35000"/>
            </a:spcAft>
            <a:buNone/>
          </a:pPr>
          <a:endParaRPr lang="en-US" sz="1100" b="1" i="0" u="none" kern="1200" dirty="0">
            <a:latin typeface="+mn-lt"/>
          </a:endParaRPr>
        </a:p>
        <a:p>
          <a:pPr marL="0" lvl="0" indent="0" algn="l" defTabSz="577850">
            <a:lnSpc>
              <a:spcPct val="90000"/>
            </a:lnSpc>
            <a:spcBef>
              <a:spcPct val="0"/>
            </a:spcBef>
            <a:spcAft>
              <a:spcPct val="35000"/>
            </a:spcAft>
            <a:buNone/>
          </a:pPr>
          <a:endParaRPr lang="en-US" sz="1100" kern="1200" dirty="0">
            <a:latin typeface="+mn-lt"/>
          </a:endParaRPr>
        </a:p>
      </dsp:txBody>
      <dsp:txXfrm rot="5400000">
        <a:off x="9897571" y="1040025"/>
        <a:ext cx="1533218" cy="312007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CC7D7-9722-5642-9388-80EF891CA686}" type="datetimeFigureOut">
              <a:rPr lang="en-JP" smtClean="0"/>
              <a:t>2025/01/20</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C6915-5B57-BA4B-B59B-5A81C76EB5F5}" type="slidenum">
              <a:rPr lang="en-JP" smtClean="0"/>
              <a:t>‹#›</a:t>
            </a:fld>
            <a:endParaRPr lang="en-JP"/>
          </a:p>
        </p:txBody>
      </p:sp>
    </p:spTree>
    <p:extLst>
      <p:ext uri="{BB962C8B-B14F-4D97-AF65-F5344CB8AC3E}">
        <p14:creationId xmlns:p14="http://schemas.microsoft.com/office/powerpoint/2010/main" val="355357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研修</a:t>
            </a:r>
            <a:r>
              <a:rPr lang="ja-JP" altLang="en-US" dirty="0"/>
              <a:t>へようこそ。これから、研修の概要を簡単に説明します。研修のねらい、研修の流れ、研修までにやっていただきたいことなどを紹介します。事前学習、事後学習などには、主に、現在お使いの学習管理システムを使います。学習管理システムの使い方が分からない場合は、別紙を参照してください。</a:t>
            </a:r>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a:t>
            </a:fld>
            <a:endParaRPr lang="en-US"/>
          </a:p>
        </p:txBody>
      </p:sp>
    </p:spTree>
    <p:extLst>
      <p:ext uri="{BB962C8B-B14F-4D97-AF65-F5344CB8AC3E}">
        <p14:creationId xmlns:p14="http://schemas.microsoft.com/office/powerpoint/2010/main" val="44950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13:32-13:45</a:t>
            </a:r>
          </a:p>
          <a:p>
            <a:r>
              <a:rPr lang="ja-JP" altLang="en-US" sz="1200" b="1" kern="1200">
                <a:solidFill>
                  <a:schemeClr val="tx1"/>
                </a:solidFill>
                <a:effectLst/>
                <a:latin typeface="+mn-lt"/>
                <a:ea typeface="+mn-ea"/>
                <a:cs typeface="+mn-cs"/>
              </a:rPr>
              <a:t>各自、簡単に自己紹介をしてください。その際に、本研修に期待すること、本研修で取り上げる授業、これまでに動画教材を活用したことがあるかなどを盛り込んでください。</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31</a:t>
            </a:fld>
            <a:endParaRPr lang="en-US"/>
          </a:p>
        </p:txBody>
      </p:sp>
    </p:spTree>
    <p:extLst>
      <p:ext uri="{BB962C8B-B14F-4D97-AF65-F5344CB8AC3E}">
        <p14:creationId xmlns:p14="http://schemas.microsoft.com/office/powerpoint/2010/main" val="28527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13:32-13:45</a:t>
            </a:r>
          </a:p>
          <a:p>
            <a:r>
              <a:rPr lang="ja-JP" altLang="en-US" sz="1200" b="1" kern="1200">
                <a:solidFill>
                  <a:schemeClr val="tx1"/>
                </a:solidFill>
                <a:effectLst/>
                <a:latin typeface="+mn-lt"/>
                <a:ea typeface="+mn-ea"/>
                <a:cs typeface="+mn-cs"/>
              </a:rPr>
              <a:t>各自、簡単に自己紹介をしてください。その際に、本研修に期待すること、本研修で取り上げる授業、これまでに動画教材を活用したことがあるかなどを盛り込んでください。</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35</a:t>
            </a:fld>
            <a:endParaRPr lang="en-US"/>
          </a:p>
        </p:txBody>
      </p:sp>
    </p:spTree>
    <p:extLst>
      <p:ext uri="{BB962C8B-B14F-4D97-AF65-F5344CB8AC3E}">
        <p14:creationId xmlns:p14="http://schemas.microsoft.com/office/powerpoint/2010/main" val="657820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13:32-13:45</a:t>
            </a:r>
          </a:p>
          <a:p>
            <a:r>
              <a:rPr lang="ja-JP" altLang="en-US" sz="1200" b="1" kern="1200">
                <a:solidFill>
                  <a:schemeClr val="tx1"/>
                </a:solidFill>
                <a:effectLst/>
                <a:latin typeface="+mn-lt"/>
                <a:ea typeface="+mn-ea"/>
                <a:cs typeface="+mn-cs"/>
              </a:rPr>
              <a:t>各自、簡単に自己紹介をしてください。その際に、本研修に期待すること、本研修で取り上げる授業、これまでに動画教材を活用したことがあるかなどを盛り込んでください。</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36</a:t>
            </a:fld>
            <a:endParaRPr lang="en-US"/>
          </a:p>
        </p:txBody>
      </p:sp>
    </p:spTree>
    <p:extLst>
      <p:ext uri="{BB962C8B-B14F-4D97-AF65-F5344CB8AC3E}">
        <p14:creationId xmlns:p14="http://schemas.microsoft.com/office/powerpoint/2010/main" val="2351553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反転授業を受けて、事前教材を多く提供しています。動画教材でまるほんありますには、必須とオプションがあります。まずは、必須の動画教材を研修までに視聴してきてください。研修は、</a:t>
            </a:r>
            <a:r>
              <a:rPr lang="en-US" altLang="ja-JP" dirty="0"/>
              <a:t>2</a:t>
            </a:r>
            <a:r>
              <a:rPr lang="ja-JP" altLang="en-US" dirty="0"/>
              <a:t>日間、</a:t>
            </a:r>
            <a:r>
              <a:rPr lang="en-US" altLang="ja-JP" dirty="0"/>
              <a:t>6</a:t>
            </a:r>
            <a:r>
              <a:rPr lang="ja-JP" altLang="en-US" dirty="0"/>
              <a:t>時間です。演習とディスカッションを中心に進めます。研修を終えると、サーティフィケーションを付与します。本研修の目的が、実際に授業で動画を活用していただくことですので、最終課題を用意しています。こちらの最終課題をご提出いただくと、さらに上級のサーティフィケーションを受けることができます。是非、今回の研修で学んだことを、実際の授業でも試していただき、上級サーティフィケーションを目指していただければと思います。研修後から最終課題までの間に困ったことがあれば、支援いたしますので、ご連絡ください。連絡先は本教材の最後で紹介し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50</a:t>
            </a:fld>
            <a:endParaRPr lang="en-US"/>
          </a:p>
        </p:txBody>
      </p:sp>
    </p:spTree>
    <p:extLst>
      <p:ext uri="{BB962C8B-B14F-4D97-AF65-F5344CB8AC3E}">
        <p14:creationId xmlns:p14="http://schemas.microsoft.com/office/powerpoint/2010/main" val="125025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本研修を受講すると、以下の３点をできるようになることを目指しています。</a:t>
            </a:r>
            <a:endParaRPr lang="en-US" altLang="ja-JP" dirty="0"/>
          </a:p>
          <a:p>
            <a:pPr marL="0" indent="0">
              <a:buNone/>
            </a:pPr>
            <a:r>
              <a:rPr lang="en-US" dirty="0"/>
              <a:t>1 </a:t>
            </a:r>
            <a:r>
              <a:rPr lang="ja-JP" altLang="en-US"/>
              <a:t>学習効果を上げるための動画教材を設計、開発できる</a:t>
            </a:r>
            <a:endParaRPr lang="en-US" dirty="0"/>
          </a:p>
          <a:p>
            <a:pPr marL="0" indent="0">
              <a:buNone/>
            </a:pPr>
            <a:r>
              <a:rPr lang="en-US" dirty="0"/>
              <a:t>2 </a:t>
            </a:r>
            <a:r>
              <a:rPr lang="ja-JP" altLang="en-US"/>
              <a:t>開発した動画教材を授業で有効的な活用法を説明できる</a:t>
            </a:r>
            <a:endParaRPr lang="en-US" altLang="ja-JP" dirty="0"/>
          </a:p>
          <a:p>
            <a:pPr marL="0" indent="0">
              <a:buNone/>
            </a:pPr>
            <a:r>
              <a:rPr lang="en-US" dirty="0"/>
              <a:t>3 </a:t>
            </a:r>
            <a:r>
              <a:rPr lang="ja-JP" altLang="en-US"/>
              <a:t>動画教材を活用した授業を改善につなげるための評価を計画できる</a:t>
            </a:r>
            <a:endParaRPr lang="en-US" dirty="0"/>
          </a:p>
          <a:p>
            <a:endParaRPr lang="en-US" altLang="ja-JP" dirty="0"/>
          </a:p>
          <a:p>
            <a:r>
              <a:rPr lang="ja-JP" altLang="en-US"/>
              <a:t>実際に何度が動画教材を作成します。動画教材製作のポイントと方法を演習します。また、授業改善につなげるために、動画教材を活用した授業の評価を計画します。</a:t>
            </a:r>
            <a:endParaRPr lang="en-US" altLang="ja-JP" dirty="0"/>
          </a:p>
        </p:txBody>
      </p:sp>
      <p:sp>
        <p:nvSpPr>
          <p:cNvPr id="4" name="Slide Number Placeholder 3"/>
          <p:cNvSpPr>
            <a:spLocks noGrp="1"/>
          </p:cNvSpPr>
          <p:nvPr>
            <p:ph type="sldNum" sz="quarter" idx="5"/>
          </p:nvPr>
        </p:nvSpPr>
        <p:spPr/>
        <p:txBody>
          <a:bodyPr/>
          <a:lstStyle/>
          <a:p>
            <a:fld id="{65344FAB-ACF2-4948-B5E7-FB279489DCA4}" type="slidenum">
              <a:rPr lang="en-US" smtClean="0"/>
              <a:t>51</a:t>
            </a:fld>
            <a:endParaRPr lang="en-US"/>
          </a:p>
        </p:txBody>
      </p:sp>
    </p:spTree>
    <p:extLst>
      <p:ext uri="{BB962C8B-B14F-4D97-AF65-F5344CB8AC3E}">
        <p14:creationId xmlns:p14="http://schemas.microsoft.com/office/powerpoint/2010/main" val="744309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13:32-13:45</a:t>
            </a:r>
          </a:p>
          <a:p>
            <a:r>
              <a:rPr lang="ja-JP" altLang="en-US" sz="1200" b="1" kern="1200">
                <a:solidFill>
                  <a:schemeClr val="tx1"/>
                </a:solidFill>
                <a:effectLst/>
                <a:latin typeface="+mn-lt"/>
                <a:ea typeface="+mn-ea"/>
                <a:cs typeface="+mn-cs"/>
              </a:rPr>
              <a:t>各自、簡単に自己紹介をしてください。その際に、本研修に期待すること、本研修で取り上げる授業、これまでに動画教材を活用したことがあるかなどを盛り込んでください。</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52</a:t>
            </a:fld>
            <a:endParaRPr lang="en-US"/>
          </a:p>
        </p:txBody>
      </p:sp>
    </p:spTree>
    <p:extLst>
      <p:ext uri="{BB962C8B-B14F-4D97-AF65-F5344CB8AC3E}">
        <p14:creationId xmlns:p14="http://schemas.microsoft.com/office/powerpoint/2010/main" val="36847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本研修を受講すると、以下の３点をできるようになることを目指しています。</a:t>
            </a:r>
            <a:endParaRPr lang="en-US" altLang="ja-JP" dirty="0"/>
          </a:p>
          <a:p>
            <a:pPr marL="0" indent="0">
              <a:buNone/>
            </a:pPr>
            <a:r>
              <a:rPr lang="en-US" dirty="0"/>
              <a:t>1 </a:t>
            </a:r>
            <a:r>
              <a:rPr lang="ja-JP" altLang="en-US"/>
              <a:t>学習効果を上げるための動画教材を設計、開発できる</a:t>
            </a:r>
            <a:endParaRPr lang="en-US" dirty="0"/>
          </a:p>
          <a:p>
            <a:pPr marL="0" indent="0">
              <a:buNone/>
            </a:pPr>
            <a:r>
              <a:rPr lang="en-US" dirty="0"/>
              <a:t>2 </a:t>
            </a:r>
            <a:r>
              <a:rPr lang="ja-JP" altLang="en-US"/>
              <a:t>開発した動画教材を授業で有効的な活用法を説明できる</a:t>
            </a:r>
            <a:endParaRPr lang="en-US" altLang="ja-JP" dirty="0"/>
          </a:p>
          <a:p>
            <a:pPr marL="0" indent="0">
              <a:buNone/>
            </a:pPr>
            <a:r>
              <a:rPr lang="en-US" dirty="0"/>
              <a:t>3 </a:t>
            </a:r>
            <a:r>
              <a:rPr lang="ja-JP" altLang="en-US"/>
              <a:t>動画教材を活用した授業を改善につなげるための評価を計画できる</a:t>
            </a:r>
            <a:endParaRPr lang="en-US" dirty="0"/>
          </a:p>
          <a:p>
            <a:endParaRPr lang="en-US" altLang="ja-JP" dirty="0"/>
          </a:p>
          <a:p>
            <a:r>
              <a:rPr lang="ja-JP" altLang="en-US"/>
              <a:t>実際に何度が動画教材を作成します。動画教材製作のポイントと方法を演習します。また、授業改善につなげるために、動画教材を活用した授業の評価を計画します。</a:t>
            </a:r>
            <a:endParaRPr lang="en-US" altLang="ja-JP" dirty="0"/>
          </a:p>
        </p:txBody>
      </p:sp>
      <p:sp>
        <p:nvSpPr>
          <p:cNvPr id="4" name="Slide Number Placeholder 3"/>
          <p:cNvSpPr>
            <a:spLocks noGrp="1"/>
          </p:cNvSpPr>
          <p:nvPr>
            <p:ph type="sldNum" sz="quarter" idx="5"/>
          </p:nvPr>
        </p:nvSpPr>
        <p:spPr/>
        <p:txBody>
          <a:bodyPr/>
          <a:lstStyle/>
          <a:p>
            <a:fld id="{65344FAB-ACF2-4948-B5E7-FB279489DCA4}" type="slidenum">
              <a:rPr lang="en-US" smtClean="0"/>
              <a:t>2</a:t>
            </a:fld>
            <a:endParaRPr lang="en-US"/>
          </a:p>
        </p:txBody>
      </p:sp>
    </p:spTree>
    <p:extLst>
      <p:ext uri="{BB962C8B-B14F-4D97-AF65-F5344CB8AC3E}">
        <p14:creationId xmlns:p14="http://schemas.microsoft.com/office/powerpoint/2010/main" val="128797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t>反転授業を受けて、事前教材を多く提供しています。動画教材でまるほんありますには、必須とオプションがあります。まずは、必須の動画教材を研修までに視聴してきてください。研修は、</a:t>
            </a:r>
            <a:r>
              <a:rPr lang="en-US" altLang="ja-JP" dirty="0"/>
              <a:t>2</a:t>
            </a:r>
            <a:r>
              <a:rPr lang="ja-JP" altLang="en-US" dirty="0"/>
              <a:t>日間、</a:t>
            </a:r>
            <a:r>
              <a:rPr lang="en-US" altLang="ja-JP" dirty="0"/>
              <a:t>6</a:t>
            </a:r>
            <a:r>
              <a:rPr lang="ja-JP" altLang="en-US" dirty="0"/>
              <a:t>時間です。演習とディスカッションを中心に進めます。研修を終えると、サーティフィケーションを付与します。本研修の目的が、実際に授業で動画を活用していただくことですので、最終課題を用意しています。こちらの最終課題をご提出いただくと、さらに上級のサーティフィケーションを受けることができます。是非、今回の研修で学んだことを、実際の授業でも試していただき、上級サーティフィケーションを目指していただければと思います。研修後から最終課題までの間に困ったことがあれば、支援いたしますので、ご連絡ください。連絡先は本教材の最後で紹介します。</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3</a:t>
            </a:fld>
            <a:endParaRPr lang="en-US"/>
          </a:p>
        </p:txBody>
      </p:sp>
    </p:spTree>
    <p:extLst>
      <p:ext uri="{BB962C8B-B14F-4D97-AF65-F5344CB8AC3E}">
        <p14:creationId xmlns:p14="http://schemas.microsoft.com/office/powerpoint/2010/main" val="286382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a:t>本研修を受講すると、以下の３点をできるようになることを目指しています。</a:t>
            </a:r>
            <a:endParaRPr lang="en-US" altLang="ja-JP" dirty="0"/>
          </a:p>
          <a:p>
            <a:pPr marL="0" indent="0">
              <a:buNone/>
            </a:pPr>
            <a:r>
              <a:rPr lang="en-US" dirty="0"/>
              <a:t>1 </a:t>
            </a:r>
            <a:r>
              <a:rPr lang="ja-JP" altLang="en-US"/>
              <a:t>学習効果を上げるための動画教材を設計、開発できる</a:t>
            </a:r>
            <a:endParaRPr lang="en-US" dirty="0"/>
          </a:p>
          <a:p>
            <a:pPr marL="0" indent="0">
              <a:buNone/>
            </a:pPr>
            <a:r>
              <a:rPr lang="en-US" dirty="0"/>
              <a:t>2 </a:t>
            </a:r>
            <a:r>
              <a:rPr lang="ja-JP" altLang="en-US"/>
              <a:t>開発した動画教材を授業で有効的な活用法を説明できる</a:t>
            </a:r>
            <a:endParaRPr lang="en-US" altLang="ja-JP" dirty="0"/>
          </a:p>
          <a:p>
            <a:pPr marL="0" indent="0">
              <a:buNone/>
            </a:pPr>
            <a:r>
              <a:rPr lang="en-US" dirty="0"/>
              <a:t>3 </a:t>
            </a:r>
            <a:r>
              <a:rPr lang="ja-JP" altLang="en-US"/>
              <a:t>動画教材を活用した授業を改善につなげるための評価を計画できる</a:t>
            </a:r>
            <a:endParaRPr lang="en-US" dirty="0"/>
          </a:p>
          <a:p>
            <a:endParaRPr lang="en-US" altLang="ja-JP" dirty="0"/>
          </a:p>
          <a:p>
            <a:r>
              <a:rPr lang="ja-JP" altLang="en-US"/>
              <a:t>実際に何度が動画教材を作成します。動画教材製作のポイントと方法を演習します。また、授業改善につなげるために、動画教材を活用した授業の評価を計画します。</a:t>
            </a:r>
            <a:endParaRPr lang="en-US" altLang="ja-JP" dirty="0"/>
          </a:p>
        </p:txBody>
      </p:sp>
      <p:sp>
        <p:nvSpPr>
          <p:cNvPr id="4" name="Slide Number Placeholder 3"/>
          <p:cNvSpPr>
            <a:spLocks noGrp="1"/>
          </p:cNvSpPr>
          <p:nvPr>
            <p:ph type="sldNum" sz="quarter" idx="5"/>
          </p:nvPr>
        </p:nvSpPr>
        <p:spPr/>
        <p:txBody>
          <a:bodyPr/>
          <a:lstStyle/>
          <a:p>
            <a:fld id="{65344FAB-ACF2-4948-B5E7-FB279489DCA4}" type="slidenum">
              <a:rPr lang="en-US" smtClean="0"/>
              <a:t>4</a:t>
            </a:fld>
            <a:endParaRPr lang="en-US"/>
          </a:p>
        </p:txBody>
      </p:sp>
    </p:spTree>
    <p:extLst>
      <p:ext uri="{BB962C8B-B14F-4D97-AF65-F5344CB8AC3E}">
        <p14:creationId xmlns:p14="http://schemas.microsoft.com/office/powerpoint/2010/main" val="426100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5</a:t>
            </a:fld>
            <a:endParaRPr lang="en-US"/>
          </a:p>
        </p:txBody>
      </p:sp>
    </p:spTree>
    <p:extLst>
      <p:ext uri="{BB962C8B-B14F-4D97-AF65-F5344CB8AC3E}">
        <p14:creationId xmlns:p14="http://schemas.microsoft.com/office/powerpoint/2010/main" val="650300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a:effectLst/>
              </a:rPr>
              <a:t>指導案チェックポイント、プリントにもありますが、</a:t>
            </a:r>
            <a:endParaRPr lang="en-US" altLang="ja-JP" dirty="0">
              <a:effectLst/>
            </a:endParaRPr>
          </a:p>
          <a:p>
            <a:r>
              <a:rPr lang="ja-JP" altLang="en-US" dirty="0">
                <a:effectLst/>
              </a:rPr>
              <a:t>コチラにも出しておきます。赤字の部分で重要なポイントを分かりやすくしました。</a:t>
            </a:r>
            <a:endParaRPr lang="en-US" altLang="ja-JP" dirty="0">
              <a:effectLst/>
            </a:endParaRPr>
          </a:p>
          <a:p>
            <a:r>
              <a:rPr lang="ja-JP" altLang="en-US" dirty="0">
                <a:effectLst/>
              </a:rPr>
              <a:t>参考になさって、ご自身の指導案シート</a:t>
            </a:r>
            <a:r>
              <a:rPr lang="en-US" altLang="ja-JP" dirty="0">
                <a:effectLst/>
              </a:rPr>
              <a:t>N01</a:t>
            </a:r>
            <a:r>
              <a:rPr lang="ja-JP" altLang="en-US" dirty="0">
                <a:effectLst/>
              </a:rPr>
              <a:t>を見返してみてください。</a:t>
            </a:r>
            <a:endParaRPr lang="en-US" dirty="0"/>
          </a:p>
        </p:txBody>
      </p:sp>
      <p:sp>
        <p:nvSpPr>
          <p:cNvPr id="4" name="Slide Number Placeholder 3"/>
          <p:cNvSpPr>
            <a:spLocks noGrp="1"/>
          </p:cNvSpPr>
          <p:nvPr>
            <p:ph type="sldNum" sz="quarter" idx="5"/>
          </p:nvPr>
        </p:nvSpPr>
        <p:spPr/>
        <p:txBody>
          <a:bodyPr/>
          <a:lstStyle/>
          <a:p>
            <a:fld id="{65344FAB-ACF2-4948-B5E7-FB279489DCA4}" type="slidenum">
              <a:rPr lang="en-US" smtClean="0"/>
              <a:t>13</a:t>
            </a:fld>
            <a:endParaRPr lang="en-US"/>
          </a:p>
        </p:txBody>
      </p:sp>
    </p:spTree>
    <p:extLst>
      <p:ext uri="{BB962C8B-B14F-4D97-AF65-F5344CB8AC3E}">
        <p14:creationId xmlns:p14="http://schemas.microsoft.com/office/powerpoint/2010/main" val="244527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13:32-13:45</a:t>
            </a:r>
          </a:p>
          <a:p>
            <a:r>
              <a:rPr lang="ja-JP" altLang="en-US" sz="1200" b="1" kern="1200">
                <a:solidFill>
                  <a:schemeClr val="tx1"/>
                </a:solidFill>
                <a:effectLst/>
                <a:latin typeface="+mn-lt"/>
                <a:ea typeface="+mn-ea"/>
                <a:cs typeface="+mn-cs"/>
              </a:rPr>
              <a:t>各自、簡単に自己紹介をしてください。その際に、本研修に期待すること、本研修で取り上げる授業、これまでに動画教材を活用したことがあるかなどを盛り込んでください。</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14</a:t>
            </a:fld>
            <a:endParaRPr lang="en-US"/>
          </a:p>
        </p:txBody>
      </p:sp>
    </p:spTree>
    <p:extLst>
      <p:ext uri="{BB962C8B-B14F-4D97-AF65-F5344CB8AC3E}">
        <p14:creationId xmlns:p14="http://schemas.microsoft.com/office/powerpoint/2010/main" val="381829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13:32-13:45</a:t>
            </a:r>
          </a:p>
          <a:p>
            <a:r>
              <a:rPr lang="ja-JP" altLang="en-US" sz="1200" b="1" kern="1200">
                <a:solidFill>
                  <a:schemeClr val="tx1"/>
                </a:solidFill>
                <a:effectLst/>
                <a:latin typeface="+mn-lt"/>
                <a:ea typeface="+mn-ea"/>
                <a:cs typeface="+mn-cs"/>
              </a:rPr>
              <a:t>各自、簡単に自己紹介をしてください。その際に、本研修に期待すること、本研修で取り上げる授業、これまでに動画教材を活用したことがあるかなどを盛り込んでください。</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15</a:t>
            </a:fld>
            <a:endParaRPr lang="en-US"/>
          </a:p>
        </p:txBody>
      </p:sp>
    </p:spTree>
    <p:extLst>
      <p:ext uri="{BB962C8B-B14F-4D97-AF65-F5344CB8AC3E}">
        <p14:creationId xmlns:p14="http://schemas.microsoft.com/office/powerpoint/2010/main" val="346328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13:32-13:45</a:t>
            </a:r>
          </a:p>
          <a:p>
            <a:r>
              <a:rPr lang="ja-JP" altLang="en-US" sz="1200" b="1" kern="1200">
                <a:solidFill>
                  <a:schemeClr val="tx1"/>
                </a:solidFill>
                <a:effectLst/>
                <a:latin typeface="+mn-lt"/>
                <a:ea typeface="+mn-ea"/>
                <a:cs typeface="+mn-cs"/>
              </a:rPr>
              <a:t>各自、簡単に自己紹介をしてください。その際に、本研修に期待すること、本研修で取り上げる授業、これまでに動画教材を活用したことがあるかなどを盛り込んでください。</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5344FAB-ACF2-4948-B5E7-FB279489DCA4}" type="slidenum">
              <a:rPr lang="en-US" smtClean="0"/>
              <a:t>30</a:t>
            </a:fld>
            <a:endParaRPr lang="en-US"/>
          </a:p>
        </p:txBody>
      </p:sp>
    </p:spTree>
    <p:extLst>
      <p:ext uri="{BB962C8B-B14F-4D97-AF65-F5344CB8AC3E}">
        <p14:creationId xmlns:p14="http://schemas.microsoft.com/office/powerpoint/2010/main" val="1143960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6CDB-85E1-47C5-C27E-31E2DDB4CB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P"/>
          </a:p>
        </p:txBody>
      </p:sp>
      <p:sp>
        <p:nvSpPr>
          <p:cNvPr id="3" name="Subtitle 2">
            <a:extLst>
              <a:ext uri="{FF2B5EF4-FFF2-40B4-BE49-F238E27FC236}">
                <a16:creationId xmlns:a16="http://schemas.microsoft.com/office/drawing/2014/main" id="{00F1F257-4650-126A-6EA4-CA120AD8E1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P"/>
          </a:p>
        </p:txBody>
      </p:sp>
      <p:sp>
        <p:nvSpPr>
          <p:cNvPr id="4" name="Date Placeholder 3">
            <a:extLst>
              <a:ext uri="{FF2B5EF4-FFF2-40B4-BE49-F238E27FC236}">
                <a16:creationId xmlns:a16="http://schemas.microsoft.com/office/drawing/2014/main" id="{20E9C5C7-5EEA-F9D4-9609-E317CB9E3E01}"/>
              </a:ext>
            </a:extLst>
          </p:cNvPr>
          <p:cNvSpPr>
            <a:spLocks noGrp="1"/>
          </p:cNvSpPr>
          <p:nvPr>
            <p:ph type="dt" sz="half" idx="10"/>
          </p:nvPr>
        </p:nvSpPr>
        <p:spPr/>
        <p:txBody>
          <a:bodyPr/>
          <a:lstStyle/>
          <a:p>
            <a:fld id="{5199D2FF-D60F-5D47-8DEA-4DC14FC1CA92}" type="datetimeFigureOut">
              <a:rPr lang="en-JP" smtClean="0"/>
              <a:t>2025/01/20</a:t>
            </a:fld>
            <a:endParaRPr lang="en-JP"/>
          </a:p>
        </p:txBody>
      </p:sp>
      <p:sp>
        <p:nvSpPr>
          <p:cNvPr id="5" name="Footer Placeholder 4">
            <a:extLst>
              <a:ext uri="{FF2B5EF4-FFF2-40B4-BE49-F238E27FC236}">
                <a16:creationId xmlns:a16="http://schemas.microsoft.com/office/drawing/2014/main" id="{D5908729-387F-C66B-0389-A3269FC831C8}"/>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8E9D7525-7847-F719-4E95-8CDF17E6B504}"/>
              </a:ext>
            </a:extLst>
          </p:cNvPr>
          <p:cNvSpPr>
            <a:spLocks noGrp="1"/>
          </p:cNvSpPr>
          <p:nvPr>
            <p:ph type="sldNum" sz="quarter" idx="12"/>
          </p:nvPr>
        </p:nvSpPr>
        <p:spPr/>
        <p:txBody>
          <a:bodyPr/>
          <a:lstStyle/>
          <a:p>
            <a:fld id="{4584463E-44F1-C34F-8988-5A039679688D}" type="slidenum">
              <a:rPr lang="en-JP" smtClean="0"/>
              <a:t>‹#›</a:t>
            </a:fld>
            <a:endParaRPr lang="en-JP"/>
          </a:p>
        </p:txBody>
      </p:sp>
    </p:spTree>
    <p:extLst>
      <p:ext uri="{BB962C8B-B14F-4D97-AF65-F5344CB8AC3E}">
        <p14:creationId xmlns:p14="http://schemas.microsoft.com/office/powerpoint/2010/main" val="257402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9666-80DD-1B9B-94FC-73B309416439}"/>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64A48B2F-6A5F-695C-B9FA-927F16237B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398D7336-B58C-F0A4-D949-1E8EF161E4DB}"/>
              </a:ext>
            </a:extLst>
          </p:cNvPr>
          <p:cNvSpPr>
            <a:spLocks noGrp="1"/>
          </p:cNvSpPr>
          <p:nvPr>
            <p:ph type="dt" sz="half" idx="10"/>
          </p:nvPr>
        </p:nvSpPr>
        <p:spPr/>
        <p:txBody>
          <a:bodyPr/>
          <a:lstStyle/>
          <a:p>
            <a:fld id="{5199D2FF-D60F-5D47-8DEA-4DC14FC1CA92}" type="datetimeFigureOut">
              <a:rPr lang="en-JP" smtClean="0"/>
              <a:t>2025/01/20</a:t>
            </a:fld>
            <a:endParaRPr lang="en-JP"/>
          </a:p>
        </p:txBody>
      </p:sp>
      <p:sp>
        <p:nvSpPr>
          <p:cNvPr id="5" name="Footer Placeholder 4">
            <a:extLst>
              <a:ext uri="{FF2B5EF4-FFF2-40B4-BE49-F238E27FC236}">
                <a16:creationId xmlns:a16="http://schemas.microsoft.com/office/drawing/2014/main" id="{F23FB7F8-80DB-3F64-2518-0C9C5D8C6648}"/>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C4C387DC-10A4-7E15-C5D4-E37E7426E0DE}"/>
              </a:ext>
            </a:extLst>
          </p:cNvPr>
          <p:cNvSpPr>
            <a:spLocks noGrp="1"/>
          </p:cNvSpPr>
          <p:nvPr>
            <p:ph type="sldNum" sz="quarter" idx="12"/>
          </p:nvPr>
        </p:nvSpPr>
        <p:spPr/>
        <p:txBody>
          <a:bodyPr/>
          <a:lstStyle/>
          <a:p>
            <a:fld id="{4584463E-44F1-C34F-8988-5A039679688D}" type="slidenum">
              <a:rPr lang="en-JP" smtClean="0"/>
              <a:t>‹#›</a:t>
            </a:fld>
            <a:endParaRPr lang="en-JP"/>
          </a:p>
        </p:txBody>
      </p:sp>
    </p:spTree>
    <p:extLst>
      <p:ext uri="{BB962C8B-B14F-4D97-AF65-F5344CB8AC3E}">
        <p14:creationId xmlns:p14="http://schemas.microsoft.com/office/powerpoint/2010/main" val="120576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CD3A75-FAFB-8527-E520-54CE5D6226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4FA5B894-7A38-AC81-FA1B-04D300040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052C31A3-39AD-8798-2A21-9D9B12B432D0}"/>
              </a:ext>
            </a:extLst>
          </p:cNvPr>
          <p:cNvSpPr>
            <a:spLocks noGrp="1"/>
          </p:cNvSpPr>
          <p:nvPr>
            <p:ph type="dt" sz="half" idx="10"/>
          </p:nvPr>
        </p:nvSpPr>
        <p:spPr/>
        <p:txBody>
          <a:bodyPr/>
          <a:lstStyle/>
          <a:p>
            <a:fld id="{5199D2FF-D60F-5D47-8DEA-4DC14FC1CA92}" type="datetimeFigureOut">
              <a:rPr lang="en-JP" smtClean="0"/>
              <a:t>2025/01/20</a:t>
            </a:fld>
            <a:endParaRPr lang="en-JP"/>
          </a:p>
        </p:txBody>
      </p:sp>
      <p:sp>
        <p:nvSpPr>
          <p:cNvPr id="5" name="Footer Placeholder 4">
            <a:extLst>
              <a:ext uri="{FF2B5EF4-FFF2-40B4-BE49-F238E27FC236}">
                <a16:creationId xmlns:a16="http://schemas.microsoft.com/office/drawing/2014/main" id="{D78DEF72-7653-6C04-CB92-00EDBF5AF31B}"/>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755B27AF-C2E3-2D53-9FE3-C4B0C131EF03}"/>
              </a:ext>
            </a:extLst>
          </p:cNvPr>
          <p:cNvSpPr>
            <a:spLocks noGrp="1"/>
          </p:cNvSpPr>
          <p:nvPr>
            <p:ph type="sldNum" sz="quarter" idx="12"/>
          </p:nvPr>
        </p:nvSpPr>
        <p:spPr/>
        <p:txBody>
          <a:bodyPr/>
          <a:lstStyle/>
          <a:p>
            <a:fld id="{4584463E-44F1-C34F-8988-5A039679688D}" type="slidenum">
              <a:rPr lang="en-JP" smtClean="0"/>
              <a:t>‹#›</a:t>
            </a:fld>
            <a:endParaRPr lang="en-JP"/>
          </a:p>
        </p:txBody>
      </p:sp>
    </p:spTree>
    <p:extLst>
      <p:ext uri="{BB962C8B-B14F-4D97-AF65-F5344CB8AC3E}">
        <p14:creationId xmlns:p14="http://schemas.microsoft.com/office/powerpoint/2010/main" val="1371520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9D70D8-F6BE-47AA-81E8-D51E3DD0C10B}"/>
              </a:ext>
            </a:extLst>
          </p:cNvPr>
          <p:cNvSpPr>
            <a:spLocks noGrp="1"/>
          </p:cNvSpPr>
          <p:nvPr>
            <p:ph type="title"/>
          </p:nvPr>
        </p:nvSpPr>
        <p:spPr>
          <a:xfrm>
            <a:off x="156000" y="0"/>
            <a:ext cx="11880000" cy="792000"/>
          </a:xfrm>
        </p:spPr>
        <p:txBody>
          <a:bodyPr anchor="b">
            <a:normAutofit/>
          </a:bodyPr>
          <a:lstStyle>
            <a:lvl1pPr>
              <a:defRPr sz="3600"/>
            </a:lvl1pPr>
          </a:lstStyle>
          <a:p>
            <a:r>
              <a:rPr kumimoji="1" lang="en-US" altLang="ja-JP"/>
              <a:t>Click to edit Master title style</a:t>
            </a:r>
            <a:endParaRPr kumimoji="1" lang="ja-JP" altLang="en-US" dirty="0"/>
          </a:p>
        </p:txBody>
      </p:sp>
      <p:sp>
        <p:nvSpPr>
          <p:cNvPr id="3" name="日付プレースホルダー 2">
            <a:extLst>
              <a:ext uri="{FF2B5EF4-FFF2-40B4-BE49-F238E27FC236}">
                <a16:creationId xmlns:a16="http://schemas.microsoft.com/office/drawing/2014/main" id="{E8A13F3D-7D5F-4C0D-AC80-88856BD5D33B}"/>
              </a:ext>
            </a:extLst>
          </p:cNvPr>
          <p:cNvSpPr>
            <a:spLocks noGrp="1"/>
          </p:cNvSpPr>
          <p:nvPr>
            <p:ph type="dt" sz="half" idx="10"/>
          </p:nvPr>
        </p:nvSpPr>
        <p:spPr/>
        <p:txBody>
          <a:bodyPr/>
          <a:lstStyle/>
          <a:p>
            <a:fld id="{4B8EA131-0C1A-BB44-9A67-7C3B52712F49}" type="datetimeFigureOut">
              <a:rPr lang="en-JP" smtClean="0"/>
              <a:t>2025/01/20</a:t>
            </a:fld>
            <a:endParaRPr lang="en-JP"/>
          </a:p>
        </p:txBody>
      </p:sp>
      <p:cxnSp>
        <p:nvCxnSpPr>
          <p:cNvPr id="7" name="直線コネクタ 6">
            <a:extLst>
              <a:ext uri="{FF2B5EF4-FFF2-40B4-BE49-F238E27FC236}">
                <a16:creationId xmlns:a16="http://schemas.microsoft.com/office/drawing/2014/main" id="{6780CFF4-BC31-4A18-999C-D701D2B4563C}"/>
              </a:ext>
            </a:extLst>
          </p:cNvPr>
          <p:cNvCxnSpPr>
            <a:cxnSpLocks/>
          </p:cNvCxnSpPr>
          <p:nvPr/>
        </p:nvCxnSpPr>
        <p:spPr>
          <a:xfrm>
            <a:off x="0" y="792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字幕 2">
            <a:extLst>
              <a:ext uri="{FF2B5EF4-FFF2-40B4-BE49-F238E27FC236}">
                <a16:creationId xmlns:a16="http://schemas.microsoft.com/office/drawing/2014/main" id="{55E179F7-4245-4B94-8EAA-293F9E6ED276}"/>
              </a:ext>
            </a:extLst>
          </p:cNvPr>
          <p:cNvSpPr>
            <a:spLocks noGrp="1"/>
          </p:cNvSpPr>
          <p:nvPr>
            <p:ph type="subTitle" idx="1"/>
          </p:nvPr>
        </p:nvSpPr>
        <p:spPr>
          <a:xfrm>
            <a:off x="336000" y="943431"/>
            <a:ext cx="11520000" cy="5355766"/>
          </a:xfrm>
        </p:spPr>
        <p:txBody>
          <a:bodyPr anchor="ctr">
            <a:noAutofit/>
          </a:bodyPr>
          <a:lstStyle>
            <a:lvl1pPr marL="0" indent="0" algn="ctr">
              <a:lnSpc>
                <a:spcPct val="150000"/>
              </a:lnSpc>
              <a:buNone/>
              <a:defRPr sz="5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a:t>Click to edit Master subtitle style</a:t>
            </a:r>
            <a:endParaRPr kumimoji="1" lang="ja-JP" altLang="en-US" dirty="0"/>
          </a:p>
        </p:txBody>
      </p:sp>
      <p:sp>
        <p:nvSpPr>
          <p:cNvPr id="14" name="スライド番号プレースホルダー 5">
            <a:extLst>
              <a:ext uri="{FF2B5EF4-FFF2-40B4-BE49-F238E27FC236}">
                <a16:creationId xmlns:a16="http://schemas.microsoft.com/office/drawing/2014/main" id="{EDF0516C-D247-43E9-84FD-91ED04F80B3B}"/>
              </a:ext>
            </a:extLst>
          </p:cNvPr>
          <p:cNvSpPr>
            <a:spLocks noGrp="1"/>
          </p:cNvSpPr>
          <p:nvPr>
            <p:ph type="sldNum" sz="quarter" idx="4"/>
          </p:nvPr>
        </p:nvSpPr>
        <p:spPr>
          <a:xfrm>
            <a:off x="11652000" y="6492875"/>
            <a:ext cx="540000" cy="365125"/>
          </a:xfrm>
          <a:prstGeom prst="rect">
            <a:avLst/>
          </a:prstGeom>
        </p:spPr>
        <p:txBody>
          <a:bodyPr vert="horz" lIns="91440" tIns="45720" rIns="91440" bIns="45720" rtlCol="0" anchor="b"/>
          <a:lstStyle>
            <a:lvl1pPr algn="r">
              <a:defRPr sz="1000">
                <a:solidFill>
                  <a:schemeClr val="tx1"/>
                </a:solidFill>
                <a:latin typeface="游明朝 Light" panose="02020300000000000000" pitchFamily="18" charset="-128"/>
                <a:ea typeface="游明朝 Light" panose="02020300000000000000" pitchFamily="18" charset="-128"/>
              </a:defRPr>
            </a:lvl1pPr>
          </a:lstStyle>
          <a:p>
            <a:fld id="{FC5CA0F9-C258-3240-843F-7DD09B5E31DF}" type="slidenum">
              <a:rPr lang="en-JP" smtClean="0"/>
              <a:t>‹#›</a:t>
            </a:fld>
            <a:endParaRPr lang="en-JP"/>
          </a:p>
        </p:txBody>
      </p:sp>
    </p:spTree>
    <p:extLst>
      <p:ext uri="{BB962C8B-B14F-4D97-AF65-F5344CB8AC3E}">
        <p14:creationId xmlns:p14="http://schemas.microsoft.com/office/powerpoint/2010/main" val="146191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5383-5B6B-B4E1-2BEF-9DFD54C0F763}"/>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3639D9BA-3406-7329-266C-CF9590BFF9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BC1B5D69-3826-9F71-5865-9E879D011842}"/>
              </a:ext>
            </a:extLst>
          </p:cNvPr>
          <p:cNvSpPr>
            <a:spLocks noGrp="1"/>
          </p:cNvSpPr>
          <p:nvPr>
            <p:ph type="dt" sz="half" idx="10"/>
          </p:nvPr>
        </p:nvSpPr>
        <p:spPr/>
        <p:txBody>
          <a:bodyPr/>
          <a:lstStyle/>
          <a:p>
            <a:fld id="{5199D2FF-D60F-5D47-8DEA-4DC14FC1CA92}" type="datetimeFigureOut">
              <a:rPr lang="en-JP" smtClean="0"/>
              <a:t>2025/01/20</a:t>
            </a:fld>
            <a:endParaRPr lang="en-JP"/>
          </a:p>
        </p:txBody>
      </p:sp>
      <p:sp>
        <p:nvSpPr>
          <p:cNvPr id="5" name="Footer Placeholder 4">
            <a:extLst>
              <a:ext uri="{FF2B5EF4-FFF2-40B4-BE49-F238E27FC236}">
                <a16:creationId xmlns:a16="http://schemas.microsoft.com/office/drawing/2014/main" id="{BA888670-F279-1A30-6C94-BEC710109644}"/>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673AEF0F-9E25-4030-E530-40EAE5CC435A}"/>
              </a:ext>
            </a:extLst>
          </p:cNvPr>
          <p:cNvSpPr>
            <a:spLocks noGrp="1"/>
          </p:cNvSpPr>
          <p:nvPr>
            <p:ph type="sldNum" sz="quarter" idx="12"/>
          </p:nvPr>
        </p:nvSpPr>
        <p:spPr/>
        <p:txBody>
          <a:bodyPr/>
          <a:lstStyle/>
          <a:p>
            <a:fld id="{4584463E-44F1-C34F-8988-5A039679688D}" type="slidenum">
              <a:rPr lang="en-JP" smtClean="0"/>
              <a:t>‹#›</a:t>
            </a:fld>
            <a:endParaRPr lang="en-JP"/>
          </a:p>
        </p:txBody>
      </p:sp>
    </p:spTree>
    <p:extLst>
      <p:ext uri="{BB962C8B-B14F-4D97-AF65-F5344CB8AC3E}">
        <p14:creationId xmlns:p14="http://schemas.microsoft.com/office/powerpoint/2010/main" val="282717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937D-C9E6-A8BB-4BF4-674B61834E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B4527A37-DC01-8734-CD12-9183EF1B0D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C769C-B5E9-D0D5-510B-687019F71A74}"/>
              </a:ext>
            </a:extLst>
          </p:cNvPr>
          <p:cNvSpPr>
            <a:spLocks noGrp="1"/>
          </p:cNvSpPr>
          <p:nvPr>
            <p:ph type="dt" sz="half" idx="10"/>
          </p:nvPr>
        </p:nvSpPr>
        <p:spPr/>
        <p:txBody>
          <a:bodyPr/>
          <a:lstStyle/>
          <a:p>
            <a:fld id="{5199D2FF-D60F-5D47-8DEA-4DC14FC1CA92}" type="datetimeFigureOut">
              <a:rPr lang="en-JP" smtClean="0"/>
              <a:t>2025/01/20</a:t>
            </a:fld>
            <a:endParaRPr lang="en-JP"/>
          </a:p>
        </p:txBody>
      </p:sp>
      <p:sp>
        <p:nvSpPr>
          <p:cNvPr id="5" name="Footer Placeholder 4">
            <a:extLst>
              <a:ext uri="{FF2B5EF4-FFF2-40B4-BE49-F238E27FC236}">
                <a16:creationId xmlns:a16="http://schemas.microsoft.com/office/drawing/2014/main" id="{4B6FCD39-4D82-283D-A832-16E754787382}"/>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4BC09BA6-4357-986D-003E-9CA0DCE250DA}"/>
              </a:ext>
            </a:extLst>
          </p:cNvPr>
          <p:cNvSpPr>
            <a:spLocks noGrp="1"/>
          </p:cNvSpPr>
          <p:nvPr>
            <p:ph type="sldNum" sz="quarter" idx="12"/>
          </p:nvPr>
        </p:nvSpPr>
        <p:spPr/>
        <p:txBody>
          <a:bodyPr/>
          <a:lstStyle/>
          <a:p>
            <a:fld id="{4584463E-44F1-C34F-8988-5A039679688D}" type="slidenum">
              <a:rPr lang="en-JP" smtClean="0"/>
              <a:t>‹#›</a:t>
            </a:fld>
            <a:endParaRPr lang="en-JP"/>
          </a:p>
        </p:txBody>
      </p:sp>
    </p:spTree>
    <p:extLst>
      <p:ext uri="{BB962C8B-B14F-4D97-AF65-F5344CB8AC3E}">
        <p14:creationId xmlns:p14="http://schemas.microsoft.com/office/powerpoint/2010/main" val="321656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6835-3789-8746-690C-A118FE26E62C}"/>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35000C2A-3D31-6115-D7FF-9DFC79D52E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18C39F6C-1CBB-FB86-0027-C093F28629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2488CE13-455E-1D50-B1B2-8C657899B332}"/>
              </a:ext>
            </a:extLst>
          </p:cNvPr>
          <p:cNvSpPr>
            <a:spLocks noGrp="1"/>
          </p:cNvSpPr>
          <p:nvPr>
            <p:ph type="dt" sz="half" idx="10"/>
          </p:nvPr>
        </p:nvSpPr>
        <p:spPr/>
        <p:txBody>
          <a:bodyPr/>
          <a:lstStyle/>
          <a:p>
            <a:fld id="{5199D2FF-D60F-5D47-8DEA-4DC14FC1CA92}" type="datetimeFigureOut">
              <a:rPr lang="en-JP" smtClean="0"/>
              <a:t>2025/01/20</a:t>
            </a:fld>
            <a:endParaRPr lang="en-JP"/>
          </a:p>
        </p:txBody>
      </p:sp>
      <p:sp>
        <p:nvSpPr>
          <p:cNvPr id="6" name="Footer Placeholder 5">
            <a:extLst>
              <a:ext uri="{FF2B5EF4-FFF2-40B4-BE49-F238E27FC236}">
                <a16:creationId xmlns:a16="http://schemas.microsoft.com/office/drawing/2014/main" id="{DB5A2056-5CF5-159A-F06C-A2BEB78C8574}"/>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1EEB1231-AF15-916C-0DE4-82896B03786F}"/>
              </a:ext>
            </a:extLst>
          </p:cNvPr>
          <p:cNvSpPr>
            <a:spLocks noGrp="1"/>
          </p:cNvSpPr>
          <p:nvPr>
            <p:ph type="sldNum" sz="quarter" idx="12"/>
          </p:nvPr>
        </p:nvSpPr>
        <p:spPr/>
        <p:txBody>
          <a:bodyPr/>
          <a:lstStyle/>
          <a:p>
            <a:fld id="{4584463E-44F1-C34F-8988-5A039679688D}" type="slidenum">
              <a:rPr lang="en-JP" smtClean="0"/>
              <a:t>‹#›</a:t>
            </a:fld>
            <a:endParaRPr lang="en-JP"/>
          </a:p>
        </p:txBody>
      </p:sp>
    </p:spTree>
    <p:extLst>
      <p:ext uri="{BB962C8B-B14F-4D97-AF65-F5344CB8AC3E}">
        <p14:creationId xmlns:p14="http://schemas.microsoft.com/office/powerpoint/2010/main" val="6754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8631-D59D-D79D-F34A-84524B8B8B5A}"/>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B7E89300-25BC-A35E-11FF-BCC634A2C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5FDDD8-5838-45F6-84B6-F34534A502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BD462F8B-D720-FC04-7D78-F7656683CC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A3D99E-CEE0-90AF-4EEE-39DC1BEE39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C7E94CA6-153B-6182-4154-76E197A703B5}"/>
              </a:ext>
            </a:extLst>
          </p:cNvPr>
          <p:cNvSpPr>
            <a:spLocks noGrp="1"/>
          </p:cNvSpPr>
          <p:nvPr>
            <p:ph type="dt" sz="half" idx="10"/>
          </p:nvPr>
        </p:nvSpPr>
        <p:spPr/>
        <p:txBody>
          <a:bodyPr/>
          <a:lstStyle/>
          <a:p>
            <a:fld id="{5199D2FF-D60F-5D47-8DEA-4DC14FC1CA92}" type="datetimeFigureOut">
              <a:rPr lang="en-JP" smtClean="0"/>
              <a:t>2025/01/20</a:t>
            </a:fld>
            <a:endParaRPr lang="en-JP"/>
          </a:p>
        </p:txBody>
      </p:sp>
      <p:sp>
        <p:nvSpPr>
          <p:cNvPr id="8" name="Footer Placeholder 7">
            <a:extLst>
              <a:ext uri="{FF2B5EF4-FFF2-40B4-BE49-F238E27FC236}">
                <a16:creationId xmlns:a16="http://schemas.microsoft.com/office/drawing/2014/main" id="{F1EAB764-0863-0FFB-B2B2-764EC4515F5C}"/>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13EB28DC-6971-F0E1-BB55-4C346F3F6995}"/>
              </a:ext>
            </a:extLst>
          </p:cNvPr>
          <p:cNvSpPr>
            <a:spLocks noGrp="1"/>
          </p:cNvSpPr>
          <p:nvPr>
            <p:ph type="sldNum" sz="quarter" idx="12"/>
          </p:nvPr>
        </p:nvSpPr>
        <p:spPr/>
        <p:txBody>
          <a:bodyPr/>
          <a:lstStyle/>
          <a:p>
            <a:fld id="{4584463E-44F1-C34F-8988-5A039679688D}" type="slidenum">
              <a:rPr lang="en-JP" smtClean="0"/>
              <a:t>‹#›</a:t>
            </a:fld>
            <a:endParaRPr lang="en-JP"/>
          </a:p>
        </p:txBody>
      </p:sp>
    </p:spTree>
    <p:extLst>
      <p:ext uri="{BB962C8B-B14F-4D97-AF65-F5344CB8AC3E}">
        <p14:creationId xmlns:p14="http://schemas.microsoft.com/office/powerpoint/2010/main" val="134408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AEDC-EB50-D13A-45AE-CB1648220FD1}"/>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71428C80-DCA8-A8BE-9206-3764F4F5BACB}"/>
              </a:ext>
            </a:extLst>
          </p:cNvPr>
          <p:cNvSpPr>
            <a:spLocks noGrp="1"/>
          </p:cNvSpPr>
          <p:nvPr>
            <p:ph type="dt" sz="half" idx="10"/>
          </p:nvPr>
        </p:nvSpPr>
        <p:spPr/>
        <p:txBody>
          <a:bodyPr/>
          <a:lstStyle/>
          <a:p>
            <a:fld id="{5199D2FF-D60F-5D47-8DEA-4DC14FC1CA92}" type="datetimeFigureOut">
              <a:rPr lang="en-JP" smtClean="0"/>
              <a:t>2025/01/20</a:t>
            </a:fld>
            <a:endParaRPr lang="en-JP"/>
          </a:p>
        </p:txBody>
      </p:sp>
      <p:sp>
        <p:nvSpPr>
          <p:cNvPr id="4" name="Footer Placeholder 3">
            <a:extLst>
              <a:ext uri="{FF2B5EF4-FFF2-40B4-BE49-F238E27FC236}">
                <a16:creationId xmlns:a16="http://schemas.microsoft.com/office/drawing/2014/main" id="{3E11DDF0-0B8C-C020-6DBF-987C81EA9261}"/>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0AA7CC5A-42FE-A4CA-4F49-591C8078DB54}"/>
              </a:ext>
            </a:extLst>
          </p:cNvPr>
          <p:cNvSpPr>
            <a:spLocks noGrp="1"/>
          </p:cNvSpPr>
          <p:nvPr>
            <p:ph type="sldNum" sz="quarter" idx="12"/>
          </p:nvPr>
        </p:nvSpPr>
        <p:spPr/>
        <p:txBody>
          <a:bodyPr/>
          <a:lstStyle/>
          <a:p>
            <a:fld id="{4584463E-44F1-C34F-8988-5A039679688D}" type="slidenum">
              <a:rPr lang="en-JP" smtClean="0"/>
              <a:t>‹#›</a:t>
            </a:fld>
            <a:endParaRPr lang="en-JP"/>
          </a:p>
        </p:txBody>
      </p:sp>
    </p:spTree>
    <p:extLst>
      <p:ext uri="{BB962C8B-B14F-4D97-AF65-F5344CB8AC3E}">
        <p14:creationId xmlns:p14="http://schemas.microsoft.com/office/powerpoint/2010/main" val="196234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5FDA05-EB1F-D200-40F0-CE1D43B1FBBE}"/>
              </a:ext>
            </a:extLst>
          </p:cNvPr>
          <p:cNvSpPr>
            <a:spLocks noGrp="1"/>
          </p:cNvSpPr>
          <p:nvPr>
            <p:ph type="dt" sz="half" idx="10"/>
          </p:nvPr>
        </p:nvSpPr>
        <p:spPr/>
        <p:txBody>
          <a:bodyPr/>
          <a:lstStyle/>
          <a:p>
            <a:fld id="{5199D2FF-D60F-5D47-8DEA-4DC14FC1CA92}" type="datetimeFigureOut">
              <a:rPr lang="en-JP" smtClean="0"/>
              <a:t>2025/01/20</a:t>
            </a:fld>
            <a:endParaRPr lang="en-JP"/>
          </a:p>
        </p:txBody>
      </p:sp>
      <p:sp>
        <p:nvSpPr>
          <p:cNvPr id="3" name="Footer Placeholder 2">
            <a:extLst>
              <a:ext uri="{FF2B5EF4-FFF2-40B4-BE49-F238E27FC236}">
                <a16:creationId xmlns:a16="http://schemas.microsoft.com/office/drawing/2014/main" id="{EF3FEB9C-52F9-6F8E-CC01-F066EE753F98}"/>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22005A88-965D-C28A-9B86-695B66800AFF}"/>
              </a:ext>
            </a:extLst>
          </p:cNvPr>
          <p:cNvSpPr>
            <a:spLocks noGrp="1"/>
          </p:cNvSpPr>
          <p:nvPr>
            <p:ph type="sldNum" sz="quarter" idx="12"/>
          </p:nvPr>
        </p:nvSpPr>
        <p:spPr/>
        <p:txBody>
          <a:bodyPr/>
          <a:lstStyle/>
          <a:p>
            <a:fld id="{4584463E-44F1-C34F-8988-5A039679688D}" type="slidenum">
              <a:rPr lang="en-JP" smtClean="0"/>
              <a:t>‹#›</a:t>
            </a:fld>
            <a:endParaRPr lang="en-JP"/>
          </a:p>
        </p:txBody>
      </p:sp>
    </p:spTree>
    <p:extLst>
      <p:ext uri="{BB962C8B-B14F-4D97-AF65-F5344CB8AC3E}">
        <p14:creationId xmlns:p14="http://schemas.microsoft.com/office/powerpoint/2010/main" val="62295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6999-9914-2864-40FB-17650673E1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721DBEC0-85F9-A13E-2877-28F160CC12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59C92076-3DCF-FC94-E5C7-D88AFAFB7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1EC47A-BC08-2CF2-D7D3-4A80EC7BC1BF}"/>
              </a:ext>
            </a:extLst>
          </p:cNvPr>
          <p:cNvSpPr>
            <a:spLocks noGrp="1"/>
          </p:cNvSpPr>
          <p:nvPr>
            <p:ph type="dt" sz="half" idx="10"/>
          </p:nvPr>
        </p:nvSpPr>
        <p:spPr/>
        <p:txBody>
          <a:bodyPr/>
          <a:lstStyle/>
          <a:p>
            <a:fld id="{5199D2FF-D60F-5D47-8DEA-4DC14FC1CA92}" type="datetimeFigureOut">
              <a:rPr lang="en-JP" smtClean="0"/>
              <a:t>2025/01/20</a:t>
            </a:fld>
            <a:endParaRPr lang="en-JP"/>
          </a:p>
        </p:txBody>
      </p:sp>
      <p:sp>
        <p:nvSpPr>
          <p:cNvPr id="6" name="Footer Placeholder 5">
            <a:extLst>
              <a:ext uri="{FF2B5EF4-FFF2-40B4-BE49-F238E27FC236}">
                <a16:creationId xmlns:a16="http://schemas.microsoft.com/office/drawing/2014/main" id="{0F61DEB2-20A0-7E59-2B34-C81C09EB47E2}"/>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AEC7135C-5E41-1689-23A7-067A08A53D2D}"/>
              </a:ext>
            </a:extLst>
          </p:cNvPr>
          <p:cNvSpPr>
            <a:spLocks noGrp="1"/>
          </p:cNvSpPr>
          <p:nvPr>
            <p:ph type="sldNum" sz="quarter" idx="12"/>
          </p:nvPr>
        </p:nvSpPr>
        <p:spPr/>
        <p:txBody>
          <a:bodyPr/>
          <a:lstStyle/>
          <a:p>
            <a:fld id="{4584463E-44F1-C34F-8988-5A039679688D}" type="slidenum">
              <a:rPr lang="en-JP" smtClean="0"/>
              <a:t>‹#›</a:t>
            </a:fld>
            <a:endParaRPr lang="en-JP"/>
          </a:p>
        </p:txBody>
      </p:sp>
    </p:spTree>
    <p:extLst>
      <p:ext uri="{BB962C8B-B14F-4D97-AF65-F5344CB8AC3E}">
        <p14:creationId xmlns:p14="http://schemas.microsoft.com/office/powerpoint/2010/main" val="399302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01D06-0BB1-A8F2-E2B0-E123A8516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B689B155-B6EB-0BA8-9256-A1421A137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A51A05D8-3A01-FDDE-86EE-DE9C7902E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894FCE-B3CF-3C5D-55B8-6209C2CB1314}"/>
              </a:ext>
            </a:extLst>
          </p:cNvPr>
          <p:cNvSpPr>
            <a:spLocks noGrp="1"/>
          </p:cNvSpPr>
          <p:nvPr>
            <p:ph type="dt" sz="half" idx="10"/>
          </p:nvPr>
        </p:nvSpPr>
        <p:spPr/>
        <p:txBody>
          <a:bodyPr/>
          <a:lstStyle/>
          <a:p>
            <a:fld id="{5199D2FF-D60F-5D47-8DEA-4DC14FC1CA92}" type="datetimeFigureOut">
              <a:rPr lang="en-JP" smtClean="0"/>
              <a:t>2025/01/20</a:t>
            </a:fld>
            <a:endParaRPr lang="en-JP"/>
          </a:p>
        </p:txBody>
      </p:sp>
      <p:sp>
        <p:nvSpPr>
          <p:cNvPr id="6" name="Footer Placeholder 5">
            <a:extLst>
              <a:ext uri="{FF2B5EF4-FFF2-40B4-BE49-F238E27FC236}">
                <a16:creationId xmlns:a16="http://schemas.microsoft.com/office/drawing/2014/main" id="{8E301332-3A4D-E981-E4A6-568299E0C9D9}"/>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E5A47E3D-C2D6-5508-EA83-7DB2280BBC7F}"/>
              </a:ext>
            </a:extLst>
          </p:cNvPr>
          <p:cNvSpPr>
            <a:spLocks noGrp="1"/>
          </p:cNvSpPr>
          <p:nvPr>
            <p:ph type="sldNum" sz="quarter" idx="12"/>
          </p:nvPr>
        </p:nvSpPr>
        <p:spPr/>
        <p:txBody>
          <a:bodyPr/>
          <a:lstStyle/>
          <a:p>
            <a:fld id="{4584463E-44F1-C34F-8988-5A039679688D}" type="slidenum">
              <a:rPr lang="en-JP" smtClean="0"/>
              <a:t>‹#›</a:t>
            </a:fld>
            <a:endParaRPr lang="en-JP"/>
          </a:p>
        </p:txBody>
      </p:sp>
    </p:spTree>
    <p:extLst>
      <p:ext uri="{BB962C8B-B14F-4D97-AF65-F5344CB8AC3E}">
        <p14:creationId xmlns:p14="http://schemas.microsoft.com/office/powerpoint/2010/main" val="81105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47B363-D611-BBE6-4CC2-7DBDB8A8B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P"/>
          </a:p>
        </p:txBody>
      </p:sp>
      <p:sp>
        <p:nvSpPr>
          <p:cNvPr id="3" name="Text Placeholder 2">
            <a:extLst>
              <a:ext uri="{FF2B5EF4-FFF2-40B4-BE49-F238E27FC236}">
                <a16:creationId xmlns:a16="http://schemas.microsoft.com/office/drawing/2014/main" id="{B5315F3C-4E4D-064F-E99B-432A93718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BEFBA707-818E-9B78-0612-CC38A86AF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9D2FF-D60F-5D47-8DEA-4DC14FC1CA92}" type="datetimeFigureOut">
              <a:rPr lang="en-JP" smtClean="0"/>
              <a:t>2025/01/20</a:t>
            </a:fld>
            <a:endParaRPr lang="en-JP"/>
          </a:p>
        </p:txBody>
      </p:sp>
      <p:sp>
        <p:nvSpPr>
          <p:cNvPr id="5" name="Footer Placeholder 4">
            <a:extLst>
              <a:ext uri="{FF2B5EF4-FFF2-40B4-BE49-F238E27FC236}">
                <a16:creationId xmlns:a16="http://schemas.microsoft.com/office/drawing/2014/main" id="{272CDEEB-62C5-B232-97A6-82F965AD0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P"/>
          </a:p>
        </p:txBody>
      </p:sp>
      <p:sp>
        <p:nvSpPr>
          <p:cNvPr id="6" name="Slide Number Placeholder 5">
            <a:extLst>
              <a:ext uri="{FF2B5EF4-FFF2-40B4-BE49-F238E27FC236}">
                <a16:creationId xmlns:a16="http://schemas.microsoft.com/office/drawing/2014/main" id="{CDBFBB4D-556B-144B-F1D5-2A3603A66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4463E-44F1-C34F-8988-5A039679688D}" type="slidenum">
              <a:rPr lang="en-JP" smtClean="0"/>
              <a:t>‹#›</a:t>
            </a:fld>
            <a:endParaRPr lang="en-JP"/>
          </a:p>
        </p:txBody>
      </p:sp>
    </p:spTree>
    <p:extLst>
      <p:ext uri="{BB962C8B-B14F-4D97-AF65-F5344CB8AC3E}">
        <p14:creationId xmlns:p14="http://schemas.microsoft.com/office/powerpoint/2010/main" val="4174695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B0A9-9997-7441-8DF4-C6CC35D88E03}"/>
              </a:ext>
            </a:extLst>
          </p:cNvPr>
          <p:cNvSpPr>
            <a:spLocks noGrp="1"/>
          </p:cNvSpPr>
          <p:nvPr>
            <p:ph type="ctrTitle"/>
          </p:nvPr>
        </p:nvSpPr>
        <p:spPr/>
        <p:txBody>
          <a:bodyPr>
            <a:normAutofit fontScale="90000"/>
          </a:bodyPr>
          <a:lstStyle/>
          <a:p>
            <a:br>
              <a:rPr lang="en-US" altLang="ja-JP" dirty="0">
                <a:latin typeface="Meiryo UI" panose="020B0604030504040204" pitchFamily="50" charset="-128"/>
                <a:ea typeface="Meiryo UI" panose="020B0604030504040204" pitchFamily="50" charset="-128"/>
              </a:rPr>
            </a:br>
            <a:r>
              <a:rPr lang="ja-JP" altLang="en-US">
                <a:latin typeface="Meiryo UI" panose="020B0604030504040204" pitchFamily="50" charset="-128"/>
                <a:ea typeface="Meiryo UI" panose="020B0604030504040204" pitchFamily="50" charset="-128"/>
              </a:rPr>
              <a:t>授業改善サポーター養成講座</a:t>
            </a:r>
            <a:endParaRPr lang="en-US" dirty="0">
              <a:latin typeface="Meiryo UI" panose="020B0604030504040204" pitchFamily="50" charset="-128"/>
              <a:ea typeface="Meiryo UI" panose="020B0604030504040204" pitchFamily="50" charset="-128"/>
            </a:endParaRPr>
          </a:p>
        </p:txBody>
      </p:sp>
      <p:sp>
        <p:nvSpPr>
          <p:cNvPr id="3" name="Subtitle 2">
            <a:extLst>
              <a:ext uri="{FF2B5EF4-FFF2-40B4-BE49-F238E27FC236}">
                <a16:creationId xmlns:a16="http://schemas.microsoft.com/office/drawing/2014/main" id="{6D0B6F59-10D8-B046-9E79-95E8E76AD16A}"/>
              </a:ext>
            </a:extLst>
          </p:cNvPr>
          <p:cNvSpPr>
            <a:spLocks noGrp="1"/>
          </p:cNvSpPr>
          <p:nvPr>
            <p:ph type="subTitle" idx="1"/>
          </p:nvPr>
        </p:nvSpPr>
        <p:spPr/>
        <p:txBody>
          <a:bodyPr>
            <a:normAutofit/>
          </a:bodyPr>
          <a:lstStyle/>
          <a:p>
            <a:r>
              <a:rPr lang="ja-JP" altLang="en-US" b="1" dirty="0">
                <a:latin typeface="Meiryo UI" panose="020B0604030504040204" pitchFamily="50" charset="-128"/>
                <a:ea typeface="Meiryo UI" panose="020B0604030504040204" pitchFamily="50" charset="-128"/>
              </a:rPr>
              <a:t>（研修</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）令和</a:t>
            </a:r>
            <a:r>
              <a:rPr lang="en-US" altLang="ja-JP" b="1" dirty="0">
                <a:latin typeface="Meiryo UI" panose="020B0604030504040204" pitchFamily="50" charset="-128"/>
                <a:ea typeface="Meiryo UI" panose="020B0604030504040204" pitchFamily="50" charset="-128"/>
              </a:rPr>
              <a:t>6</a:t>
            </a:r>
            <a:r>
              <a:rPr lang="ja-JP" altLang="en-US" b="1" dirty="0">
                <a:latin typeface="Meiryo UI" panose="020B0604030504040204" pitchFamily="50" charset="-128"/>
                <a:ea typeface="Meiryo UI" panose="020B0604030504040204" pitchFamily="50" charset="-128"/>
              </a:rPr>
              <a:t>年</a:t>
            </a:r>
            <a:r>
              <a:rPr lang="en-US" altLang="ja-JP" b="1" dirty="0">
                <a:latin typeface="Meiryo UI" panose="020B0604030504040204" pitchFamily="50" charset="-128"/>
                <a:ea typeface="Meiryo UI" panose="020B0604030504040204" pitchFamily="50" charset="-128"/>
              </a:rPr>
              <a:t>11</a:t>
            </a:r>
            <a:r>
              <a:rPr lang="ja-JP" altLang="en-US" b="1" dirty="0">
                <a:latin typeface="Meiryo UI" panose="020B0604030504040204" pitchFamily="50" charset="-128"/>
                <a:ea typeface="Meiryo UI" panose="020B0604030504040204" pitchFamily="50" charset="-128"/>
              </a:rPr>
              <a:t>月</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日（火）</a:t>
            </a:r>
            <a:r>
              <a:rPr lang="en-US" altLang="ja-JP" b="1" dirty="0">
                <a:latin typeface="Meiryo UI" panose="020B0604030504040204" pitchFamily="50" charset="-128"/>
                <a:ea typeface="Meiryo UI" panose="020B0604030504040204" pitchFamily="50" charset="-128"/>
              </a:rPr>
              <a:t>13:00-16:00 </a:t>
            </a:r>
            <a:r>
              <a:rPr lang="ja-JP" altLang="en-US" b="1" dirty="0">
                <a:latin typeface="Meiryo UI" panose="020B0604030504040204" pitchFamily="50" charset="-128"/>
                <a:ea typeface="Meiryo UI" panose="020B0604030504040204" pitchFamily="50" charset="-128"/>
              </a:rPr>
              <a:t>福岡</a:t>
            </a:r>
          </a:p>
          <a:p>
            <a:r>
              <a:rPr lang="ja-JP" altLang="en-US" dirty="0">
                <a:solidFill>
                  <a:schemeClr val="bg2">
                    <a:lumMod val="90000"/>
                  </a:schemeClr>
                </a:solidFill>
                <a:latin typeface="Meiryo UI" panose="020B0604030504040204" pitchFamily="50" charset="-128"/>
                <a:ea typeface="Meiryo UI" panose="020B0604030504040204" pitchFamily="50" charset="-128"/>
              </a:rPr>
              <a:t>（研修</a:t>
            </a:r>
            <a:r>
              <a:rPr lang="en-US" altLang="ja-JP" dirty="0">
                <a:solidFill>
                  <a:schemeClr val="bg2">
                    <a:lumMod val="90000"/>
                  </a:schemeClr>
                </a:solidFill>
                <a:latin typeface="Meiryo UI" panose="020B0604030504040204" pitchFamily="50" charset="-128"/>
                <a:ea typeface="Meiryo UI" panose="020B0604030504040204" pitchFamily="50" charset="-128"/>
              </a:rPr>
              <a:t>2</a:t>
            </a:r>
            <a:r>
              <a:rPr lang="ja-JP" altLang="en-US" dirty="0">
                <a:solidFill>
                  <a:schemeClr val="bg2">
                    <a:lumMod val="90000"/>
                  </a:schemeClr>
                </a:solidFill>
                <a:latin typeface="Meiryo UI" panose="020B0604030504040204" pitchFamily="50" charset="-128"/>
                <a:ea typeface="Meiryo UI" panose="020B0604030504040204" pitchFamily="50" charset="-128"/>
              </a:rPr>
              <a:t>）令和</a:t>
            </a:r>
            <a:r>
              <a:rPr lang="en-US" altLang="ja-JP" dirty="0">
                <a:solidFill>
                  <a:schemeClr val="bg2">
                    <a:lumMod val="90000"/>
                  </a:schemeClr>
                </a:solidFill>
                <a:latin typeface="Meiryo UI" panose="020B0604030504040204" pitchFamily="50" charset="-128"/>
                <a:ea typeface="Meiryo UI" panose="020B0604030504040204" pitchFamily="50" charset="-128"/>
              </a:rPr>
              <a:t>6</a:t>
            </a:r>
            <a:r>
              <a:rPr lang="ja-JP" altLang="en-US" dirty="0">
                <a:solidFill>
                  <a:schemeClr val="bg2">
                    <a:lumMod val="90000"/>
                  </a:schemeClr>
                </a:solidFill>
                <a:latin typeface="Meiryo UI" panose="020B0604030504040204" pitchFamily="50" charset="-128"/>
                <a:ea typeface="Meiryo UI" panose="020B0604030504040204" pitchFamily="50" charset="-128"/>
              </a:rPr>
              <a:t>年</a:t>
            </a:r>
            <a:r>
              <a:rPr lang="en-US" altLang="ja-JP" dirty="0">
                <a:solidFill>
                  <a:schemeClr val="bg2">
                    <a:lumMod val="90000"/>
                  </a:schemeClr>
                </a:solidFill>
                <a:latin typeface="Meiryo UI" panose="020B0604030504040204" pitchFamily="50" charset="-128"/>
                <a:ea typeface="Meiryo UI" panose="020B0604030504040204" pitchFamily="50" charset="-128"/>
              </a:rPr>
              <a:t>11</a:t>
            </a:r>
            <a:r>
              <a:rPr lang="ja-JP" altLang="en-US" dirty="0">
                <a:solidFill>
                  <a:schemeClr val="bg2">
                    <a:lumMod val="90000"/>
                  </a:schemeClr>
                </a:solidFill>
                <a:latin typeface="Meiryo UI" panose="020B0604030504040204" pitchFamily="50" charset="-128"/>
                <a:ea typeface="Meiryo UI" panose="020B0604030504040204" pitchFamily="50" charset="-128"/>
              </a:rPr>
              <a:t>月</a:t>
            </a:r>
            <a:r>
              <a:rPr lang="en-US" altLang="ja-JP" dirty="0">
                <a:solidFill>
                  <a:schemeClr val="bg2">
                    <a:lumMod val="90000"/>
                  </a:schemeClr>
                </a:solidFill>
                <a:latin typeface="Meiryo UI" panose="020B0604030504040204" pitchFamily="50" charset="-128"/>
                <a:ea typeface="Meiryo UI" panose="020B0604030504040204" pitchFamily="50" charset="-128"/>
              </a:rPr>
              <a:t>26</a:t>
            </a:r>
            <a:r>
              <a:rPr lang="ja-JP" altLang="en-US" dirty="0">
                <a:solidFill>
                  <a:schemeClr val="bg2">
                    <a:lumMod val="90000"/>
                  </a:schemeClr>
                </a:solidFill>
                <a:latin typeface="Meiryo UI" panose="020B0604030504040204" pitchFamily="50" charset="-128"/>
                <a:ea typeface="Meiryo UI" panose="020B0604030504040204" pitchFamily="50" charset="-128"/>
              </a:rPr>
              <a:t>日（火）</a:t>
            </a:r>
            <a:r>
              <a:rPr lang="en-US" altLang="ja-JP" dirty="0">
                <a:solidFill>
                  <a:schemeClr val="bg2">
                    <a:lumMod val="90000"/>
                  </a:schemeClr>
                </a:solidFill>
                <a:latin typeface="Meiryo UI" panose="020B0604030504040204" pitchFamily="50" charset="-128"/>
                <a:ea typeface="Meiryo UI" panose="020B0604030504040204" pitchFamily="50" charset="-128"/>
              </a:rPr>
              <a:t>15:00-18:00 </a:t>
            </a:r>
            <a:r>
              <a:rPr lang="ja-JP" altLang="en-JP" dirty="0">
                <a:solidFill>
                  <a:schemeClr val="bg2">
                    <a:lumMod val="90000"/>
                  </a:schemeClr>
                </a:solidFill>
                <a:latin typeface="Meiryo UI" panose="020B0604030504040204" pitchFamily="50" charset="-128"/>
                <a:ea typeface="Meiryo UI" panose="020B0604030504040204" pitchFamily="50" charset="-128"/>
              </a:rPr>
              <a:t>オン</a:t>
            </a:r>
            <a:r>
              <a:rPr lang="ja-JP" altLang="en-US" dirty="0">
                <a:solidFill>
                  <a:schemeClr val="bg2">
                    <a:lumMod val="90000"/>
                  </a:schemeClr>
                </a:solidFill>
                <a:latin typeface="Meiryo UI" panose="020B0604030504040204" pitchFamily="50" charset="-128"/>
                <a:ea typeface="Meiryo UI" panose="020B0604030504040204" pitchFamily="50" charset="-128"/>
              </a:rPr>
              <a:t>ライン</a:t>
            </a:r>
            <a:endParaRPr lang="en-US" altLang="ja-JP" dirty="0">
              <a:solidFill>
                <a:schemeClr val="bg2">
                  <a:lumMod val="90000"/>
                </a:schemeClr>
              </a:solidFill>
              <a:latin typeface="Meiryo UI" panose="020B0604030504040204" pitchFamily="50" charset="-128"/>
              <a:ea typeface="Meiryo UI" panose="020B0604030504040204" pitchFamily="50" charset="-128"/>
            </a:endParaRPr>
          </a:p>
          <a:p>
            <a:r>
              <a:rPr lang="ja-JP" altLang="en-US" dirty="0">
                <a:solidFill>
                  <a:schemeClr val="bg2">
                    <a:lumMod val="90000"/>
                  </a:schemeClr>
                </a:solidFill>
                <a:latin typeface="Meiryo UI" panose="020B0604030504040204" pitchFamily="50" charset="-128"/>
                <a:ea typeface="Meiryo UI" panose="020B0604030504040204" pitchFamily="50" charset="-128"/>
              </a:rPr>
              <a:t>（研修</a:t>
            </a:r>
            <a:r>
              <a:rPr lang="en-US" altLang="ja-JP" dirty="0">
                <a:solidFill>
                  <a:schemeClr val="bg2">
                    <a:lumMod val="90000"/>
                  </a:schemeClr>
                </a:solidFill>
                <a:latin typeface="Meiryo UI" panose="020B0604030504040204" pitchFamily="50" charset="-128"/>
                <a:ea typeface="Meiryo UI" panose="020B0604030504040204" pitchFamily="50" charset="-128"/>
              </a:rPr>
              <a:t>3</a:t>
            </a:r>
            <a:r>
              <a:rPr lang="ja-JP" altLang="en-US" dirty="0">
                <a:solidFill>
                  <a:schemeClr val="bg2">
                    <a:lumMod val="90000"/>
                  </a:schemeClr>
                </a:solidFill>
                <a:latin typeface="Meiryo UI" panose="020B0604030504040204" pitchFamily="50" charset="-128"/>
                <a:ea typeface="Meiryo UI" panose="020B0604030504040204" pitchFamily="50" charset="-128"/>
              </a:rPr>
              <a:t>）令和</a:t>
            </a:r>
            <a:r>
              <a:rPr lang="en-US" altLang="ja-JP" dirty="0">
                <a:solidFill>
                  <a:schemeClr val="bg2">
                    <a:lumMod val="90000"/>
                  </a:schemeClr>
                </a:solidFill>
                <a:latin typeface="Meiryo UI" panose="020B0604030504040204" pitchFamily="50" charset="-128"/>
                <a:ea typeface="Meiryo UI" panose="020B0604030504040204" pitchFamily="50" charset="-128"/>
              </a:rPr>
              <a:t>6</a:t>
            </a:r>
            <a:r>
              <a:rPr lang="ja-JP" altLang="en-US" dirty="0">
                <a:solidFill>
                  <a:schemeClr val="bg2">
                    <a:lumMod val="90000"/>
                  </a:schemeClr>
                </a:solidFill>
                <a:latin typeface="Meiryo UI" panose="020B0604030504040204" pitchFamily="50" charset="-128"/>
                <a:ea typeface="Meiryo UI" panose="020B0604030504040204" pitchFamily="50" charset="-128"/>
              </a:rPr>
              <a:t>年</a:t>
            </a:r>
            <a:r>
              <a:rPr lang="en-US" altLang="ja-JP" dirty="0">
                <a:solidFill>
                  <a:schemeClr val="bg2">
                    <a:lumMod val="90000"/>
                  </a:schemeClr>
                </a:solidFill>
                <a:latin typeface="Meiryo UI" panose="020B0604030504040204" pitchFamily="50" charset="-128"/>
                <a:ea typeface="Meiryo UI" panose="020B0604030504040204" pitchFamily="50" charset="-128"/>
              </a:rPr>
              <a:t>12</a:t>
            </a:r>
            <a:r>
              <a:rPr lang="ja-JP" altLang="en-US" dirty="0">
                <a:solidFill>
                  <a:schemeClr val="bg2">
                    <a:lumMod val="90000"/>
                  </a:schemeClr>
                </a:solidFill>
                <a:latin typeface="Meiryo UI" panose="020B0604030504040204" pitchFamily="50" charset="-128"/>
                <a:ea typeface="Meiryo UI" panose="020B0604030504040204" pitchFamily="50" charset="-128"/>
              </a:rPr>
              <a:t>月</a:t>
            </a:r>
            <a:r>
              <a:rPr lang="en-US" altLang="ja-JP" dirty="0">
                <a:solidFill>
                  <a:schemeClr val="bg2">
                    <a:lumMod val="90000"/>
                  </a:schemeClr>
                </a:solidFill>
                <a:latin typeface="Meiryo UI" panose="020B0604030504040204" pitchFamily="50" charset="-128"/>
                <a:ea typeface="Meiryo UI" panose="020B0604030504040204" pitchFamily="50" charset="-128"/>
              </a:rPr>
              <a:t>17</a:t>
            </a:r>
            <a:r>
              <a:rPr lang="ja-JP" altLang="en-US" dirty="0">
                <a:solidFill>
                  <a:schemeClr val="bg2">
                    <a:lumMod val="90000"/>
                  </a:schemeClr>
                </a:solidFill>
                <a:latin typeface="Meiryo UI" panose="020B0604030504040204" pitchFamily="50" charset="-128"/>
                <a:ea typeface="Meiryo UI" panose="020B0604030504040204" pitchFamily="50" charset="-128"/>
              </a:rPr>
              <a:t>日（火）</a:t>
            </a:r>
            <a:r>
              <a:rPr lang="en-US" altLang="ja-JP" dirty="0">
                <a:solidFill>
                  <a:schemeClr val="bg2">
                    <a:lumMod val="90000"/>
                  </a:schemeClr>
                </a:solidFill>
                <a:latin typeface="Meiryo UI" panose="020B0604030504040204" pitchFamily="50" charset="-128"/>
                <a:ea typeface="Meiryo UI" panose="020B0604030504040204" pitchFamily="50" charset="-128"/>
              </a:rPr>
              <a:t>16:00-18:00 </a:t>
            </a:r>
            <a:r>
              <a:rPr lang="ja-JP" altLang="en-US" dirty="0">
                <a:solidFill>
                  <a:schemeClr val="bg2">
                    <a:lumMod val="90000"/>
                  </a:schemeClr>
                </a:solidFill>
                <a:latin typeface="Meiryo UI" panose="020B0604030504040204" pitchFamily="50" charset="-128"/>
                <a:ea typeface="Meiryo UI" panose="020B0604030504040204" pitchFamily="50" charset="-128"/>
              </a:rPr>
              <a:t>オンライン</a:t>
            </a:r>
          </a:p>
        </p:txBody>
      </p:sp>
    </p:spTree>
    <p:extLst>
      <p:ext uri="{BB962C8B-B14F-4D97-AF65-F5344CB8AC3E}">
        <p14:creationId xmlns:p14="http://schemas.microsoft.com/office/powerpoint/2010/main" val="235175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07FF-6A24-E249-587F-C88643834BE1}"/>
              </a:ext>
            </a:extLst>
          </p:cNvPr>
          <p:cNvSpPr>
            <a:spLocks noGrp="1"/>
          </p:cNvSpPr>
          <p:nvPr>
            <p:ph type="title"/>
          </p:nvPr>
        </p:nvSpPr>
        <p:spPr/>
        <p:txBody>
          <a:bodyPr/>
          <a:lstStyle/>
          <a:p>
            <a:r>
              <a:rPr lang="en-JP" dirty="0"/>
              <a:t>授業改善サポーターの活動例 (3/3)</a:t>
            </a:r>
          </a:p>
        </p:txBody>
      </p:sp>
      <p:sp>
        <p:nvSpPr>
          <p:cNvPr id="3" name="Content Placeholder 2">
            <a:extLst>
              <a:ext uri="{FF2B5EF4-FFF2-40B4-BE49-F238E27FC236}">
                <a16:creationId xmlns:a16="http://schemas.microsoft.com/office/drawing/2014/main" id="{5EAC2C83-E615-86A4-9767-67B34821B684}"/>
              </a:ext>
            </a:extLst>
          </p:cNvPr>
          <p:cNvSpPr>
            <a:spLocks noGrp="1"/>
          </p:cNvSpPr>
          <p:nvPr>
            <p:ph idx="1"/>
          </p:nvPr>
        </p:nvSpPr>
        <p:spPr/>
        <p:txBody>
          <a:bodyPr>
            <a:normAutofit fontScale="92500" lnSpcReduction="10000"/>
          </a:bodyPr>
          <a:lstStyle/>
          <a:p>
            <a:pPr marL="514350" indent="-514350" algn="l">
              <a:buFont typeface="+mj-lt"/>
              <a:buAutoNum type="arabicPeriod" startAt="7"/>
            </a:pPr>
            <a:r>
              <a:rPr lang="ja-JP" altLang="en-US" b="1" i="0" u="none" strike="noStrike">
                <a:solidFill>
                  <a:srgbClr val="374151"/>
                </a:solidFill>
                <a:effectLst/>
                <a:latin typeface="Söhne"/>
              </a:rPr>
              <a:t>教育テクノロジーの活用</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技術を駆使して、例えばオンラインの対話フォーラムやクラウドベースの協同作業ツールを導入し、授業外での学生の活動を促進します。</a:t>
            </a:r>
          </a:p>
          <a:p>
            <a:pPr algn="l">
              <a:buFont typeface="+mj-lt"/>
              <a:buAutoNum type="arabicPeriod" startAt="7"/>
            </a:pPr>
            <a:r>
              <a:rPr lang="ja-JP" altLang="en-US" b="1" i="0" u="none" strike="noStrike">
                <a:solidFill>
                  <a:srgbClr val="374151"/>
                </a:solidFill>
                <a:effectLst/>
                <a:latin typeface="Söhne"/>
              </a:rPr>
              <a:t>コミュニケーションの促進</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学生が質問しやすい環境を作るために、オフィスアワーやオンラインでの質疑応答の時間を設けることを提案します。</a:t>
            </a:r>
          </a:p>
          <a:p>
            <a:pPr algn="l">
              <a:buFont typeface="+mj-lt"/>
              <a:buAutoNum type="arabicPeriod" startAt="7"/>
            </a:pPr>
            <a:r>
              <a:rPr lang="ja-JP" altLang="en-US" b="1" i="0" u="none" strike="noStrike">
                <a:solidFill>
                  <a:srgbClr val="374151"/>
                </a:solidFill>
                <a:effectLst/>
                <a:latin typeface="Söhne"/>
              </a:rPr>
              <a:t>教育方法の多様化</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講義だけでなく、ワークショップ、実習、ゲストスピーカーの招聘など、多様な教育方法を取り入れることで学生の興味を引きつけます。</a:t>
            </a:r>
          </a:p>
          <a:p>
            <a:pPr algn="l">
              <a:buFont typeface="+mj-lt"/>
              <a:buAutoNum type="arabicPeriod" startAt="7"/>
            </a:pPr>
            <a:r>
              <a:rPr lang="ja-JP" altLang="en-US" b="1" i="0" u="none" strike="noStrike">
                <a:solidFill>
                  <a:srgbClr val="374151"/>
                </a:solidFill>
                <a:effectLst/>
                <a:latin typeface="Söhne"/>
              </a:rPr>
              <a:t>モチベーションの向上</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学生が学習に対してよりモチベートされるように、達成感を感じられる小さな目標を設定します。</a:t>
            </a:r>
          </a:p>
        </p:txBody>
      </p:sp>
    </p:spTree>
    <p:extLst>
      <p:ext uri="{BB962C8B-B14F-4D97-AF65-F5344CB8AC3E}">
        <p14:creationId xmlns:p14="http://schemas.microsoft.com/office/powerpoint/2010/main" val="61985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07FF-6A24-E249-587F-C88643834BE1}"/>
              </a:ext>
            </a:extLst>
          </p:cNvPr>
          <p:cNvSpPr>
            <a:spLocks noGrp="1"/>
          </p:cNvSpPr>
          <p:nvPr>
            <p:ph type="title"/>
          </p:nvPr>
        </p:nvSpPr>
        <p:spPr/>
        <p:txBody>
          <a:bodyPr/>
          <a:lstStyle/>
          <a:p>
            <a:r>
              <a:rPr lang="en-JP" dirty="0"/>
              <a:t>授業改善サポーターの活動例</a:t>
            </a:r>
          </a:p>
        </p:txBody>
      </p:sp>
      <p:sp>
        <p:nvSpPr>
          <p:cNvPr id="3" name="Content Placeholder 2">
            <a:extLst>
              <a:ext uri="{FF2B5EF4-FFF2-40B4-BE49-F238E27FC236}">
                <a16:creationId xmlns:a16="http://schemas.microsoft.com/office/drawing/2014/main" id="{5EAC2C83-E615-86A4-9767-67B34821B684}"/>
              </a:ext>
            </a:extLst>
          </p:cNvPr>
          <p:cNvSpPr>
            <a:spLocks noGrp="1"/>
          </p:cNvSpPr>
          <p:nvPr>
            <p:ph idx="1"/>
          </p:nvPr>
        </p:nvSpPr>
        <p:spPr>
          <a:xfrm>
            <a:off x="838200" y="1475874"/>
            <a:ext cx="10515600" cy="5017001"/>
          </a:xfrm>
        </p:spPr>
        <p:txBody>
          <a:bodyPr>
            <a:noAutofit/>
          </a:bodyPr>
          <a:lstStyle/>
          <a:p>
            <a:pPr algn="l">
              <a:buFont typeface="+mj-lt"/>
              <a:buAutoNum type="arabicPeriod"/>
            </a:pPr>
            <a:r>
              <a:rPr lang="ja-JP" altLang="en-US" sz="1400" b="1" i="0" u="none" strike="noStrike">
                <a:solidFill>
                  <a:srgbClr val="374151"/>
                </a:solidFill>
                <a:effectLst/>
                <a:latin typeface="Söhne"/>
              </a:rPr>
              <a:t>授業観察</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まず田中さんは、客観的な立場から授業を観察し、学生の参加が低い原因を特定します。これには、学生の反応、教師と学生の相互作用、使用されている教材と教授法の観察が含まれます。</a:t>
            </a:r>
          </a:p>
          <a:p>
            <a:pPr algn="l">
              <a:buFont typeface="+mj-lt"/>
              <a:buAutoNum type="arabicPeriod"/>
            </a:pPr>
            <a:r>
              <a:rPr lang="ja-JP" altLang="en-US" sz="1400" b="1" i="0" u="none" strike="noStrike">
                <a:solidFill>
                  <a:srgbClr val="374151"/>
                </a:solidFill>
                <a:effectLst/>
                <a:latin typeface="Söhne"/>
              </a:rPr>
              <a:t>フィードバックの提供</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授業観察に基づき、前田さんに対して具体的で建設的なフィードバックを行います。これには、授業の構造、教材の使い方、学生とのコミュニケーション方法などが含まれるでしょう。</a:t>
            </a:r>
          </a:p>
          <a:p>
            <a:pPr algn="l">
              <a:buFont typeface="+mj-lt"/>
              <a:buAutoNum type="arabicPeriod"/>
            </a:pPr>
            <a:r>
              <a:rPr lang="ja-JP" altLang="en-US" sz="1400" b="1" i="0" u="none" strike="noStrike">
                <a:solidFill>
                  <a:srgbClr val="374151"/>
                </a:solidFill>
                <a:effectLst/>
                <a:latin typeface="Söhne"/>
              </a:rPr>
              <a:t>アクティブラーニングの導入</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学生がより積極的に参加するために、グループディスカッション、プロジェクトベースの学習、ピアインストラクションなどのアクティブラーニングの手法を導入することを勧めます。</a:t>
            </a:r>
            <a:endParaRPr lang="en-US" altLang="ja-JP" sz="1400" dirty="0">
              <a:solidFill>
                <a:srgbClr val="374151"/>
              </a:solidFill>
              <a:latin typeface="Söhne"/>
            </a:endParaRPr>
          </a:p>
          <a:p>
            <a:pPr algn="l">
              <a:buFont typeface="+mj-lt"/>
              <a:buAutoNum type="arabicPeriod"/>
            </a:pPr>
            <a:r>
              <a:rPr lang="ja-JP" altLang="en-US" sz="1400" b="1" i="0" u="none" strike="noStrike">
                <a:solidFill>
                  <a:srgbClr val="374151"/>
                </a:solidFill>
                <a:effectLst/>
                <a:latin typeface="Söhne"/>
              </a:rPr>
              <a:t>教材の再評価と改善</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使用しているスライド、教科書、オンラインリソースなどの教材が学生にとって魅力的で理解しやすいものかを評価し、必要に応じて改善策を提案します。</a:t>
            </a:r>
            <a:endParaRPr lang="en-US" altLang="ja-JP" sz="1400" b="0" i="0" u="none" strike="noStrike" dirty="0">
              <a:solidFill>
                <a:srgbClr val="374151"/>
              </a:solidFill>
              <a:effectLst/>
              <a:latin typeface="Söhne"/>
            </a:endParaRPr>
          </a:p>
          <a:p>
            <a:pPr algn="l">
              <a:buFont typeface="+mj-lt"/>
              <a:buAutoNum type="arabicPeriod"/>
            </a:pPr>
            <a:r>
              <a:rPr lang="ja-JP" altLang="en-US" sz="1400" b="1" i="0" u="none" strike="noStrike">
                <a:solidFill>
                  <a:srgbClr val="374151"/>
                </a:solidFill>
                <a:effectLst/>
                <a:highlight>
                  <a:srgbClr val="FFFF00"/>
                </a:highlight>
                <a:latin typeface="Söhne"/>
              </a:rPr>
              <a:t>授業計画の見直し</a:t>
            </a:r>
            <a:r>
              <a:rPr lang="en-US" altLang="ja-JP" sz="1400" b="0" i="0" u="none" strike="noStrike" dirty="0">
                <a:solidFill>
                  <a:srgbClr val="374151"/>
                </a:solidFill>
                <a:effectLst/>
                <a:highlight>
                  <a:srgbClr val="FFFF00"/>
                </a:highlight>
                <a:latin typeface="Söhne"/>
              </a:rPr>
              <a:t>: </a:t>
            </a:r>
            <a:r>
              <a:rPr lang="ja-JP" altLang="en-US" sz="1400" b="0" i="0" u="none" strike="noStrike">
                <a:solidFill>
                  <a:srgbClr val="374151"/>
                </a:solidFill>
                <a:effectLst/>
                <a:highlight>
                  <a:srgbClr val="FFFF00"/>
                </a:highlight>
                <a:latin typeface="Söhne"/>
              </a:rPr>
              <a:t>授業計画を共に見直し、学生の関心を引き、学習動機を高めるような内容になっているかを検討します。</a:t>
            </a:r>
            <a:endParaRPr lang="en-US" altLang="ja-JP" sz="1400" dirty="0">
              <a:solidFill>
                <a:srgbClr val="374151"/>
              </a:solidFill>
              <a:highlight>
                <a:srgbClr val="FFFF00"/>
              </a:highlight>
              <a:latin typeface="Söhne"/>
            </a:endParaRPr>
          </a:p>
          <a:p>
            <a:pPr algn="l">
              <a:buFont typeface="+mj-lt"/>
              <a:buAutoNum type="arabicPeriod"/>
            </a:pPr>
            <a:r>
              <a:rPr lang="ja-JP" altLang="en-US" sz="1400" b="1" i="0" u="none" strike="noStrike">
                <a:solidFill>
                  <a:srgbClr val="374151"/>
                </a:solidFill>
                <a:effectLst/>
                <a:latin typeface="Söhne"/>
              </a:rPr>
              <a:t>生徒参加型のアセスメントの設計</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クイズや小テストを活用して、学生の理解度をチェックすると同時に、授業への参加を促します。</a:t>
            </a:r>
            <a:endParaRPr lang="en-US" altLang="ja-JP" sz="1400" dirty="0">
              <a:solidFill>
                <a:srgbClr val="374151"/>
              </a:solidFill>
              <a:latin typeface="Söhne"/>
            </a:endParaRPr>
          </a:p>
          <a:p>
            <a:pPr algn="l">
              <a:buFont typeface="+mj-lt"/>
              <a:buAutoNum type="arabicPeriod"/>
            </a:pPr>
            <a:r>
              <a:rPr lang="ja-JP" altLang="en-US" sz="1400" b="1" i="0" u="none" strike="noStrike">
                <a:solidFill>
                  <a:srgbClr val="374151"/>
                </a:solidFill>
                <a:effectLst/>
                <a:latin typeface="Söhne"/>
              </a:rPr>
              <a:t>教育テクノロジーの活用</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技術を駆使して、例えばオンラインの対話フォーラムやクラウドベースの協同作業ツールを導入し、授業外での学生の活動を促進します。</a:t>
            </a:r>
            <a:endParaRPr lang="en-US" altLang="ja-JP" sz="1400" dirty="0">
              <a:solidFill>
                <a:srgbClr val="374151"/>
              </a:solidFill>
              <a:latin typeface="Söhne"/>
            </a:endParaRPr>
          </a:p>
          <a:p>
            <a:pPr algn="l">
              <a:buFont typeface="+mj-lt"/>
              <a:buAutoNum type="arabicPeriod"/>
            </a:pPr>
            <a:r>
              <a:rPr lang="ja-JP" altLang="en-US" sz="1400" b="1" i="0" u="none" strike="noStrike">
                <a:solidFill>
                  <a:srgbClr val="374151"/>
                </a:solidFill>
                <a:effectLst/>
                <a:latin typeface="Söhne"/>
              </a:rPr>
              <a:t>コミュニケーションの促進</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学生が質問しやすい環境を作るために、オフィスアワーやオンラインでの質疑応答の時間を設けることを提案します。</a:t>
            </a:r>
            <a:endParaRPr lang="en-US" altLang="ja-JP" sz="1400" dirty="0">
              <a:solidFill>
                <a:srgbClr val="374151"/>
              </a:solidFill>
              <a:latin typeface="Söhne"/>
            </a:endParaRPr>
          </a:p>
          <a:p>
            <a:pPr algn="l">
              <a:buFont typeface="+mj-lt"/>
              <a:buAutoNum type="arabicPeriod"/>
            </a:pPr>
            <a:r>
              <a:rPr lang="ja-JP" altLang="en-US" sz="1400" b="1" i="0" u="none" strike="noStrike">
                <a:solidFill>
                  <a:srgbClr val="374151"/>
                </a:solidFill>
                <a:effectLst/>
                <a:latin typeface="Söhne"/>
              </a:rPr>
              <a:t>教育方法の多様化</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講義だけでなく、ワークショップ、実習、ゲストスピーカーの招聘など、多様な教育方法を取り入れることで学生の興味を引きつけます。</a:t>
            </a:r>
            <a:endParaRPr lang="en-US" altLang="ja-JP" sz="1400" dirty="0">
              <a:solidFill>
                <a:srgbClr val="374151"/>
              </a:solidFill>
              <a:latin typeface="Söhne"/>
            </a:endParaRPr>
          </a:p>
          <a:p>
            <a:pPr algn="l">
              <a:buFont typeface="+mj-lt"/>
              <a:buAutoNum type="arabicPeriod"/>
            </a:pPr>
            <a:r>
              <a:rPr lang="ja-JP" altLang="en-US" sz="1400" b="1" i="0" u="none" strike="noStrike">
                <a:solidFill>
                  <a:srgbClr val="374151"/>
                </a:solidFill>
                <a:effectLst/>
                <a:latin typeface="Söhne"/>
              </a:rPr>
              <a:t>モチベーションの向上</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学生が学習に対してよりモチベートされるように、達成感を感じられる小さな目標を設定します。</a:t>
            </a:r>
          </a:p>
          <a:p>
            <a:pPr marL="0" indent="0" algn="l">
              <a:buNone/>
            </a:pPr>
            <a:endParaRPr lang="ja-JP" altLang="en-US" sz="1400" b="0" i="0" u="none" strike="noStrike">
              <a:solidFill>
                <a:srgbClr val="374151"/>
              </a:solidFill>
              <a:effectLst/>
              <a:latin typeface="Söhne"/>
            </a:endParaRPr>
          </a:p>
        </p:txBody>
      </p:sp>
    </p:spTree>
    <p:extLst>
      <p:ext uri="{BB962C8B-B14F-4D97-AF65-F5344CB8AC3E}">
        <p14:creationId xmlns:p14="http://schemas.microsoft.com/office/powerpoint/2010/main" val="14012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01BD7-5DEC-0CC4-105C-A33D06FDE9C2}"/>
              </a:ext>
            </a:extLst>
          </p:cNvPr>
          <p:cNvSpPr>
            <a:spLocks noGrp="1"/>
          </p:cNvSpPr>
          <p:nvPr>
            <p:ph type="title"/>
          </p:nvPr>
        </p:nvSpPr>
        <p:spPr/>
        <p:txBody>
          <a:bodyPr/>
          <a:lstStyle/>
          <a:p>
            <a:r>
              <a:rPr lang="en-JP" dirty="0"/>
              <a:t>シラバスを確認し改善提案をしよう</a:t>
            </a:r>
          </a:p>
        </p:txBody>
      </p:sp>
      <p:sp>
        <p:nvSpPr>
          <p:cNvPr id="3" name="Content Placeholder 2">
            <a:extLst>
              <a:ext uri="{FF2B5EF4-FFF2-40B4-BE49-F238E27FC236}">
                <a16:creationId xmlns:a16="http://schemas.microsoft.com/office/drawing/2014/main" id="{BE584817-1129-B349-9D76-F8B7EB26F99B}"/>
              </a:ext>
            </a:extLst>
          </p:cNvPr>
          <p:cNvSpPr>
            <a:spLocks noGrp="1"/>
          </p:cNvSpPr>
          <p:nvPr>
            <p:ph idx="1"/>
          </p:nvPr>
        </p:nvSpPr>
        <p:spPr/>
        <p:txBody>
          <a:bodyPr/>
          <a:lstStyle/>
          <a:p>
            <a:endParaRPr lang="en-JP" dirty="0"/>
          </a:p>
          <a:p>
            <a:endParaRPr lang="en-JP" dirty="0"/>
          </a:p>
          <a:p>
            <a:endParaRPr lang="en-JP" dirty="0"/>
          </a:p>
          <a:p>
            <a:r>
              <a:rPr lang="en-JP" dirty="0"/>
              <a:t>インストラクショナルデザインの観点から改善提案をする！</a:t>
            </a:r>
          </a:p>
          <a:p>
            <a:r>
              <a:rPr lang="en-JP" dirty="0"/>
              <a:t>IDのどのような視点でシラバスをチェックするのか？</a:t>
            </a:r>
          </a:p>
        </p:txBody>
      </p:sp>
    </p:spTree>
    <p:extLst>
      <p:ext uri="{BB962C8B-B14F-4D97-AF65-F5344CB8AC3E}">
        <p14:creationId xmlns:p14="http://schemas.microsoft.com/office/powerpoint/2010/main" val="242730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4F79687-D4D2-6C4B-ACB2-62CE1689176A}"/>
              </a:ext>
            </a:extLst>
          </p:cNvPr>
          <p:cNvSpPr>
            <a:spLocks noGrp="1"/>
          </p:cNvSpPr>
          <p:nvPr>
            <p:ph type="title"/>
          </p:nvPr>
        </p:nvSpPr>
        <p:spPr/>
        <p:txBody>
          <a:bodyPr/>
          <a:lstStyle/>
          <a:p>
            <a:r>
              <a:rPr lang="en-US" altLang="ja-JP" dirty="0">
                <a:solidFill>
                  <a:schemeClr val="tx1">
                    <a:lumMod val="75000"/>
                    <a:lumOff val="25000"/>
                  </a:schemeClr>
                </a:solidFill>
                <a:latin typeface="+mn-ea"/>
                <a:ea typeface="+mn-ea"/>
              </a:rPr>
              <a:t>ID</a:t>
            </a:r>
            <a:r>
              <a:rPr lang="ja-JP" altLang="en-US" dirty="0">
                <a:solidFill>
                  <a:schemeClr val="tx1">
                    <a:lumMod val="75000"/>
                    <a:lumOff val="25000"/>
                  </a:schemeClr>
                </a:solidFill>
                <a:latin typeface="+mn-ea"/>
                <a:ea typeface="+mn-ea"/>
              </a:rPr>
              <a:t>の観点からの指導案チェックポイント</a:t>
            </a:r>
            <a:endParaRPr lang="en-US" dirty="0">
              <a:solidFill>
                <a:schemeClr val="tx1">
                  <a:lumMod val="75000"/>
                  <a:lumOff val="25000"/>
                </a:schemeClr>
              </a:solidFill>
              <a:latin typeface="+mn-ea"/>
              <a:ea typeface="+mn-ea"/>
            </a:endParaRPr>
          </a:p>
        </p:txBody>
      </p:sp>
      <p:sp>
        <p:nvSpPr>
          <p:cNvPr id="16" name="Content Placeholder 15">
            <a:extLst>
              <a:ext uri="{FF2B5EF4-FFF2-40B4-BE49-F238E27FC236}">
                <a16:creationId xmlns:a16="http://schemas.microsoft.com/office/drawing/2014/main" id="{C18B43DA-0BD3-C64B-A9C7-460F0B8190B7}"/>
              </a:ext>
            </a:extLst>
          </p:cNvPr>
          <p:cNvSpPr>
            <a:spLocks noGrp="1"/>
          </p:cNvSpPr>
          <p:nvPr>
            <p:ph idx="1"/>
          </p:nvPr>
        </p:nvSpPr>
        <p:spPr/>
        <p:txBody>
          <a:bodyPr>
            <a:noAutofit/>
          </a:bodyPr>
          <a:lstStyle/>
          <a:p>
            <a:r>
              <a:rPr lang="en-US" sz="2400" dirty="0" err="1">
                <a:latin typeface="+mn-ea"/>
              </a:rPr>
              <a:t>学習時間の</a:t>
            </a:r>
            <a:r>
              <a:rPr lang="en-US" sz="2400" u="sng" dirty="0" err="1">
                <a:solidFill>
                  <a:srgbClr val="FF0000"/>
                </a:solidFill>
                <a:latin typeface="+mn-ea"/>
              </a:rPr>
              <a:t>「長さ」でなく「到達度」</a:t>
            </a:r>
            <a:r>
              <a:rPr lang="en-US" sz="2400" dirty="0" err="1">
                <a:latin typeface="+mn-ea"/>
              </a:rPr>
              <a:t>で判定し</a:t>
            </a:r>
            <a:r>
              <a:rPr lang="ja-JP" altLang="en-US" sz="2400" dirty="0">
                <a:latin typeface="+mn-ea"/>
              </a:rPr>
              <a:t>ているか</a:t>
            </a:r>
            <a:r>
              <a:rPr lang="ja-JP" altLang="en-US" sz="2400">
                <a:latin typeface="+mn-ea"/>
              </a:rPr>
              <a:t>？</a:t>
            </a:r>
            <a:r>
              <a:rPr lang="en-US" sz="2400" dirty="0">
                <a:latin typeface="+mn-ea"/>
              </a:rPr>
              <a:t> </a:t>
            </a:r>
          </a:p>
          <a:p>
            <a:r>
              <a:rPr lang="en-US" sz="2400" u="sng" dirty="0" err="1">
                <a:solidFill>
                  <a:srgbClr val="FF0000"/>
                </a:solidFill>
                <a:latin typeface="+mn-ea"/>
              </a:rPr>
              <a:t>自分のペースやスタイルで学習を進められる</a:t>
            </a:r>
            <a:r>
              <a:rPr lang="en-US" sz="2400" dirty="0" err="1">
                <a:latin typeface="+mn-ea"/>
              </a:rPr>
              <a:t>工夫があ</a:t>
            </a:r>
            <a:r>
              <a:rPr lang="ja-JP" altLang="en-US" sz="2400" dirty="0">
                <a:latin typeface="+mn-ea"/>
              </a:rPr>
              <a:t>る</a:t>
            </a:r>
            <a:r>
              <a:rPr lang="en-US" sz="2400" dirty="0" err="1">
                <a:latin typeface="+mn-ea"/>
              </a:rPr>
              <a:t>か</a:t>
            </a:r>
            <a:r>
              <a:rPr lang="ja-JP" altLang="en-US" sz="2400">
                <a:latin typeface="+mn-ea"/>
              </a:rPr>
              <a:t>？</a:t>
            </a:r>
            <a:endParaRPr lang="en-US" sz="2400" dirty="0">
              <a:latin typeface="+mn-ea"/>
            </a:endParaRPr>
          </a:p>
          <a:p>
            <a:r>
              <a:rPr lang="en-US" sz="2400" dirty="0" err="1">
                <a:latin typeface="+mn-ea"/>
              </a:rPr>
              <a:t>研修の</a:t>
            </a:r>
            <a:r>
              <a:rPr lang="en-US" sz="2400" u="sng" dirty="0" err="1">
                <a:solidFill>
                  <a:srgbClr val="FF0000"/>
                </a:solidFill>
                <a:latin typeface="+mn-ea"/>
              </a:rPr>
              <a:t>全体像を伝える工夫</a:t>
            </a:r>
            <a:r>
              <a:rPr lang="ja-JP" altLang="en-US" sz="2400" dirty="0">
                <a:latin typeface="+mn-ea"/>
              </a:rPr>
              <a:t>はあるか？</a:t>
            </a:r>
            <a:r>
              <a:rPr lang="en-US" altLang="ja-JP" sz="2400" dirty="0">
                <a:latin typeface="+mn-ea"/>
              </a:rPr>
              <a:t>（</a:t>
            </a:r>
            <a:r>
              <a:rPr lang="en-US" altLang="ja-JP" sz="2400" dirty="0" err="1">
                <a:latin typeface="+mn-ea"/>
              </a:rPr>
              <a:t>スケジュール表･コースマップなど</a:t>
            </a:r>
            <a:r>
              <a:rPr lang="en-US" altLang="ja-JP" sz="2400" dirty="0">
                <a:latin typeface="+mn-ea"/>
              </a:rPr>
              <a:t>）</a:t>
            </a:r>
            <a:endParaRPr lang="en-US" sz="2400" dirty="0">
              <a:latin typeface="+mn-ea"/>
            </a:endParaRPr>
          </a:p>
          <a:p>
            <a:r>
              <a:rPr lang="en-US" sz="2400" dirty="0">
                <a:solidFill>
                  <a:srgbClr val="FF0000"/>
                </a:solidFill>
                <a:latin typeface="+mn-ea"/>
              </a:rPr>
              <a:t>９教授事象</a:t>
            </a:r>
            <a:r>
              <a:rPr lang="en-US" sz="2400" dirty="0">
                <a:latin typeface="+mn-ea"/>
              </a:rPr>
              <a:t>を含む短い単位に</a:t>
            </a:r>
            <a:r>
              <a:rPr lang="en-US" sz="2400" dirty="0">
                <a:solidFill>
                  <a:srgbClr val="FF0000"/>
                </a:solidFill>
                <a:latin typeface="+mn-ea"/>
              </a:rPr>
              <a:t>分割</a:t>
            </a:r>
            <a:r>
              <a:rPr lang="en-US" sz="2400" dirty="0">
                <a:latin typeface="+mn-ea"/>
              </a:rPr>
              <a:t>、</a:t>
            </a:r>
            <a:r>
              <a:rPr lang="en-US" sz="2400" dirty="0">
                <a:solidFill>
                  <a:srgbClr val="FF0000"/>
                </a:solidFill>
                <a:latin typeface="+mn-ea"/>
              </a:rPr>
              <a:t>飽きさせない工夫</a:t>
            </a:r>
            <a:endParaRPr lang="en-US" sz="2400" dirty="0">
              <a:latin typeface="+mn-ea"/>
            </a:endParaRPr>
          </a:p>
          <a:p>
            <a:r>
              <a:rPr lang="en-US" sz="2400" dirty="0" err="1">
                <a:latin typeface="+mn-ea"/>
              </a:rPr>
              <a:t>教材のコンテンツの</a:t>
            </a:r>
            <a:r>
              <a:rPr lang="en-US" sz="2400" u="sng" dirty="0" err="1">
                <a:solidFill>
                  <a:srgbClr val="FF0000"/>
                </a:solidFill>
                <a:latin typeface="+mn-ea"/>
              </a:rPr>
              <a:t>タイトルや見出し</a:t>
            </a:r>
            <a:r>
              <a:rPr lang="en-US" sz="2400" dirty="0" err="1">
                <a:latin typeface="+mn-ea"/>
              </a:rPr>
              <a:t>は何についての</a:t>
            </a:r>
            <a:r>
              <a:rPr lang="en-US" sz="2400" u="sng" dirty="0" err="1">
                <a:solidFill>
                  <a:srgbClr val="FF0000"/>
                </a:solidFill>
                <a:latin typeface="+mn-ea"/>
              </a:rPr>
              <a:t>情報提示かが明らか</a:t>
            </a:r>
            <a:r>
              <a:rPr lang="en-US" sz="2400" dirty="0" err="1">
                <a:latin typeface="+mn-ea"/>
              </a:rPr>
              <a:t>ですか</a:t>
            </a:r>
            <a:endParaRPr lang="en-US" sz="2400" dirty="0">
              <a:latin typeface="+mn-ea"/>
            </a:endParaRPr>
          </a:p>
          <a:p>
            <a:r>
              <a:rPr lang="en-US" sz="2400" dirty="0" err="1">
                <a:latin typeface="+mn-ea"/>
              </a:rPr>
              <a:t>誤りを気にせず試せる状況で</a:t>
            </a:r>
            <a:r>
              <a:rPr lang="en-US" sz="2400" u="sng" dirty="0" err="1">
                <a:solidFill>
                  <a:srgbClr val="FF0000"/>
                </a:solidFill>
                <a:latin typeface="+mn-ea"/>
              </a:rPr>
              <a:t>練習する機会</a:t>
            </a:r>
            <a:r>
              <a:rPr lang="en-US" sz="2400" dirty="0" err="1">
                <a:latin typeface="+mn-ea"/>
              </a:rPr>
              <a:t>がありますか</a:t>
            </a:r>
            <a:endParaRPr lang="en-US" sz="2400" dirty="0">
              <a:latin typeface="+mn-ea"/>
            </a:endParaRPr>
          </a:p>
          <a:p>
            <a:r>
              <a:rPr lang="en-US" sz="2400" dirty="0" err="1">
                <a:latin typeface="+mn-ea"/>
              </a:rPr>
              <a:t>事後テストと同じレベルで</a:t>
            </a:r>
            <a:r>
              <a:rPr lang="en-US" sz="2400" u="sng" dirty="0" err="1">
                <a:solidFill>
                  <a:srgbClr val="FF0000"/>
                </a:solidFill>
                <a:latin typeface="+mn-ea"/>
              </a:rPr>
              <a:t>仕上げの練習をする機会</a:t>
            </a:r>
            <a:r>
              <a:rPr lang="en-US" sz="2400" dirty="0" err="1">
                <a:latin typeface="+mn-ea"/>
              </a:rPr>
              <a:t>がありますか</a:t>
            </a:r>
            <a:r>
              <a:rPr lang="en-US" sz="2400" dirty="0">
                <a:latin typeface="+mn-ea"/>
              </a:rPr>
              <a:t>  </a:t>
            </a:r>
          </a:p>
          <a:p>
            <a:r>
              <a:rPr lang="en-US" sz="2400" u="sng" dirty="0" err="1">
                <a:solidFill>
                  <a:srgbClr val="FF0000"/>
                </a:solidFill>
                <a:latin typeface="+mn-ea"/>
              </a:rPr>
              <a:t>自律して学習</a:t>
            </a:r>
            <a:r>
              <a:rPr lang="en-US" sz="2400" dirty="0" err="1">
                <a:latin typeface="+mn-ea"/>
              </a:rPr>
              <a:t>を進めるための</a:t>
            </a:r>
            <a:r>
              <a:rPr lang="en-US" sz="2400" u="sng" dirty="0" err="1">
                <a:solidFill>
                  <a:srgbClr val="FF0000"/>
                </a:solidFill>
                <a:latin typeface="+mn-ea"/>
              </a:rPr>
              <a:t>教育媒体や実施方法</a:t>
            </a:r>
            <a:r>
              <a:rPr lang="en-US" sz="2400" dirty="0" err="1">
                <a:latin typeface="+mn-ea"/>
              </a:rPr>
              <a:t>を使っていますか</a:t>
            </a:r>
            <a:endParaRPr lang="en-US" sz="2400" dirty="0">
              <a:latin typeface="+mn-ea"/>
            </a:endParaRPr>
          </a:p>
        </p:txBody>
      </p:sp>
      <p:sp>
        <p:nvSpPr>
          <p:cNvPr id="4" name="Rectangle 3">
            <a:extLst>
              <a:ext uri="{FF2B5EF4-FFF2-40B4-BE49-F238E27FC236}">
                <a16:creationId xmlns:a16="http://schemas.microsoft.com/office/drawing/2014/main" id="{B0E29AAE-DF9F-F44F-BDA2-018E434EA353}"/>
              </a:ext>
            </a:extLst>
          </p:cNvPr>
          <p:cNvSpPr/>
          <p:nvPr/>
        </p:nvSpPr>
        <p:spPr>
          <a:xfrm>
            <a:off x="9469424" y="6488668"/>
            <a:ext cx="2511778" cy="369332"/>
          </a:xfrm>
          <a:prstGeom prst="rect">
            <a:avLst/>
          </a:prstGeom>
        </p:spPr>
        <p:txBody>
          <a:bodyPr wrap="none">
            <a:spAutoFit/>
          </a:bodyPr>
          <a:lstStyle/>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全専研</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ID</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テキスト</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 p.80</a:t>
            </a:r>
            <a:endParaRPr 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60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AB16-C0FD-3C4E-9C26-ACC49FF0FE3F}"/>
              </a:ext>
            </a:extLst>
          </p:cNvPr>
          <p:cNvSpPr>
            <a:spLocks noGrp="1"/>
          </p:cNvSpPr>
          <p:nvPr>
            <p:ph type="title"/>
          </p:nvPr>
        </p:nvSpPr>
        <p:spPr/>
        <p:txBody>
          <a:bodyPr/>
          <a:lstStyle/>
          <a:p>
            <a:r>
              <a:rPr lang="en-US" altLang="ja-JP" b="1" dirty="0">
                <a:latin typeface="+mj-ea"/>
              </a:rPr>
              <a:t>ID</a:t>
            </a:r>
            <a:r>
              <a:rPr lang="ja-JP" altLang="en-US" b="1">
                <a:latin typeface="+mj-ea"/>
              </a:rPr>
              <a:t>の基礎知識の確認</a:t>
            </a:r>
            <a:endParaRPr lang="en-US" b="1" dirty="0">
              <a:latin typeface="+mj-ea"/>
            </a:endParaRPr>
          </a:p>
        </p:txBody>
      </p:sp>
      <p:sp>
        <p:nvSpPr>
          <p:cNvPr id="3" name="Content Placeholder 2">
            <a:extLst>
              <a:ext uri="{FF2B5EF4-FFF2-40B4-BE49-F238E27FC236}">
                <a16:creationId xmlns:a16="http://schemas.microsoft.com/office/drawing/2014/main" id="{BAE5C4E1-7815-134E-983C-A2B538DAB135}"/>
              </a:ext>
            </a:extLst>
          </p:cNvPr>
          <p:cNvSpPr>
            <a:spLocks noGrp="1"/>
          </p:cNvSpPr>
          <p:nvPr>
            <p:ph idx="1"/>
          </p:nvPr>
        </p:nvSpPr>
        <p:spPr/>
        <p:txBody>
          <a:bodyPr>
            <a:normAutofit/>
          </a:bodyPr>
          <a:lstStyle/>
          <a:p>
            <a:r>
              <a:rPr lang="en-US" altLang="ja-JP" dirty="0"/>
              <a:t>ID</a:t>
            </a:r>
            <a:r>
              <a:rPr lang="ja-JP" altLang="en-US"/>
              <a:t>チェックリストを読んで理解度を確認し、　　　　　　　　不明な箇所は教えあってください。</a:t>
            </a:r>
            <a:endParaRPr lang="en-US" altLang="ja-JP" dirty="0"/>
          </a:p>
          <a:p>
            <a:endParaRPr lang="en-US" altLang="ja-JP" dirty="0"/>
          </a:p>
          <a:p>
            <a:pPr lvl="1"/>
            <a:r>
              <a:rPr lang="ja-JP" altLang="en-US" sz="3200"/>
              <a:t>各項目が何を意味しているか</a:t>
            </a:r>
            <a:endParaRPr lang="en-US" altLang="ja-JP" sz="3200" dirty="0"/>
          </a:p>
          <a:p>
            <a:pPr lvl="1"/>
            <a:r>
              <a:rPr lang="ja-JP" altLang="en-US" sz="3200"/>
              <a:t>その項目をどうシラバスの</a:t>
            </a:r>
            <a:r>
              <a:rPr lang="ja-JP" altLang="en-JP" sz="3200"/>
              <a:t>チェックに</a:t>
            </a:r>
            <a:r>
              <a:rPr lang="ja-JP" altLang="en-US" sz="3200"/>
              <a:t>活用するのか</a:t>
            </a:r>
            <a:endParaRPr lang="en-US" altLang="ja-JP" sz="3200" dirty="0"/>
          </a:p>
          <a:p>
            <a:pPr lvl="1"/>
            <a:r>
              <a:rPr lang="ja-JP" altLang="en-US" sz="3200"/>
              <a:t>関連する理論やモデルは何か</a:t>
            </a:r>
            <a:endParaRPr lang="en-US" altLang="ja-JP" sz="3200" dirty="0"/>
          </a:p>
          <a:p>
            <a:pPr marL="0" indent="0">
              <a:buNone/>
            </a:pPr>
            <a:r>
              <a:rPr lang="ja-JP" altLang="en-US" sz="3600"/>
              <a:t>など</a:t>
            </a:r>
            <a:endParaRPr lang="en-US" sz="3600" dirty="0"/>
          </a:p>
          <a:p>
            <a:pPr marL="0" indent="0">
              <a:buNone/>
            </a:pPr>
            <a:endParaRPr lang="en-US" altLang="ja-JP" sz="3600" dirty="0"/>
          </a:p>
          <a:p>
            <a:pPr marL="0" indent="0">
              <a:buNone/>
            </a:pPr>
            <a:endParaRPr lang="en-US" altLang="ja-JP" dirty="0"/>
          </a:p>
        </p:txBody>
      </p:sp>
      <p:sp>
        <p:nvSpPr>
          <p:cNvPr id="4" name="楕円 4">
            <a:extLst>
              <a:ext uri="{FF2B5EF4-FFF2-40B4-BE49-F238E27FC236}">
                <a16:creationId xmlns:a16="http://schemas.microsoft.com/office/drawing/2014/main" id="{9014A3B6-80CE-E649-8481-0712F504B0C7}"/>
              </a:ext>
            </a:extLst>
          </p:cNvPr>
          <p:cNvSpPr/>
          <p:nvPr/>
        </p:nvSpPr>
        <p:spPr>
          <a:xfrm>
            <a:off x="8819147" y="398325"/>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a:latin typeface="Meiryo UI" panose="020B0604030504040204" pitchFamily="50" charset="-128"/>
                <a:ea typeface="Meiryo UI" panose="020B0604030504040204" pitchFamily="50" charset="-128"/>
              </a:rPr>
              <a:t>グループ</a:t>
            </a:r>
            <a:endParaRPr kumimoji="1" lang="en-US" altLang="ja-JP" sz="4000" dirty="0">
              <a:latin typeface="Meiryo UI" panose="020B0604030504040204" pitchFamily="50" charset="-128"/>
              <a:ea typeface="Meiryo UI" panose="020B0604030504040204" pitchFamily="50" charset="-128"/>
            </a:endParaRPr>
          </a:p>
          <a:p>
            <a:pPr algn="ctr"/>
            <a:r>
              <a:rPr kumimoji="1" lang="en-US" altLang="ja-JP" sz="5400" dirty="0">
                <a:latin typeface="Meiryo UI" panose="020B0604030504040204" pitchFamily="50" charset="-128"/>
                <a:ea typeface="Meiryo UI" panose="020B0604030504040204" pitchFamily="50" charset="-128"/>
              </a:rPr>
              <a:t>10</a:t>
            </a:r>
            <a:r>
              <a:rPr kumimoji="1" lang="ja-JP" altLang="en-US" sz="5400">
                <a:latin typeface="Meiryo UI" panose="020B0604030504040204" pitchFamily="50" charset="-128"/>
                <a:ea typeface="Meiryo UI" panose="020B0604030504040204" pitchFamily="50" charset="-128"/>
              </a:rPr>
              <a:t>分</a:t>
            </a:r>
            <a:endParaRPr kumimoji="1" lang="ja-JP" altLang="en-US" sz="2400" dirty="0">
              <a:latin typeface="Meiryo UI" panose="020B0604030504040204" pitchFamily="50" charset="-128"/>
              <a:ea typeface="Meiryo UI" panose="020B0604030504040204" pitchFamily="50" charset="-128"/>
            </a:endParaRPr>
          </a:p>
        </p:txBody>
      </p:sp>
      <p:sp>
        <p:nvSpPr>
          <p:cNvPr id="6" name="TextBox 5">
            <a:extLst>
              <a:ext uri="{FF2B5EF4-FFF2-40B4-BE49-F238E27FC236}">
                <a16:creationId xmlns:a16="http://schemas.microsoft.com/office/drawing/2014/main" id="{DBAB1BBC-75D8-686A-E1B1-F08BB0F09B0E}"/>
              </a:ext>
            </a:extLst>
          </p:cNvPr>
          <p:cNvSpPr txBox="1"/>
          <p:nvPr/>
        </p:nvSpPr>
        <p:spPr>
          <a:xfrm>
            <a:off x="1420660" y="5538768"/>
            <a:ext cx="9350679" cy="954107"/>
          </a:xfrm>
          <a:prstGeom prst="rect">
            <a:avLst/>
          </a:prstGeom>
          <a:solidFill>
            <a:schemeClr val="accent1">
              <a:lumMod val="20000"/>
              <a:lumOff val="80000"/>
            </a:schemeClr>
          </a:solidFill>
        </p:spPr>
        <p:txBody>
          <a:bodyPr wrap="square">
            <a:spAutoFit/>
          </a:bodyPr>
          <a:lstStyle/>
          <a:p>
            <a:pPr marL="0" indent="0">
              <a:buNone/>
            </a:pPr>
            <a:r>
              <a:rPr lang="ja-JP" altLang="en-US" sz="2800"/>
              <a:t>ホワイトボードに、疑問に思ったこと、新しく気づいたことを書いてください。</a:t>
            </a:r>
            <a:endParaRPr lang="en-US" altLang="ja-JP" sz="2800" dirty="0"/>
          </a:p>
        </p:txBody>
      </p:sp>
    </p:spTree>
    <p:extLst>
      <p:ext uri="{BB962C8B-B14F-4D97-AF65-F5344CB8AC3E}">
        <p14:creationId xmlns:p14="http://schemas.microsoft.com/office/powerpoint/2010/main" val="265130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AB16-C0FD-3C4E-9C26-ACC49FF0FE3F}"/>
              </a:ext>
            </a:extLst>
          </p:cNvPr>
          <p:cNvSpPr>
            <a:spLocks noGrp="1"/>
          </p:cNvSpPr>
          <p:nvPr>
            <p:ph type="title"/>
          </p:nvPr>
        </p:nvSpPr>
        <p:spPr/>
        <p:txBody>
          <a:bodyPr>
            <a:normAutofit/>
          </a:bodyPr>
          <a:lstStyle/>
          <a:p>
            <a:pPr marL="76200" indent="63500"/>
            <a:r>
              <a:rPr lang="ja-JP" sz="4400" b="1">
                <a:effectLst/>
              </a:rPr>
              <a:t>授業シラバスの改善提案</a:t>
            </a:r>
            <a:r>
              <a:rPr lang="ja-JP" altLang="en-US" b="1"/>
              <a:t>の共有</a:t>
            </a:r>
            <a:endParaRPr lang="en-US" b="1" dirty="0"/>
          </a:p>
        </p:txBody>
      </p:sp>
      <p:sp>
        <p:nvSpPr>
          <p:cNvPr id="3" name="Content Placeholder 2">
            <a:extLst>
              <a:ext uri="{FF2B5EF4-FFF2-40B4-BE49-F238E27FC236}">
                <a16:creationId xmlns:a16="http://schemas.microsoft.com/office/drawing/2014/main" id="{BAE5C4E1-7815-134E-983C-A2B538DAB135}"/>
              </a:ext>
            </a:extLst>
          </p:cNvPr>
          <p:cNvSpPr>
            <a:spLocks noGrp="1"/>
          </p:cNvSpPr>
          <p:nvPr>
            <p:ph idx="1"/>
          </p:nvPr>
        </p:nvSpPr>
        <p:spPr>
          <a:xfrm>
            <a:off x="838200" y="1664483"/>
            <a:ext cx="10515600" cy="4351338"/>
          </a:xfrm>
        </p:spPr>
        <p:txBody>
          <a:bodyPr>
            <a:normAutofit/>
          </a:bodyPr>
          <a:lstStyle/>
          <a:p>
            <a:r>
              <a:rPr lang="ja-JP" altLang="en-US"/>
              <a:t>事前課題③を各自共有し</a:t>
            </a:r>
            <a:endParaRPr lang="en-US" altLang="ja-JP" dirty="0"/>
          </a:p>
          <a:p>
            <a:pPr marL="0" indent="0">
              <a:buNone/>
            </a:pPr>
            <a:r>
              <a:rPr lang="ja-JP" altLang="en-US"/>
              <a:t>より良くするための提案ができそうか検討する</a:t>
            </a:r>
            <a:endParaRPr lang="en-US" altLang="ja-JP" dirty="0"/>
          </a:p>
          <a:p>
            <a:pPr marL="0" indent="0">
              <a:buNone/>
            </a:pPr>
            <a:endParaRPr lang="en-US" altLang="ja-JP" dirty="0"/>
          </a:p>
          <a:p>
            <a:pPr lvl="1"/>
            <a:r>
              <a:rPr lang="ja-JP" altLang="en-US" sz="3200"/>
              <a:t>どのように改善提案をしたのか</a:t>
            </a:r>
            <a:endParaRPr lang="en-US" altLang="ja-JP" sz="3200" dirty="0"/>
          </a:p>
          <a:p>
            <a:pPr lvl="1"/>
            <a:r>
              <a:rPr lang="ja-JP" altLang="en-US" sz="3200"/>
              <a:t>その理由はなにか</a:t>
            </a:r>
            <a:endParaRPr lang="en-US" altLang="ja-JP" sz="3200" dirty="0"/>
          </a:p>
          <a:p>
            <a:pPr lvl="1"/>
            <a:r>
              <a:rPr lang="en-US" altLang="ja-JP" sz="3200" dirty="0"/>
              <a:t>ID</a:t>
            </a:r>
            <a:r>
              <a:rPr lang="ja-JP" altLang="en-US" sz="3200"/>
              <a:t>チェックリストから更に変更できる点がありそうか</a:t>
            </a:r>
            <a:endParaRPr lang="en-US" altLang="ja-JP" dirty="0"/>
          </a:p>
          <a:p>
            <a:pPr marL="0" indent="0">
              <a:buNone/>
            </a:pPr>
            <a:r>
              <a:rPr lang="ja-JP" altLang="en-US" dirty="0"/>
              <a:t>など</a:t>
            </a:r>
            <a:endParaRPr lang="en-US" dirty="0"/>
          </a:p>
        </p:txBody>
      </p:sp>
      <p:sp>
        <p:nvSpPr>
          <p:cNvPr id="4" name="楕円 4">
            <a:extLst>
              <a:ext uri="{FF2B5EF4-FFF2-40B4-BE49-F238E27FC236}">
                <a16:creationId xmlns:a16="http://schemas.microsoft.com/office/drawing/2014/main" id="{9014A3B6-80CE-E649-8481-0712F504B0C7}"/>
              </a:ext>
            </a:extLst>
          </p:cNvPr>
          <p:cNvSpPr/>
          <p:nvPr/>
        </p:nvSpPr>
        <p:spPr>
          <a:xfrm>
            <a:off x="8819147" y="398325"/>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a:latin typeface="Meiryo UI" panose="020B0604030504040204" pitchFamily="50" charset="-128"/>
                <a:ea typeface="Meiryo UI" panose="020B0604030504040204" pitchFamily="50" charset="-128"/>
              </a:rPr>
              <a:t>グループ</a:t>
            </a:r>
            <a:endParaRPr kumimoji="1" lang="en-US" altLang="ja-JP" sz="4000" dirty="0">
              <a:latin typeface="Meiryo UI" panose="020B0604030504040204" pitchFamily="50" charset="-128"/>
              <a:ea typeface="Meiryo UI" panose="020B0604030504040204" pitchFamily="50" charset="-128"/>
            </a:endParaRPr>
          </a:p>
          <a:p>
            <a:pPr algn="ctr"/>
            <a:r>
              <a:rPr kumimoji="1" lang="en-US" altLang="ja-JP" sz="5400" dirty="0">
                <a:latin typeface="Meiryo UI" panose="020B0604030504040204" pitchFamily="50" charset="-128"/>
                <a:ea typeface="Meiryo UI" panose="020B0604030504040204" pitchFamily="50" charset="-128"/>
              </a:rPr>
              <a:t>30</a:t>
            </a:r>
            <a:r>
              <a:rPr kumimoji="1" lang="ja-JP" altLang="en-US" sz="5400">
                <a:latin typeface="Meiryo UI" panose="020B0604030504040204" pitchFamily="50" charset="-128"/>
                <a:ea typeface="Meiryo UI" panose="020B0604030504040204" pitchFamily="50" charset="-128"/>
              </a:rPr>
              <a:t>分</a:t>
            </a:r>
            <a:endParaRPr kumimoji="1" lang="en-US" altLang="ja-JP" sz="5400" dirty="0">
              <a:latin typeface="Meiryo UI" panose="020B0604030504040204" pitchFamily="50" charset="-128"/>
              <a:ea typeface="Meiryo UI" panose="020B0604030504040204" pitchFamily="50" charset="-128"/>
            </a:endParaRPr>
          </a:p>
          <a:p>
            <a:pPr algn="ctr"/>
            <a:r>
              <a:rPr kumimoji="1" lang="en-US" altLang="ja-JP" sz="2800" dirty="0">
                <a:latin typeface="Meiryo UI" panose="020B0604030504040204" pitchFamily="50" charset="-128"/>
                <a:ea typeface="Meiryo UI" panose="020B0604030504040204" pitchFamily="50" charset="-128"/>
              </a:rPr>
              <a:t>10</a:t>
            </a:r>
            <a:r>
              <a:rPr kumimoji="1" lang="ja-JP" altLang="en-US" sz="2800">
                <a:latin typeface="Meiryo UI" panose="020B0604030504040204" pitchFamily="50" charset="-128"/>
                <a:ea typeface="Meiryo UI" panose="020B0604030504040204" pitchFamily="50" charset="-128"/>
              </a:rPr>
              <a:t>分</a:t>
            </a:r>
            <a:r>
              <a:rPr kumimoji="1" lang="en-US" altLang="ja-JP" sz="2800" dirty="0">
                <a:latin typeface="Meiryo UI" panose="020B0604030504040204" pitchFamily="50" charset="-128"/>
                <a:ea typeface="Meiryo UI" panose="020B0604030504040204" pitchFamily="50" charset="-128"/>
              </a:rPr>
              <a:t>/</a:t>
            </a:r>
            <a:r>
              <a:rPr kumimoji="1" lang="ja-JP" altLang="en-US" sz="2800">
                <a:latin typeface="Meiryo UI" panose="020B0604030504040204" pitchFamily="50" charset="-128"/>
                <a:ea typeface="Meiryo UI" panose="020B0604030504040204" pitchFamily="50" charset="-128"/>
              </a:rPr>
              <a:t>人</a:t>
            </a:r>
            <a:endParaRPr kumimoji="1" lang="ja-JP" altLang="en-US" sz="2800" dirty="0">
              <a:latin typeface="Meiryo UI" panose="020B0604030504040204" pitchFamily="50" charset="-128"/>
              <a:ea typeface="Meiryo UI" panose="020B0604030504040204" pitchFamily="50" charset="-128"/>
            </a:endParaRPr>
          </a:p>
        </p:txBody>
      </p:sp>
      <p:sp>
        <p:nvSpPr>
          <p:cNvPr id="5" name="TextBox 4">
            <a:extLst>
              <a:ext uri="{FF2B5EF4-FFF2-40B4-BE49-F238E27FC236}">
                <a16:creationId xmlns:a16="http://schemas.microsoft.com/office/drawing/2014/main" id="{C993FA78-EEC5-E2CC-D061-C09FA57BC889}"/>
              </a:ext>
            </a:extLst>
          </p:cNvPr>
          <p:cNvSpPr txBox="1"/>
          <p:nvPr/>
        </p:nvSpPr>
        <p:spPr>
          <a:xfrm>
            <a:off x="1438948" y="5703360"/>
            <a:ext cx="9350679" cy="954107"/>
          </a:xfrm>
          <a:prstGeom prst="rect">
            <a:avLst/>
          </a:prstGeom>
          <a:solidFill>
            <a:schemeClr val="accent1">
              <a:lumMod val="20000"/>
              <a:lumOff val="80000"/>
            </a:schemeClr>
          </a:solidFill>
        </p:spPr>
        <p:txBody>
          <a:bodyPr wrap="square">
            <a:spAutoFit/>
          </a:bodyPr>
          <a:lstStyle/>
          <a:p>
            <a:pPr marL="0" indent="0">
              <a:buNone/>
            </a:pPr>
            <a:r>
              <a:rPr lang="ja-JP" altLang="en-US" sz="2800"/>
              <a:t>ホワイトボードに、疑問に思ったこと、新しく気づいたことを書いてください。</a:t>
            </a:r>
            <a:endParaRPr lang="en-US" altLang="ja-JP" sz="2800" dirty="0"/>
          </a:p>
        </p:txBody>
      </p:sp>
    </p:spTree>
    <p:extLst>
      <p:ext uri="{BB962C8B-B14F-4D97-AF65-F5344CB8AC3E}">
        <p14:creationId xmlns:p14="http://schemas.microsoft.com/office/powerpoint/2010/main" val="166008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0291-6556-891B-3A6F-20822A31467C}"/>
              </a:ext>
            </a:extLst>
          </p:cNvPr>
          <p:cNvSpPr>
            <a:spLocks noGrp="1"/>
          </p:cNvSpPr>
          <p:nvPr>
            <p:ph type="title"/>
          </p:nvPr>
        </p:nvSpPr>
        <p:spPr/>
        <p:txBody>
          <a:bodyPr/>
          <a:lstStyle/>
          <a:p>
            <a:r>
              <a:rPr lang="en-JP" dirty="0">
                <a:latin typeface="+mn-lt"/>
              </a:rPr>
              <a:t>セッション1を終えて</a:t>
            </a:r>
          </a:p>
        </p:txBody>
      </p:sp>
      <p:sp>
        <p:nvSpPr>
          <p:cNvPr id="3" name="Content Placeholder 2">
            <a:extLst>
              <a:ext uri="{FF2B5EF4-FFF2-40B4-BE49-F238E27FC236}">
                <a16:creationId xmlns:a16="http://schemas.microsoft.com/office/drawing/2014/main" id="{E1A9EF6B-7763-610A-5B7E-AA8D6EAD1FF9}"/>
              </a:ext>
            </a:extLst>
          </p:cNvPr>
          <p:cNvSpPr>
            <a:spLocks noGrp="1"/>
          </p:cNvSpPr>
          <p:nvPr>
            <p:ph idx="1"/>
          </p:nvPr>
        </p:nvSpPr>
        <p:spPr/>
        <p:txBody>
          <a:bodyPr>
            <a:normAutofit/>
          </a:bodyPr>
          <a:lstStyle/>
          <a:p>
            <a:pPr marL="0" indent="0">
              <a:buNone/>
            </a:pPr>
            <a:r>
              <a:rPr lang="en-JP" sz="4000" dirty="0"/>
              <a:t>疑問に思ったこと、気がついたことで共有したいことはありますか</a:t>
            </a:r>
          </a:p>
        </p:txBody>
      </p:sp>
    </p:spTree>
    <p:extLst>
      <p:ext uri="{BB962C8B-B14F-4D97-AF65-F5344CB8AC3E}">
        <p14:creationId xmlns:p14="http://schemas.microsoft.com/office/powerpoint/2010/main" val="685411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1B2DD3-BB25-01D5-266F-542D9806F6EE}"/>
              </a:ext>
            </a:extLst>
          </p:cNvPr>
          <p:cNvSpPr>
            <a:spLocks noGrp="1"/>
          </p:cNvSpPr>
          <p:nvPr>
            <p:ph type="ctrTitle"/>
          </p:nvPr>
        </p:nvSpPr>
        <p:spPr/>
        <p:txBody>
          <a:bodyPr/>
          <a:lstStyle/>
          <a:p>
            <a:r>
              <a:rPr lang="en-JP" dirty="0"/>
              <a:t>セッション2</a:t>
            </a:r>
          </a:p>
        </p:txBody>
      </p:sp>
      <p:sp>
        <p:nvSpPr>
          <p:cNvPr id="5" name="Subtitle 4">
            <a:extLst>
              <a:ext uri="{FF2B5EF4-FFF2-40B4-BE49-F238E27FC236}">
                <a16:creationId xmlns:a16="http://schemas.microsoft.com/office/drawing/2014/main" id="{B07BEC2A-3597-2C50-FDEE-F17792079693}"/>
              </a:ext>
            </a:extLst>
          </p:cNvPr>
          <p:cNvSpPr>
            <a:spLocks noGrp="1"/>
          </p:cNvSpPr>
          <p:nvPr>
            <p:ph type="subTitle" idx="1"/>
          </p:nvPr>
        </p:nvSpPr>
        <p:spPr/>
        <p:txBody>
          <a:bodyPr>
            <a:normAutofit/>
          </a:bodyPr>
          <a:lstStyle/>
          <a:p>
            <a:r>
              <a:rPr lang="ja-JP" altLang="en-US" sz="4400">
                <a:effectLst/>
              </a:rPr>
              <a:t>授業をより良くするための</a:t>
            </a:r>
            <a:endParaRPr lang="en-US" altLang="ja-JP" sz="4400" dirty="0">
              <a:effectLst/>
            </a:endParaRPr>
          </a:p>
          <a:p>
            <a:r>
              <a:rPr lang="ja-JP" altLang="en-US" sz="4400">
                <a:effectLst/>
              </a:rPr>
              <a:t>具体的な提案</a:t>
            </a:r>
          </a:p>
          <a:p>
            <a:endParaRPr lang="ja-JP" altLang="en-US" sz="4400">
              <a:effectLst/>
            </a:endParaRPr>
          </a:p>
          <a:p>
            <a:endParaRPr lang="en-JP" sz="4400" dirty="0">
              <a:effectLst/>
            </a:endParaRPr>
          </a:p>
        </p:txBody>
      </p:sp>
    </p:spTree>
    <p:extLst>
      <p:ext uri="{BB962C8B-B14F-4D97-AF65-F5344CB8AC3E}">
        <p14:creationId xmlns:p14="http://schemas.microsoft.com/office/powerpoint/2010/main" val="4091865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0D710-0E3E-899E-A91E-CD31358009E9}"/>
              </a:ext>
            </a:extLst>
          </p:cNvPr>
          <p:cNvSpPr>
            <a:spLocks noGrp="1"/>
          </p:cNvSpPr>
          <p:nvPr>
            <p:ph type="title"/>
          </p:nvPr>
        </p:nvSpPr>
        <p:spPr/>
        <p:txBody>
          <a:bodyPr/>
          <a:lstStyle/>
          <a:p>
            <a:r>
              <a:rPr lang="en-JP" dirty="0"/>
              <a:t>科目デザインにおける工夫チェックリスト</a:t>
            </a:r>
          </a:p>
        </p:txBody>
      </p:sp>
      <p:graphicFrame>
        <p:nvGraphicFramePr>
          <p:cNvPr id="6" name="Table 5">
            <a:extLst>
              <a:ext uri="{FF2B5EF4-FFF2-40B4-BE49-F238E27FC236}">
                <a16:creationId xmlns:a16="http://schemas.microsoft.com/office/drawing/2014/main" id="{D71B654E-C5FB-2D32-F344-06775F480132}"/>
              </a:ext>
            </a:extLst>
          </p:cNvPr>
          <p:cNvGraphicFramePr>
            <a:graphicFrameLocks noGrp="1"/>
          </p:cNvGraphicFramePr>
          <p:nvPr/>
        </p:nvGraphicFramePr>
        <p:xfrm>
          <a:off x="246000" y="887693"/>
          <a:ext cx="9589116" cy="5215573"/>
        </p:xfrm>
        <a:graphic>
          <a:graphicData uri="http://schemas.openxmlformats.org/drawingml/2006/table">
            <a:tbl>
              <a:tblPr>
                <a:tableStyleId>{5C22544A-7EE6-4342-B048-85BDC9FD1C3A}</a:tableStyleId>
              </a:tblPr>
              <a:tblGrid>
                <a:gridCol w="3196372">
                  <a:extLst>
                    <a:ext uri="{9D8B030D-6E8A-4147-A177-3AD203B41FA5}">
                      <a16:colId xmlns:a16="http://schemas.microsoft.com/office/drawing/2014/main" val="153635626"/>
                    </a:ext>
                  </a:extLst>
                </a:gridCol>
                <a:gridCol w="3196372">
                  <a:extLst>
                    <a:ext uri="{9D8B030D-6E8A-4147-A177-3AD203B41FA5}">
                      <a16:colId xmlns:a16="http://schemas.microsoft.com/office/drawing/2014/main" val="2906709788"/>
                    </a:ext>
                  </a:extLst>
                </a:gridCol>
                <a:gridCol w="3196372">
                  <a:extLst>
                    <a:ext uri="{9D8B030D-6E8A-4147-A177-3AD203B41FA5}">
                      <a16:colId xmlns:a16="http://schemas.microsoft.com/office/drawing/2014/main" val="4292956887"/>
                    </a:ext>
                  </a:extLst>
                </a:gridCol>
              </a:tblGrid>
              <a:tr h="333375">
                <a:tc>
                  <a:txBody>
                    <a:bodyPr/>
                    <a:lstStyle/>
                    <a:p>
                      <a:pPr algn="ctr">
                        <a:lnSpc>
                          <a:spcPct val="115000"/>
                        </a:lnSpc>
                      </a:pPr>
                      <a:r>
                        <a:rPr lang="ja-JP" altLang="en-US" sz="2000" b="1"/>
                        <a:t>認知的発達を促す授業方法</a:t>
                      </a:r>
                      <a:endParaRPr lang="en-JP" sz="2000" b="1" dirty="0">
                        <a:effectLst/>
                        <a:latin typeface="+mn-ea"/>
                        <a:ea typeface="+mn-ea"/>
                      </a:endParaRPr>
                    </a:p>
                  </a:txBody>
                  <a:tcPr marL="50800" marR="50800" marT="50800" marB="50800"/>
                </a:tc>
                <a:tc>
                  <a:txBody>
                    <a:bodyPr/>
                    <a:lstStyle/>
                    <a:p>
                      <a:pPr algn="ctr">
                        <a:lnSpc>
                          <a:spcPct val="115000"/>
                        </a:lnSpc>
                      </a:pPr>
                      <a:r>
                        <a:rPr lang="ja-JP" altLang="en-US" sz="2000" b="1"/>
                        <a:t>評価と単位認定の見直し</a:t>
                      </a:r>
                      <a:endParaRPr lang="en-JP" sz="2000" b="1" dirty="0">
                        <a:effectLst/>
                        <a:latin typeface="+mn-ea"/>
                        <a:ea typeface="+mn-ea"/>
                      </a:endParaRPr>
                    </a:p>
                  </a:txBody>
                  <a:tcPr marL="50800" marR="50800" marT="50800" marB="50800"/>
                </a:tc>
                <a:tc>
                  <a:txBody>
                    <a:bodyPr/>
                    <a:lstStyle/>
                    <a:p>
                      <a:pPr algn="ctr">
                        <a:lnSpc>
                          <a:spcPct val="115000"/>
                        </a:lnSpc>
                      </a:pPr>
                      <a:r>
                        <a:rPr lang="ja-JP" altLang="en-US" sz="2000" b="1">
                          <a:effectLst/>
                        </a:rPr>
                        <a:t>　学習目標の高度化</a:t>
                      </a:r>
                      <a:endParaRPr lang="en-JP" sz="2000" b="1" dirty="0">
                        <a:effectLst/>
                        <a:latin typeface="+mn-ea"/>
                        <a:ea typeface="+mn-ea"/>
                      </a:endParaRPr>
                    </a:p>
                  </a:txBody>
                  <a:tcPr marL="50800" marR="50800" marT="50800" marB="50800"/>
                </a:tc>
                <a:extLst>
                  <a:ext uri="{0D108BD9-81ED-4DB2-BD59-A6C34878D82A}">
                    <a16:rowId xmlns:a16="http://schemas.microsoft.com/office/drawing/2014/main" val="263976923"/>
                  </a:ext>
                </a:extLst>
              </a:tr>
              <a:tr h="276225">
                <a:tc>
                  <a:txBody>
                    <a:bodyPr/>
                    <a:lstStyle/>
                    <a:p>
                      <a:pPr>
                        <a:lnSpc>
                          <a:spcPct val="115000"/>
                        </a:lnSpc>
                      </a:pPr>
                      <a:r>
                        <a:rPr lang="ja-JP" sz="2000">
                          <a:effectLst/>
                        </a:rPr>
                        <a:t>努力と真剣さを要求する授業</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多段階評価</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学問の領域を鳥瞰する</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2216693021"/>
                  </a:ext>
                </a:extLst>
              </a:tr>
              <a:tr h="276225">
                <a:tc>
                  <a:txBody>
                    <a:bodyPr/>
                    <a:lstStyle/>
                    <a:p>
                      <a:pPr>
                        <a:lnSpc>
                          <a:spcPct val="115000"/>
                        </a:lnSpc>
                      </a:pPr>
                      <a:r>
                        <a:rPr lang="ja-JP" sz="2000">
                          <a:effectLst/>
                        </a:rPr>
                        <a:t>しゃべるのは１割まで</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再提出可　まだ不十分</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歴史をさかのぼる</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1712661061"/>
                  </a:ext>
                </a:extLst>
              </a:tr>
              <a:tr h="276225">
                <a:tc>
                  <a:txBody>
                    <a:bodyPr/>
                    <a:lstStyle/>
                    <a:p>
                      <a:pPr>
                        <a:lnSpc>
                          <a:spcPct val="115000"/>
                        </a:lnSpc>
                      </a:pPr>
                      <a:r>
                        <a:rPr lang="ja-JP" sz="2000">
                          <a:effectLst/>
                        </a:rPr>
                        <a:t>大事なことは３回はやる</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fr-FR" sz="2000" dirty="0">
                          <a:effectLst/>
                        </a:rPr>
                        <a:t>LMS</a:t>
                      </a:r>
                      <a:r>
                        <a:rPr lang="ja-JP" sz="2000">
                          <a:effectLst/>
                        </a:rPr>
                        <a:t>でテスト</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現実場面での活用を試みる</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566485335"/>
                  </a:ext>
                </a:extLst>
              </a:tr>
              <a:tr h="276225">
                <a:tc>
                  <a:txBody>
                    <a:bodyPr/>
                    <a:lstStyle/>
                    <a:p>
                      <a:pPr>
                        <a:lnSpc>
                          <a:spcPct val="115000"/>
                        </a:lnSpc>
                      </a:pPr>
                      <a:r>
                        <a:rPr lang="ja-JP" sz="2000">
                          <a:effectLst/>
                        </a:rPr>
                        <a:t>一人でできることは授業ではやらない</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持ち込み可</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複数の視点から分析する</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2217288521"/>
                  </a:ext>
                </a:extLst>
              </a:tr>
              <a:tr h="276225">
                <a:tc>
                  <a:txBody>
                    <a:bodyPr/>
                    <a:lstStyle/>
                    <a:p>
                      <a:pPr>
                        <a:lnSpc>
                          <a:spcPct val="115000"/>
                        </a:lnSpc>
                      </a:pPr>
                      <a:r>
                        <a:rPr lang="ja-JP" sz="2000">
                          <a:effectLst/>
                        </a:rPr>
                        <a:t>個人</a:t>
                      </a:r>
                      <a:r>
                        <a:rPr lang="fr-FR" sz="2000" dirty="0">
                          <a:effectLst/>
                        </a:rPr>
                        <a:t>→</a:t>
                      </a:r>
                      <a:r>
                        <a:rPr lang="ja-JP" sz="2000">
                          <a:effectLst/>
                        </a:rPr>
                        <a:t>グループ</a:t>
                      </a:r>
                      <a:r>
                        <a:rPr lang="fr-FR" sz="2000" dirty="0">
                          <a:effectLst/>
                        </a:rPr>
                        <a:t>→</a:t>
                      </a:r>
                      <a:r>
                        <a:rPr lang="ja-JP" sz="2000">
                          <a:effectLst/>
                        </a:rPr>
                        <a:t>個人</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問題開示</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自分でコミットする段階に誘う</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1280003414"/>
                  </a:ext>
                </a:extLst>
              </a:tr>
              <a:tr h="276225">
                <a:tc>
                  <a:txBody>
                    <a:bodyPr/>
                    <a:lstStyle/>
                    <a:p>
                      <a:pPr>
                        <a:lnSpc>
                          <a:spcPct val="115000"/>
                        </a:lnSpc>
                      </a:pPr>
                      <a:r>
                        <a:rPr lang="ja-JP" sz="2000">
                          <a:effectLst/>
                        </a:rPr>
                        <a:t>パラレルセッション</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ポートフォリオ</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gn="l">
                        <a:lnSpc>
                          <a:spcPct val="115000"/>
                        </a:lnSpc>
                      </a:pPr>
                      <a:r>
                        <a:rPr lang="ja-JP" sz="2000">
                          <a:effectLst/>
                        </a:rPr>
                        <a:t>オリジナリティのある成果物を生み出す</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2740649068"/>
                  </a:ext>
                </a:extLst>
              </a:tr>
              <a:tr h="361950">
                <a:tc>
                  <a:txBody>
                    <a:bodyPr/>
                    <a:lstStyle/>
                    <a:p>
                      <a:pPr>
                        <a:lnSpc>
                          <a:spcPct val="115000"/>
                        </a:lnSpc>
                        <a:spcAft>
                          <a:spcPts val="700"/>
                        </a:spcAft>
                      </a:pPr>
                      <a:r>
                        <a:rPr lang="ja-JP" sz="2000">
                          <a:effectLst/>
                        </a:rPr>
                        <a:t>ルーブリックの前にチェックリスト</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相互レビュー</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学び方を学ぶ目標を追加する</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3427481356"/>
                  </a:ext>
                </a:extLst>
              </a:tr>
            </a:tbl>
          </a:graphicData>
        </a:graphic>
      </p:graphicFrame>
      <p:pic>
        <p:nvPicPr>
          <p:cNvPr id="3" name="Picture 2">
            <a:extLst>
              <a:ext uri="{FF2B5EF4-FFF2-40B4-BE49-F238E27FC236}">
                <a16:creationId xmlns:a16="http://schemas.microsoft.com/office/drawing/2014/main" id="{5B1E9A34-037B-C611-959E-3F7D5C614AC1}"/>
              </a:ext>
            </a:extLst>
          </p:cNvPr>
          <p:cNvPicPr>
            <a:picLocks noChangeAspect="1"/>
          </p:cNvPicPr>
          <p:nvPr/>
        </p:nvPicPr>
        <p:blipFill rotWithShape="1">
          <a:blip r:embed="rId2"/>
          <a:srcRect b="16744"/>
          <a:stretch/>
        </p:blipFill>
        <p:spPr>
          <a:xfrm>
            <a:off x="10100161" y="1031277"/>
            <a:ext cx="1935839" cy="1789848"/>
          </a:xfrm>
          <a:prstGeom prst="rect">
            <a:avLst/>
          </a:prstGeom>
        </p:spPr>
      </p:pic>
      <p:sp>
        <p:nvSpPr>
          <p:cNvPr id="7" name="TextBox 6">
            <a:extLst>
              <a:ext uri="{FF2B5EF4-FFF2-40B4-BE49-F238E27FC236}">
                <a16:creationId xmlns:a16="http://schemas.microsoft.com/office/drawing/2014/main" id="{EE5FDA9B-3D45-3519-4723-5BF4336813D8}"/>
              </a:ext>
            </a:extLst>
          </p:cNvPr>
          <p:cNvSpPr txBox="1"/>
          <p:nvPr/>
        </p:nvSpPr>
        <p:spPr>
          <a:xfrm>
            <a:off x="10100160" y="3060402"/>
            <a:ext cx="1935839" cy="1200329"/>
          </a:xfrm>
          <a:prstGeom prst="rect">
            <a:avLst/>
          </a:prstGeom>
          <a:noFill/>
        </p:spPr>
        <p:txBody>
          <a:bodyPr wrap="square">
            <a:spAutoFit/>
          </a:bodyPr>
          <a:lstStyle/>
          <a:p>
            <a:r>
              <a:rPr lang="en-JP" dirty="0"/>
              <a:t>https://www.gsis.kumamoto-u.ac.jp/onlineprogramlists/</a:t>
            </a:r>
          </a:p>
        </p:txBody>
      </p:sp>
      <p:sp>
        <p:nvSpPr>
          <p:cNvPr id="8" name="TextBox 7">
            <a:extLst>
              <a:ext uri="{FF2B5EF4-FFF2-40B4-BE49-F238E27FC236}">
                <a16:creationId xmlns:a16="http://schemas.microsoft.com/office/drawing/2014/main" id="{C85F10B3-3B72-62E9-ABBB-FFA95E8E0C3D}"/>
              </a:ext>
            </a:extLst>
          </p:cNvPr>
          <p:cNvSpPr txBox="1"/>
          <p:nvPr/>
        </p:nvSpPr>
        <p:spPr>
          <a:xfrm>
            <a:off x="9929842" y="5711666"/>
            <a:ext cx="2262158" cy="646331"/>
          </a:xfrm>
          <a:prstGeom prst="rect">
            <a:avLst/>
          </a:prstGeom>
          <a:noFill/>
        </p:spPr>
        <p:txBody>
          <a:bodyPr wrap="none" rtlCol="0">
            <a:spAutoFit/>
          </a:bodyPr>
          <a:lstStyle/>
          <a:p>
            <a:r>
              <a:rPr lang="en-JP" dirty="0"/>
              <a:t>「科目デザイン編」</a:t>
            </a:r>
          </a:p>
          <a:p>
            <a:r>
              <a:rPr lang="en-JP" dirty="0"/>
              <a:t>無料版・有料版</a:t>
            </a:r>
          </a:p>
        </p:txBody>
      </p:sp>
    </p:spTree>
    <p:extLst>
      <p:ext uri="{BB962C8B-B14F-4D97-AF65-F5344CB8AC3E}">
        <p14:creationId xmlns:p14="http://schemas.microsoft.com/office/powerpoint/2010/main" val="387920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00CD-83C6-C555-BC4F-FDFD78E12836}"/>
              </a:ext>
            </a:extLst>
          </p:cNvPr>
          <p:cNvSpPr>
            <a:spLocks noGrp="1"/>
          </p:cNvSpPr>
          <p:nvPr>
            <p:ph type="title"/>
          </p:nvPr>
        </p:nvSpPr>
        <p:spPr/>
        <p:txBody>
          <a:bodyPr>
            <a:normAutofit fontScale="90000"/>
          </a:bodyPr>
          <a:lstStyle/>
          <a:p>
            <a:r>
              <a:rPr lang="en-JP" sz="3600" dirty="0"/>
              <a:t>教育活用のためのデザイン：</a:t>
            </a:r>
            <a:r>
              <a:rPr lang="en-JP" dirty="0"/>
              <a:t>メーガーの教育設計の3つの質問</a:t>
            </a:r>
          </a:p>
        </p:txBody>
      </p:sp>
      <p:sp>
        <p:nvSpPr>
          <p:cNvPr id="3" name="Content Placeholder 2">
            <a:extLst>
              <a:ext uri="{FF2B5EF4-FFF2-40B4-BE49-F238E27FC236}">
                <a16:creationId xmlns:a16="http://schemas.microsoft.com/office/drawing/2014/main" id="{4CBB1BF8-CF28-6F48-1A76-DD5DA32B212D}"/>
              </a:ext>
            </a:extLst>
          </p:cNvPr>
          <p:cNvSpPr>
            <a:spLocks noGrp="1"/>
          </p:cNvSpPr>
          <p:nvPr>
            <p:ph type="subTitle" idx="1"/>
          </p:nvPr>
        </p:nvSpPr>
        <p:spPr/>
        <p:txBody>
          <a:bodyPr anchor="t">
            <a:noAutofit/>
          </a:bodyPr>
          <a:lstStyle/>
          <a:p>
            <a:pPr marL="0" indent="0" algn="l">
              <a:buNone/>
            </a:pPr>
            <a:r>
              <a:rPr lang="en-US" sz="2800" dirty="0">
                <a:latin typeface="+mn-ea"/>
              </a:rPr>
              <a:t>1</a:t>
            </a:r>
            <a:r>
              <a:rPr lang="en-US" sz="2800" b="1" dirty="0">
                <a:latin typeface="+mn-ea"/>
              </a:rPr>
              <a:t>. </a:t>
            </a:r>
            <a:r>
              <a:rPr lang="en-US" sz="2800" b="1" dirty="0" err="1">
                <a:latin typeface="+mn-ea"/>
              </a:rPr>
              <a:t>どこへ行くのか</a:t>
            </a:r>
            <a:r>
              <a:rPr lang="en-US" sz="2800" b="1" dirty="0">
                <a:latin typeface="+mn-ea"/>
              </a:rPr>
              <a:t>？ </a:t>
            </a:r>
            <a:r>
              <a:rPr lang="en-US" sz="2800" dirty="0">
                <a:latin typeface="+mn-ea"/>
              </a:rPr>
              <a:t>(</a:t>
            </a:r>
            <a:r>
              <a:rPr lang="en-US" sz="2800" dirty="0" err="1">
                <a:latin typeface="+mn-ea"/>
              </a:rPr>
              <a:t>学習目標</a:t>
            </a:r>
            <a:r>
              <a:rPr lang="en-US" sz="2800" dirty="0">
                <a:latin typeface="+mn-ea"/>
              </a:rPr>
              <a:t>： Where am I going? )</a:t>
            </a:r>
            <a:endParaRPr lang="ja-JP" altLang="en-US" sz="2800">
              <a:latin typeface="+mn-ea"/>
            </a:endParaRPr>
          </a:p>
          <a:p>
            <a:pPr marL="0" indent="0" algn="l">
              <a:buNone/>
            </a:pPr>
            <a:r>
              <a:rPr lang="en-US" altLang="ja-JP" sz="2800" b="1" dirty="0">
                <a:latin typeface="+mn-ea"/>
              </a:rPr>
              <a:t>2.  </a:t>
            </a:r>
            <a:r>
              <a:rPr lang="ja-JP" altLang="en-US" sz="2800" b="1">
                <a:latin typeface="+mn-ea"/>
              </a:rPr>
              <a:t>たどり着いたかどうかをどうやって知るのか？</a:t>
            </a:r>
            <a:r>
              <a:rPr lang="en-US" altLang="ja-JP" sz="2800" dirty="0">
                <a:latin typeface="+mn-ea"/>
              </a:rPr>
              <a:t>(</a:t>
            </a:r>
            <a:r>
              <a:rPr lang="en-US" sz="2800" dirty="0" err="1">
                <a:latin typeface="+mn-ea"/>
              </a:rPr>
              <a:t>評価方法</a:t>
            </a:r>
            <a:r>
              <a:rPr lang="en-US" sz="2800" dirty="0">
                <a:latin typeface="+mn-ea"/>
              </a:rPr>
              <a:t>： </a:t>
            </a:r>
          </a:p>
          <a:p>
            <a:pPr marL="0" indent="0" algn="l">
              <a:buNone/>
            </a:pPr>
            <a:r>
              <a:rPr lang="en-US" sz="2800" dirty="0">
                <a:latin typeface="+mn-ea"/>
              </a:rPr>
              <a:t>    How do I know when I get there? )</a:t>
            </a:r>
            <a:endParaRPr lang="ja-JP" altLang="en-US" sz="2800">
              <a:latin typeface="+mn-ea"/>
            </a:endParaRPr>
          </a:p>
          <a:p>
            <a:pPr marL="0" indent="0" algn="l">
              <a:buNone/>
            </a:pPr>
            <a:r>
              <a:rPr lang="en-US" altLang="ja-JP" sz="2800" b="1" dirty="0">
                <a:latin typeface="+mn-ea"/>
              </a:rPr>
              <a:t>3. </a:t>
            </a:r>
            <a:r>
              <a:rPr lang="ja-JP" altLang="en-US" sz="2800" b="1">
                <a:latin typeface="+mn-ea"/>
              </a:rPr>
              <a:t>どうやってそこへ行くのか？</a:t>
            </a:r>
            <a:r>
              <a:rPr lang="en-US" sz="2800" b="1" dirty="0">
                <a:latin typeface="+mn-ea"/>
              </a:rPr>
              <a:t> </a:t>
            </a:r>
            <a:r>
              <a:rPr lang="en-US" sz="2800" dirty="0">
                <a:latin typeface="+mn-ea"/>
              </a:rPr>
              <a:t>(</a:t>
            </a:r>
            <a:r>
              <a:rPr lang="en-US" sz="2800" dirty="0" err="1">
                <a:latin typeface="+mn-ea"/>
              </a:rPr>
              <a:t>教授方略</a:t>
            </a:r>
            <a:r>
              <a:rPr lang="en-US" sz="2800" dirty="0">
                <a:latin typeface="+mn-ea"/>
              </a:rPr>
              <a:t>：                 </a:t>
            </a:r>
          </a:p>
          <a:p>
            <a:pPr marL="0" indent="0" algn="l">
              <a:buNone/>
            </a:pPr>
            <a:r>
              <a:rPr lang="en-US" sz="2800" dirty="0">
                <a:latin typeface="+mn-ea"/>
              </a:rPr>
              <a:t>   How do I get there? )</a:t>
            </a:r>
            <a:endParaRPr lang="en-US" altLang="ja-JP" sz="2800" dirty="0">
              <a:latin typeface="+mn-ea"/>
            </a:endParaRPr>
          </a:p>
          <a:p>
            <a:pPr algn="l"/>
            <a:endParaRPr lang="en-US" sz="2800" dirty="0">
              <a:latin typeface="+mn-ea"/>
            </a:endParaRPr>
          </a:p>
          <a:p>
            <a:pPr algn="l"/>
            <a:endParaRPr lang="en-JP" sz="2800" dirty="0">
              <a:latin typeface="+mn-ea"/>
            </a:endParaRPr>
          </a:p>
        </p:txBody>
      </p:sp>
      <p:sp>
        <p:nvSpPr>
          <p:cNvPr id="7" name="Slide Number Placeholder 6">
            <a:extLst>
              <a:ext uri="{FF2B5EF4-FFF2-40B4-BE49-F238E27FC236}">
                <a16:creationId xmlns:a16="http://schemas.microsoft.com/office/drawing/2014/main" id="{ECB92F9E-7124-2677-6363-DCC1D7F1C493}"/>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B2ACEF-9ADC-164D-84D4-FF37D250B148}" type="slidenum">
              <a:rPr lang="en-JP" smtClean="0"/>
              <a:pPr/>
              <a:t>19</a:t>
            </a:fld>
            <a:endParaRPr lang="en-JP"/>
          </a:p>
        </p:txBody>
      </p:sp>
    </p:spTree>
    <p:extLst>
      <p:ext uri="{BB962C8B-B14F-4D97-AF65-F5344CB8AC3E}">
        <p14:creationId xmlns:p14="http://schemas.microsoft.com/office/powerpoint/2010/main" val="25026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D799-0249-6748-8E84-959286CE4FDC}"/>
              </a:ext>
            </a:extLst>
          </p:cNvPr>
          <p:cNvSpPr>
            <a:spLocks noGrp="1"/>
          </p:cNvSpPr>
          <p:nvPr>
            <p:ph type="title"/>
          </p:nvPr>
        </p:nvSpPr>
        <p:spPr/>
        <p:txBody>
          <a:bodyPr/>
          <a:lstStyle/>
          <a:p>
            <a:r>
              <a:rPr lang="ja-JP" altLang="en-US" b="1">
                <a:latin typeface="Meiryo UI" panose="020B0604030504040204" pitchFamily="50" charset="-128"/>
                <a:ea typeface="Meiryo UI" panose="020B0604030504040204" pitchFamily="50" charset="-128"/>
              </a:rPr>
              <a:t>講座の</a:t>
            </a:r>
            <a:r>
              <a:rPr lang="ja-JP" altLang="en-US" b="1" dirty="0">
                <a:latin typeface="Meiryo UI" panose="020B0604030504040204" pitchFamily="50" charset="-128"/>
                <a:ea typeface="Meiryo UI" panose="020B0604030504040204" pitchFamily="50" charset="-128"/>
              </a:rPr>
              <a:t>目標</a:t>
            </a:r>
            <a:endParaRPr lang="en-US" b="1" dirty="0">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a16="http://schemas.microsoft.com/office/drawing/2014/main" id="{647EC6FB-2752-8C45-B5AA-0BEDE50A05F9}"/>
              </a:ext>
            </a:extLst>
          </p:cNvPr>
          <p:cNvSpPr>
            <a:spLocks noGrp="1"/>
          </p:cNvSpPr>
          <p:nvPr>
            <p:ph idx="1"/>
          </p:nvPr>
        </p:nvSpPr>
        <p:spPr/>
        <p:txBody>
          <a:bodyPr>
            <a:normAutofit/>
          </a:bodyPr>
          <a:lstStyle/>
          <a:p>
            <a:r>
              <a:rPr lang="ja-JP" altLang="en-US">
                <a:latin typeface="Meiryo UI" panose="020B0604030504040204" pitchFamily="50" charset="-128"/>
                <a:ea typeface="Meiryo UI" panose="020B0604030504040204" pitchFamily="50" charset="-128"/>
              </a:rPr>
              <a:t>授業改善サポーターとして、各種ツールを活用して授業改善のためのコンサルテーションを行うことができる</a:t>
            </a:r>
          </a:p>
          <a:p>
            <a:endParaRPr lang="ja-JP" altLang="en-US">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自校における授業コンサルテーションの普及を目指した施策を、個人レベル、組織レベルで提案することができる</a:t>
            </a:r>
          </a:p>
          <a:p>
            <a:endParaRPr lang="ja-JP" altLang="en-US">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授業改善サポーターとして相談し支援し合えるコミュニティを形成する</a:t>
            </a:r>
          </a:p>
          <a:p>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0252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ED33-DA2E-BE03-672F-CDECEA81F154}"/>
              </a:ext>
            </a:extLst>
          </p:cNvPr>
          <p:cNvSpPr>
            <a:spLocks noGrp="1"/>
          </p:cNvSpPr>
          <p:nvPr>
            <p:ph type="title"/>
          </p:nvPr>
        </p:nvSpPr>
        <p:spPr/>
        <p:txBody>
          <a:bodyPr/>
          <a:lstStyle/>
          <a:p>
            <a:r>
              <a:rPr lang="en-JP" dirty="0"/>
              <a:t>山に登ろう！</a:t>
            </a:r>
          </a:p>
        </p:txBody>
      </p:sp>
      <p:pic>
        <p:nvPicPr>
          <p:cNvPr id="7" name="Content Placeholder 6">
            <a:extLst>
              <a:ext uri="{FF2B5EF4-FFF2-40B4-BE49-F238E27FC236}">
                <a16:creationId xmlns:a16="http://schemas.microsoft.com/office/drawing/2014/main" id="{0BF2B650-D2B3-25FD-73A5-B42C93FD9197}"/>
              </a:ext>
            </a:extLst>
          </p:cNvPr>
          <p:cNvPicPr>
            <a:picLocks noGrp="1" noChangeAspect="1"/>
          </p:cNvPicPr>
          <p:nvPr>
            <p:ph sz="half" idx="1"/>
          </p:nvPr>
        </p:nvPicPr>
        <p:blipFill>
          <a:blip r:embed="rId2"/>
          <a:stretch>
            <a:fillRect/>
          </a:stretch>
        </p:blipFill>
        <p:spPr>
          <a:xfrm>
            <a:off x="1179533" y="1846263"/>
            <a:ext cx="4773572" cy="4022725"/>
          </a:xfrm>
          <a:prstGeom prst="rect">
            <a:avLst/>
          </a:prstGeom>
        </p:spPr>
      </p:pic>
      <p:sp>
        <p:nvSpPr>
          <p:cNvPr id="5" name="Content Placeholder 4">
            <a:extLst>
              <a:ext uri="{FF2B5EF4-FFF2-40B4-BE49-F238E27FC236}">
                <a16:creationId xmlns:a16="http://schemas.microsoft.com/office/drawing/2014/main" id="{5C1225E1-270D-87A1-036D-9BC09D3460C4}"/>
              </a:ext>
            </a:extLst>
          </p:cNvPr>
          <p:cNvSpPr>
            <a:spLocks noGrp="1"/>
          </p:cNvSpPr>
          <p:nvPr>
            <p:ph sz="half" idx="2"/>
          </p:nvPr>
        </p:nvSpPr>
        <p:spPr>
          <a:xfrm>
            <a:off x="6172200" y="365125"/>
            <a:ext cx="5181600" cy="5811838"/>
          </a:xfrm>
        </p:spPr>
        <p:txBody>
          <a:bodyPr/>
          <a:lstStyle/>
          <a:p>
            <a:pPr marL="514350" indent="-514350">
              <a:buFont typeface="+mj-lt"/>
              <a:buAutoNum type="arabicPeriod"/>
            </a:pPr>
            <a:r>
              <a:rPr lang="ja-JP" altLang="en-US" sz="2800"/>
              <a:t>どこへ行くのか？</a:t>
            </a:r>
            <a:r>
              <a:rPr lang="en-US" altLang="ja-JP" sz="2800" dirty="0"/>
              <a:t>(</a:t>
            </a:r>
            <a:r>
              <a:rPr lang="ja-JP" altLang="en-US" sz="2800"/>
              <a:t>学習目標</a:t>
            </a:r>
            <a:r>
              <a:rPr lang="en-US" altLang="ja-JP" sz="2800" dirty="0"/>
              <a:t>)</a:t>
            </a:r>
          </a:p>
          <a:p>
            <a:pPr lvl="1"/>
            <a:r>
              <a:rPr lang="ja-JP" altLang="en-US"/>
              <a:t>高尾山の山頂に行こう！</a:t>
            </a:r>
            <a:endParaRPr lang="en-US" altLang="ja-JP" dirty="0"/>
          </a:p>
          <a:p>
            <a:pPr marL="514350" indent="-514350">
              <a:buFont typeface="+mj-lt"/>
              <a:buAutoNum type="arabicPeriod"/>
            </a:pPr>
            <a:endParaRPr lang="en-US" altLang="ja-JP" sz="2800" dirty="0"/>
          </a:p>
          <a:p>
            <a:pPr marL="514350" indent="-514350">
              <a:buFont typeface="+mj-lt"/>
              <a:buAutoNum type="arabicPeriod"/>
            </a:pPr>
            <a:r>
              <a:rPr lang="ja-JP" altLang="en-US" sz="2800"/>
              <a:t>たどり着いたかどうかをどうやって知るのか？</a:t>
            </a:r>
            <a:r>
              <a:rPr lang="en-US" altLang="ja-JP" sz="2800" dirty="0"/>
              <a:t> (</a:t>
            </a:r>
            <a:r>
              <a:rPr lang="ja-JP" altLang="en-US" sz="2800"/>
              <a:t>評価方法</a:t>
            </a:r>
            <a:r>
              <a:rPr lang="en-US" altLang="ja-JP" sz="2800" dirty="0"/>
              <a:t>)</a:t>
            </a:r>
          </a:p>
          <a:p>
            <a:pPr lvl="1"/>
            <a:r>
              <a:rPr lang="ja-JP" altLang="en-US"/>
              <a:t>高尾山の山頂に到達したか</a:t>
            </a:r>
            <a:endParaRPr lang="en-US" altLang="ja-JP" dirty="0"/>
          </a:p>
          <a:p>
            <a:pPr marL="514350" indent="-514350">
              <a:buFont typeface="+mj-lt"/>
              <a:buAutoNum type="arabicPeriod"/>
            </a:pPr>
            <a:endParaRPr lang="en-US" altLang="ja-JP" sz="2800" dirty="0"/>
          </a:p>
          <a:p>
            <a:pPr marL="514350" indent="-514350">
              <a:buFont typeface="+mj-lt"/>
              <a:buAutoNum type="arabicPeriod"/>
            </a:pPr>
            <a:r>
              <a:rPr lang="ja-JP" altLang="en-US" sz="2800"/>
              <a:t>どうやってそこへ行くのか？</a:t>
            </a:r>
            <a:r>
              <a:rPr lang="en-US" altLang="ja-JP" sz="2800" dirty="0"/>
              <a:t>(</a:t>
            </a:r>
            <a:r>
              <a:rPr lang="ja-JP" altLang="en-US" sz="2800"/>
              <a:t>教授方略</a:t>
            </a:r>
            <a:r>
              <a:rPr lang="en-US" altLang="ja-JP" sz="2800" dirty="0"/>
              <a:t>)</a:t>
            </a:r>
          </a:p>
          <a:p>
            <a:pPr lvl="1"/>
            <a:r>
              <a:rPr lang="ja-JP" altLang="en-US"/>
              <a:t>歩いて登ろう</a:t>
            </a:r>
            <a:endParaRPr lang="en-US" altLang="ja-JP" dirty="0"/>
          </a:p>
          <a:p>
            <a:pPr marL="0" indent="0">
              <a:buNone/>
            </a:pPr>
            <a:endParaRPr lang="en-JP" dirty="0"/>
          </a:p>
        </p:txBody>
      </p:sp>
      <p:sp>
        <p:nvSpPr>
          <p:cNvPr id="8" name="Slide Number Placeholder 7">
            <a:extLst>
              <a:ext uri="{FF2B5EF4-FFF2-40B4-BE49-F238E27FC236}">
                <a16:creationId xmlns:a16="http://schemas.microsoft.com/office/drawing/2014/main" id="{CFD577BD-5371-80B0-E2AC-C40B576ABD3E}"/>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B2ACEF-9ADC-164D-84D4-FF37D250B148}" type="slidenum">
              <a:rPr lang="en-JP" smtClean="0"/>
              <a:pPr/>
              <a:t>20</a:t>
            </a:fld>
            <a:endParaRPr lang="en-JP"/>
          </a:p>
        </p:txBody>
      </p:sp>
    </p:spTree>
    <p:extLst>
      <p:ext uri="{BB962C8B-B14F-4D97-AF65-F5344CB8AC3E}">
        <p14:creationId xmlns:p14="http://schemas.microsoft.com/office/powerpoint/2010/main" val="285512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5C30-4C7F-9485-744B-2E8A25BD859C}"/>
              </a:ext>
            </a:extLst>
          </p:cNvPr>
          <p:cNvSpPr>
            <a:spLocks noGrp="1"/>
          </p:cNvSpPr>
          <p:nvPr>
            <p:ph type="title"/>
          </p:nvPr>
        </p:nvSpPr>
        <p:spPr/>
        <p:txBody>
          <a:bodyPr>
            <a:normAutofit/>
          </a:bodyPr>
          <a:lstStyle/>
          <a:p>
            <a:r>
              <a:rPr lang="en-US" altLang="ja-JP" sz="4400" dirty="0"/>
              <a:t>1. </a:t>
            </a:r>
            <a:r>
              <a:rPr lang="ja-JP" altLang="en-US" sz="4400"/>
              <a:t>どこへ行くのか？</a:t>
            </a:r>
            <a:r>
              <a:rPr lang="en-US" altLang="ja-JP" sz="4400" dirty="0"/>
              <a:t>(</a:t>
            </a:r>
            <a:r>
              <a:rPr lang="ja-JP" altLang="en-US" sz="4400"/>
              <a:t>学習目標</a:t>
            </a:r>
            <a:r>
              <a:rPr lang="en-US" altLang="ja-JP" sz="4400" dirty="0"/>
              <a:t>)</a:t>
            </a:r>
            <a:br>
              <a:rPr lang="en-US" altLang="ja-JP" sz="4400" dirty="0"/>
            </a:br>
            <a:r>
              <a:rPr lang="en-JP" dirty="0"/>
              <a:t>なにを目指すべきか</a:t>
            </a:r>
          </a:p>
        </p:txBody>
      </p:sp>
      <p:pic>
        <p:nvPicPr>
          <p:cNvPr id="8" name="Content Placeholder 9">
            <a:extLst>
              <a:ext uri="{FF2B5EF4-FFF2-40B4-BE49-F238E27FC236}">
                <a16:creationId xmlns:a16="http://schemas.microsoft.com/office/drawing/2014/main" id="{5009E3CD-661B-2A68-1D0E-ED2D469F6727}"/>
              </a:ext>
            </a:extLst>
          </p:cNvPr>
          <p:cNvPicPr>
            <a:picLocks noGrp="1" noChangeAspect="1"/>
          </p:cNvPicPr>
          <p:nvPr>
            <p:ph idx="1"/>
          </p:nvPr>
        </p:nvPicPr>
        <p:blipFill>
          <a:blip r:embed="rId2"/>
          <a:stretch>
            <a:fillRect/>
          </a:stretch>
        </p:blipFill>
        <p:spPr>
          <a:xfrm>
            <a:off x="1917700" y="1320403"/>
            <a:ext cx="4178300" cy="3124200"/>
          </a:xfrm>
          <a:prstGeom prst="rect">
            <a:avLst/>
          </a:prstGeom>
        </p:spPr>
      </p:pic>
      <p:sp>
        <p:nvSpPr>
          <p:cNvPr id="13" name="Slide Number Placeholder 12">
            <a:extLst>
              <a:ext uri="{FF2B5EF4-FFF2-40B4-BE49-F238E27FC236}">
                <a16:creationId xmlns:a16="http://schemas.microsoft.com/office/drawing/2014/main" id="{394DE874-B15E-D380-7AEA-4269B40B3B60}"/>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B2ACEF-9ADC-164D-84D4-FF37D250B148}" type="slidenum">
              <a:rPr lang="en-JP" smtClean="0"/>
              <a:pPr/>
              <a:t>21</a:t>
            </a:fld>
            <a:endParaRPr lang="en-JP"/>
          </a:p>
        </p:txBody>
      </p:sp>
      <p:pic>
        <p:nvPicPr>
          <p:cNvPr id="9" name="Picture 8">
            <a:extLst>
              <a:ext uri="{FF2B5EF4-FFF2-40B4-BE49-F238E27FC236}">
                <a16:creationId xmlns:a16="http://schemas.microsoft.com/office/drawing/2014/main" id="{85030CC1-8F4E-746E-D4EC-ABFFD8C13249}"/>
              </a:ext>
            </a:extLst>
          </p:cNvPr>
          <p:cNvPicPr>
            <a:picLocks noChangeAspect="1"/>
          </p:cNvPicPr>
          <p:nvPr/>
        </p:nvPicPr>
        <p:blipFill>
          <a:blip r:embed="rId3"/>
          <a:stretch>
            <a:fillRect/>
          </a:stretch>
        </p:blipFill>
        <p:spPr>
          <a:xfrm>
            <a:off x="111352" y="926487"/>
            <a:ext cx="5006977" cy="3743819"/>
          </a:xfrm>
          <a:prstGeom prst="rect">
            <a:avLst/>
          </a:prstGeom>
        </p:spPr>
      </p:pic>
      <p:pic>
        <p:nvPicPr>
          <p:cNvPr id="10" name="Content Placeholder 11">
            <a:extLst>
              <a:ext uri="{FF2B5EF4-FFF2-40B4-BE49-F238E27FC236}">
                <a16:creationId xmlns:a16="http://schemas.microsoft.com/office/drawing/2014/main" id="{8F8F2EAF-8D02-1516-B910-A5495773336A}"/>
              </a:ext>
            </a:extLst>
          </p:cNvPr>
          <p:cNvPicPr>
            <a:picLocks noChangeAspect="1"/>
          </p:cNvPicPr>
          <p:nvPr/>
        </p:nvPicPr>
        <p:blipFill>
          <a:blip r:embed="rId4"/>
          <a:stretch>
            <a:fillRect/>
          </a:stretch>
        </p:blipFill>
        <p:spPr>
          <a:xfrm>
            <a:off x="6579803" y="1412565"/>
            <a:ext cx="4592638" cy="3434009"/>
          </a:xfrm>
          <a:prstGeom prst="rect">
            <a:avLst/>
          </a:prstGeom>
        </p:spPr>
      </p:pic>
      <p:sp>
        <p:nvSpPr>
          <p:cNvPr id="11" name="Rectangle 10">
            <a:extLst>
              <a:ext uri="{FF2B5EF4-FFF2-40B4-BE49-F238E27FC236}">
                <a16:creationId xmlns:a16="http://schemas.microsoft.com/office/drawing/2014/main" id="{1022BE8D-51AB-D6B2-0FE9-ADE8EE22F97E}"/>
              </a:ext>
            </a:extLst>
          </p:cNvPr>
          <p:cNvSpPr/>
          <p:nvPr/>
        </p:nvSpPr>
        <p:spPr>
          <a:xfrm>
            <a:off x="7910283" y="3584344"/>
            <a:ext cx="537029" cy="43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2" name="Rectangle 11">
            <a:extLst>
              <a:ext uri="{FF2B5EF4-FFF2-40B4-BE49-F238E27FC236}">
                <a16:creationId xmlns:a16="http://schemas.microsoft.com/office/drawing/2014/main" id="{198156E2-3E2A-7051-E40E-4F29D8028E77}"/>
              </a:ext>
            </a:extLst>
          </p:cNvPr>
          <p:cNvSpPr/>
          <p:nvPr/>
        </p:nvSpPr>
        <p:spPr>
          <a:xfrm>
            <a:off x="9317487" y="3569830"/>
            <a:ext cx="506414" cy="43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135580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5C30-4C7F-9485-744B-2E8A25BD859C}"/>
              </a:ext>
            </a:extLst>
          </p:cNvPr>
          <p:cNvSpPr>
            <a:spLocks noGrp="1"/>
          </p:cNvSpPr>
          <p:nvPr>
            <p:ph type="title"/>
          </p:nvPr>
        </p:nvSpPr>
        <p:spPr/>
        <p:txBody>
          <a:bodyPr>
            <a:normAutofit/>
          </a:bodyPr>
          <a:lstStyle/>
          <a:p>
            <a:r>
              <a:rPr lang="en-US" altLang="ja-JP" sz="4400" dirty="0"/>
              <a:t>1. </a:t>
            </a:r>
            <a:r>
              <a:rPr lang="ja-JP" altLang="en-US" sz="4400"/>
              <a:t>どこへ行くのか？</a:t>
            </a:r>
            <a:r>
              <a:rPr lang="en-US" altLang="ja-JP" sz="4400" dirty="0"/>
              <a:t>(</a:t>
            </a:r>
            <a:r>
              <a:rPr lang="ja-JP" altLang="en-US" sz="4400"/>
              <a:t>学習目標</a:t>
            </a:r>
            <a:r>
              <a:rPr lang="en-US" altLang="ja-JP" sz="4400" dirty="0"/>
              <a:t>)</a:t>
            </a:r>
            <a:br>
              <a:rPr lang="en-US" altLang="ja-JP" sz="4400" dirty="0"/>
            </a:br>
            <a:r>
              <a:rPr lang="en-JP" dirty="0"/>
              <a:t>なにを目指すべきか</a:t>
            </a:r>
          </a:p>
        </p:txBody>
      </p:sp>
      <p:pic>
        <p:nvPicPr>
          <p:cNvPr id="8" name="Content Placeholder 9">
            <a:extLst>
              <a:ext uri="{FF2B5EF4-FFF2-40B4-BE49-F238E27FC236}">
                <a16:creationId xmlns:a16="http://schemas.microsoft.com/office/drawing/2014/main" id="{5009E3CD-661B-2A68-1D0E-ED2D469F6727}"/>
              </a:ext>
            </a:extLst>
          </p:cNvPr>
          <p:cNvPicPr>
            <a:picLocks noGrp="1" noChangeAspect="1"/>
          </p:cNvPicPr>
          <p:nvPr>
            <p:ph idx="1"/>
          </p:nvPr>
        </p:nvPicPr>
        <p:blipFill>
          <a:blip r:embed="rId2"/>
          <a:stretch>
            <a:fillRect/>
          </a:stretch>
        </p:blipFill>
        <p:spPr>
          <a:xfrm>
            <a:off x="1917700" y="1320403"/>
            <a:ext cx="4178300" cy="3124200"/>
          </a:xfrm>
          <a:prstGeom prst="rect">
            <a:avLst/>
          </a:prstGeom>
        </p:spPr>
      </p:pic>
      <p:sp>
        <p:nvSpPr>
          <p:cNvPr id="3" name="Slide Number Placeholder 2">
            <a:extLst>
              <a:ext uri="{FF2B5EF4-FFF2-40B4-BE49-F238E27FC236}">
                <a16:creationId xmlns:a16="http://schemas.microsoft.com/office/drawing/2014/main" id="{8BCEFDD9-D146-EAC3-B7C5-5752427CC03D}"/>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B2ACEF-9ADC-164D-84D4-FF37D250B148}" type="slidenum">
              <a:rPr lang="en-JP" smtClean="0"/>
              <a:pPr/>
              <a:t>22</a:t>
            </a:fld>
            <a:endParaRPr lang="en-JP"/>
          </a:p>
        </p:txBody>
      </p:sp>
      <p:sp>
        <p:nvSpPr>
          <p:cNvPr id="6" name="TextBox 5">
            <a:extLst>
              <a:ext uri="{FF2B5EF4-FFF2-40B4-BE49-F238E27FC236}">
                <a16:creationId xmlns:a16="http://schemas.microsoft.com/office/drawing/2014/main" id="{2A8AD087-DD7B-E7BB-A666-0FFCE5BC874B}"/>
              </a:ext>
            </a:extLst>
          </p:cNvPr>
          <p:cNvSpPr txBox="1"/>
          <p:nvPr/>
        </p:nvSpPr>
        <p:spPr>
          <a:xfrm>
            <a:off x="1019559" y="4656723"/>
            <a:ext cx="4570482" cy="369332"/>
          </a:xfrm>
          <a:prstGeom prst="rect">
            <a:avLst/>
          </a:prstGeom>
          <a:noFill/>
        </p:spPr>
        <p:txBody>
          <a:bodyPr wrap="none" rtlCol="0">
            <a:spAutoFit/>
          </a:bodyPr>
          <a:lstStyle/>
          <a:p>
            <a:r>
              <a:rPr lang="en-JP" dirty="0"/>
              <a:t>楽しく、みんなで、良い思い出を作りたい</a:t>
            </a:r>
          </a:p>
        </p:txBody>
      </p:sp>
      <p:sp>
        <p:nvSpPr>
          <p:cNvPr id="7" name="TextBox 6">
            <a:extLst>
              <a:ext uri="{FF2B5EF4-FFF2-40B4-BE49-F238E27FC236}">
                <a16:creationId xmlns:a16="http://schemas.microsoft.com/office/drawing/2014/main" id="{99E68C76-A00E-EDA2-0C0C-A05DCD6DA24F}"/>
              </a:ext>
            </a:extLst>
          </p:cNvPr>
          <p:cNvSpPr txBox="1"/>
          <p:nvPr/>
        </p:nvSpPr>
        <p:spPr>
          <a:xfrm>
            <a:off x="8178797" y="4656723"/>
            <a:ext cx="1800493" cy="369332"/>
          </a:xfrm>
          <a:prstGeom prst="rect">
            <a:avLst/>
          </a:prstGeom>
          <a:noFill/>
        </p:spPr>
        <p:txBody>
          <a:bodyPr wrap="none" rtlCol="0">
            <a:spAutoFit/>
          </a:bodyPr>
          <a:lstStyle/>
          <a:p>
            <a:r>
              <a:rPr lang="en-JP" dirty="0"/>
              <a:t>身体を鍛えたい</a:t>
            </a:r>
          </a:p>
        </p:txBody>
      </p:sp>
      <p:pic>
        <p:nvPicPr>
          <p:cNvPr id="9" name="Picture 8">
            <a:extLst>
              <a:ext uri="{FF2B5EF4-FFF2-40B4-BE49-F238E27FC236}">
                <a16:creationId xmlns:a16="http://schemas.microsoft.com/office/drawing/2014/main" id="{85030CC1-8F4E-746E-D4EC-ABFFD8C13249}"/>
              </a:ext>
            </a:extLst>
          </p:cNvPr>
          <p:cNvPicPr>
            <a:picLocks noChangeAspect="1"/>
          </p:cNvPicPr>
          <p:nvPr/>
        </p:nvPicPr>
        <p:blipFill>
          <a:blip r:embed="rId3"/>
          <a:stretch>
            <a:fillRect/>
          </a:stretch>
        </p:blipFill>
        <p:spPr>
          <a:xfrm>
            <a:off x="111352" y="926487"/>
            <a:ext cx="5006977" cy="3743819"/>
          </a:xfrm>
          <a:prstGeom prst="rect">
            <a:avLst/>
          </a:prstGeom>
        </p:spPr>
      </p:pic>
      <p:pic>
        <p:nvPicPr>
          <p:cNvPr id="10" name="Content Placeholder 11">
            <a:extLst>
              <a:ext uri="{FF2B5EF4-FFF2-40B4-BE49-F238E27FC236}">
                <a16:creationId xmlns:a16="http://schemas.microsoft.com/office/drawing/2014/main" id="{8F8F2EAF-8D02-1516-B910-A5495773336A}"/>
              </a:ext>
            </a:extLst>
          </p:cNvPr>
          <p:cNvPicPr>
            <a:picLocks noChangeAspect="1"/>
          </p:cNvPicPr>
          <p:nvPr/>
        </p:nvPicPr>
        <p:blipFill>
          <a:blip r:embed="rId4"/>
          <a:stretch>
            <a:fillRect/>
          </a:stretch>
        </p:blipFill>
        <p:spPr>
          <a:xfrm>
            <a:off x="6579803" y="1412565"/>
            <a:ext cx="4592638" cy="3434009"/>
          </a:xfrm>
          <a:prstGeom prst="rect">
            <a:avLst/>
          </a:prstGeom>
        </p:spPr>
      </p:pic>
      <p:sp>
        <p:nvSpPr>
          <p:cNvPr id="11" name="Rectangle 10">
            <a:extLst>
              <a:ext uri="{FF2B5EF4-FFF2-40B4-BE49-F238E27FC236}">
                <a16:creationId xmlns:a16="http://schemas.microsoft.com/office/drawing/2014/main" id="{1022BE8D-51AB-D6B2-0FE9-ADE8EE22F97E}"/>
              </a:ext>
            </a:extLst>
          </p:cNvPr>
          <p:cNvSpPr/>
          <p:nvPr/>
        </p:nvSpPr>
        <p:spPr>
          <a:xfrm>
            <a:off x="7910283" y="3584344"/>
            <a:ext cx="537029" cy="43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2" name="Rectangle 11">
            <a:extLst>
              <a:ext uri="{FF2B5EF4-FFF2-40B4-BE49-F238E27FC236}">
                <a16:creationId xmlns:a16="http://schemas.microsoft.com/office/drawing/2014/main" id="{198156E2-3E2A-7051-E40E-4F29D8028E77}"/>
              </a:ext>
            </a:extLst>
          </p:cNvPr>
          <p:cNvSpPr/>
          <p:nvPr/>
        </p:nvSpPr>
        <p:spPr>
          <a:xfrm>
            <a:off x="9317487" y="3569830"/>
            <a:ext cx="506414" cy="43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158084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5C30-4C7F-9485-744B-2E8A25BD859C}"/>
              </a:ext>
            </a:extLst>
          </p:cNvPr>
          <p:cNvSpPr>
            <a:spLocks noGrp="1"/>
          </p:cNvSpPr>
          <p:nvPr>
            <p:ph type="title"/>
          </p:nvPr>
        </p:nvSpPr>
        <p:spPr/>
        <p:txBody>
          <a:bodyPr>
            <a:normAutofit/>
          </a:bodyPr>
          <a:lstStyle/>
          <a:p>
            <a:r>
              <a:rPr lang="en-US" altLang="ja-JP" sz="4400" dirty="0"/>
              <a:t>2</a:t>
            </a:r>
            <a:r>
              <a:rPr lang="ja-JP" altLang="en-US" sz="4400"/>
              <a:t>たどり着いたかどうかをどうやって知るのか？</a:t>
            </a:r>
            <a:r>
              <a:rPr lang="en-US" altLang="ja-JP" sz="4400" dirty="0"/>
              <a:t> (</a:t>
            </a:r>
            <a:r>
              <a:rPr lang="ja-JP" altLang="en-US" sz="4400"/>
              <a:t>評価方法</a:t>
            </a:r>
            <a:r>
              <a:rPr lang="en-US" altLang="ja-JP" sz="4400" dirty="0"/>
              <a:t>)</a:t>
            </a:r>
            <a:endParaRPr lang="en-JP" dirty="0"/>
          </a:p>
        </p:txBody>
      </p:sp>
      <p:pic>
        <p:nvPicPr>
          <p:cNvPr id="8" name="Content Placeholder 9">
            <a:extLst>
              <a:ext uri="{FF2B5EF4-FFF2-40B4-BE49-F238E27FC236}">
                <a16:creationId xmlns:a16="http://schemas.microsoft.com/office/drawing/2014/main" id="{5009E3CD-661B-2A68-1D0E-ED2D469F6727}"/>
              </a:ext>
            </a:extLst>
          </p:cNvPr>
          <p:cNvPicPr>
            <a:picLocks noGrp="1" noChangeAspect="1"/>
          </p:cNvPicPr>
          <p:nvPr>
            <p:ph idx="1"/>
          </p:nvPr>
        </p:nvPicPr>
        <p:blipFill>
          <a:blip r:embed="rId2"/>
          <a:stretch>
            <a:fillRect/>
          </a:stretch>
        </p:blipFill>
        <p:spPr>
          <a:xfrm>
            <a:off x="1917700" y="1320403"/>
            <a:ext cx="4178300" cy="3124200"/>
          </a:xfrm>
          <a:prstGeom prst="rect">
            <a:avLst/>
          </a:prstGeom>
        </p:spPr>
      </p:pic>
      <p:sp>
        <p:nvSpPr>
          <p:cNvPr id="14" name="Slide Number Placeholder 13">
            <a:extLst>
              <a:ext uri="{FF2B5EF4-FFF2-40B4-BE49-F238E27FC236}">
                <a16:creationId xmlns:a16="http://schemas.microsoft.com/office/drawing/2014/main" id="{AE2A34DC-142F-1505-4668-BD8AC5BA1511}"/>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B2ACEF-9ADC-164D-84D4-FF37D250B148}" type="slidenum">
              <a:rPr lang="en-JP" smtClean="0"/>
              <a:pPr/>
              <a:t>23</a:t>
            </a:fld>
            <a:endParaRPr lang="en-JP"/>
          </a:p>
        </p:txBody>
      </p:sp>
      <p:sp>
        <p:nvSpPr>
          <p:cNvPr id="6" name="TextBox 5">
            <a:extLst>
              <a:ext uri="{FF2B5EF4-FFF2-40B4-BE49-F238E27FC236}">
                <a16:creationId xmlns:a16="http://schemas.microsoft.com/office/drawing/2014/main" id="{2A8AD087-DD7B-E7BB-A666-0FFCE5BC874B}"/>
              </a:ext>
            </a:extLst>
          </p:cNvPr>
          <p:cNvSpPr txBox="1"/>
          <p:nvPr/>
        </p:nvSpPr>
        <p:spPr>
          <a:xfrm>
            <a:off x="1019559" y="4656723"/>
            <a:ext cx="4570482" cy="369332"/>
          </a:xfrm>
          <a:prstGeom prst="rect">
            <a:avLst/>
          </a:prstGeom>
          <a:noFill/>
        </p:spPr>
        <p:txBody>
          <a:bodyPr wrap="none" rtlCol="0">
            <a:spAutoFit/>
          </a:bodyPr>
          <a:lstStyle/>
          <a:p>
            <a:r>
              <a:rPr lang="en-JP" dirty="0"/>
              <a:t>楽しく、みんなで、良い思い出を作りたい</a:t>
            </a:r>
          </a:p>
        </p:txBody>
      </p:sp>
      <p:sp>
        <p:nvSpPr>
          <p:cNvPr id="7" name="TextBox 6">
            <a:extLst>
              <a:ext uri="{FF2B5EF4-FFF2-40B4-BE49-F238E27FC236}">
                <a16:creationId xmlns:a16="http://schemas.microsoft.com/office/drawing/2014/main" id="{99E68C76-A00E-EDA2-0C0C-A05DCD6DA24F}"/>
              </a:ext>
            </a:extLst>
          </p:cNvPr>
          <p:cNvSpPr txBox="1"/>
          <p:nvPr/>
        </p:nvSpPr>
        <p:spPr>
          <a:xfrm>
            <a:off x="8178797" y="4656723"/>
            <a:ext cx="1800493" cy="369332"/>
          </a:xfrm>
          <a:prstGeom prst="rect">
            <a:avLst/>
          </a:prstGeom>
          <a:noFill/>
        </p:spPr>
        <p:txBody>
          <a:bodyPr wrap="none" rtlCol="0">
            <a:spAutoFit/>
          </a:bodyPr>
          <a:lstStyle/>
          <a:p>
            <a:r>
              <a:rPr lang="en-JP" dirty="0"/>
              <a:t>身体を鍛えたい</a:t>
            </a:r>
          </a:p>
        </p:txBody>
      </p:sp>
      <p:pic>
        <p:nvPicPr>
          <p:cNvPr id="9" name="Picture 8">
            <a:extLst>
              <a:ext uri="{FF2B5EF4-FFF2-40B4-BE49-F238E27FC236}">
                <a16:creationId xmlns:a16="http://schemas.microsoft.com/office/drawing/2014/main" id="{85030CC1-8F4E-746E-D4EC-ABFFD8C13249}"/>
              </a:ext>
            </a:extLst>
          </p:cNvPr>
          <p:cNvPicPr>
            <a:picLocks noChangeAspect="1"/>
          </p:cNvPicPr>
          <p:nvPr/>
        </p:nvPicPr>
        <p:blipFill>
          <a:blip r:embed="rId3"/>
          <a:stretch>
            <a:fillRect/>
          </a:stretch>
        </p:blipFill>
        <p:spPr>
          <a:xfrm>
            <a:off x="111352" y="926487"/>
            <a:ext cx="5006977" cy="3743819"/>
          </a:xfrm>
          <a:prstGeom prst="rect">
            <a:avLst/>
          </a:prstGeom>
        </p:spPr>
      </p:pic>
      <p:pic>
        <p:nvPicPr>
          <p:cNvPr id="10" name="Content Placeholder 11">
            <a:extLst>
              <a:ext uri="{FF2B5EF4-FFF2-40B4-BE49-F238E27FC236}">
                <a16:creationId xmlns:a16="http://schemas.microsoft.com/office/drawing/2014/main" id="{8F8F2EAF-8D02-1516-B910-A5495773336A}"/>
              </a:ext>
            </a:extLst>
          </p:cNvPr>
          <p:cNvPicPr>
            <a:picLocks noChangeAspect="1"/>
          </p:cNvPicPr>
          <p:nvPr/>
        </p:nvPicPr>
        <p:blipFill>
          <a:blip r:embed="rId4"/>
          <a:stretch>
            <a:fillRect/>
          </a:stretch>
        </p:blipFill>
        <p:spPr>
          <a:xfrm>
            <a:off x="6579803" y="1412565"/>
            <a:ext cx="4592638" cy="3434009"/>
          </a:xfrm>
          <a:prstGeom prst="rect">
            <a:avLst/>
          </a:prstGeom>
        </p:spPr>
      </p:pic>
      <p:sp>
        <p:nvSpPr>
          <p:cNvPr id="11" name="Rectangle 10">
            <a:extLst>
              <a:ext uri="{FF2B5EF4-FFF2-40B4-BE49-F238E27FC236}">
                <a16:creationId xmlns:a16="http://schemas.microsoft.com/office/drawing/2014/main" id="{1022BE8D-51AB-D6B2-0FE9-ADE8EE22F97E}"/>
              </a:ext>
            </a:extLst>
          </p:cNvPr>
          <p:cNvSpPr/>
          <p:nvPr/>
        </p:nvSpPr>
        <p:spPr>
          <a:xfrm>
            <a:off x="7910283" y="3584344"/>
            <a:ext cx="537029" cy="43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2" name="Rectangle 11">
            <a:extLst>
              <a:ext uri="{FF2B5EF4-FFF2-40B4-BE49-F238E27FC236}">
                <a16:creationId xmlns:a16="http://schemas.microsoft.com/office/drawing/2014/main" id="{198156E2-3E2A-7051-E40E-4F29D8028E77}"/>
              </a:ext>
            </a:extLst>
          </p:cNvPr>
          <p:cNvSpPr/>
          <p:nvPr/>
        </p:nvSpPr>
        <p:spPr>
          <a:xfrm>
            <a:off x="9317487" y="3569830"/>
            <a:ext cx="506414" cy="43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5" name="Down Arrow 4">
            <a:extLst>
              <a:ext uri="{FF2B5EF4-FFF2-40B4-BE49-F238E27FC236}">
                <a16:creationId xmlns:a16="http://schemas.microsoft.com/office/drawing/2014/main" id="{4344B38B-38F8-2AC2-FB2A-0CA7D8F509C0}"/>
              </a:ext>
            </a:extLst>
          </p:cNvPr>
          <p:cNvSpPr/>
          <p:nvPr/>
        </p:nvSpPr>
        <p:spPr>
          <a:xfrm>
            <a:off x="3085205" y="5053575"/>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3" name="Down Arrow 12">
            <a:extLst>
              <a:ext uri="{FF2B5EF4-FFF2-40B4-BE49-F238E27FC236}">
                <a16:creationId xmlns:a16="http://schemas.microsoft.com/office/drawing/2014/main" id="{591D4EE0-4A80-5DFE-BE64-09AF53A2A2DF}"/>
              </a:ext>
            </a:extLst>
          </p:cNvPr>
          <p:cNvSpPr/>
          <p:nvPr/>
        </p:nvSpPr>
        <p:spPr>
          <a:xfrm>
            <a:off x="8782068" y="4988260"/>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72551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5C30-4C7F-9485-744B-2E8A25BD859C}"/>
              </a:ext>
            </a:extLst>
          </p:cNvPr>
          <p:cNvSpPr>
            <a:spLocks noGrp="1"/>
          </p:cNvSpPr>
          <p:nvPr>
            <p:ph type="title"/>
          </p:nvPr>
        </p:nvSpPr>
        <p:spPr/>
        <p:txBody>
          <a:bodyPr>
            <a:normAutofit/>
          </a:bodyPr>
          <a:lstStyle/>
          <a:p>
            <a:r>
              <a:rPr lang="en-US" altLang="ja-JP" sz="4400" dirty="0"/>
              <a:t>2</a:t>
            </a:r>
            <a:r>
              <a:rPr lang="ja-JP" altLang="en-US" sz="4400"/>
              <a:t>たどり着いたかどうかをどうやって知るのか？</a:t>
            </a:r>
            <a:r>
              <a:rPr lang="en-US" altLang="ja-JP" sz="4400" dirty="0"/>
              <a:t> (</a:t>
            </a:r>
            <a:r>
              <a:rPr lang="ja-JP" altLang="en-US" sz="4400"/>
              <a:t>評価方法</a:t>
            </a:r>
            <a:r>
              <a:rPr lang="en-US" altLang="ja-JP" sz="4400" dirty="0"/>
              <a:t>)</a:t>
            </a:r>
            <a:endParaRPr lang="en-JP" dirty="0"/>
          </a:p>
        </p:txBody>
      </p:sp>
      <p:pic>
        <p:nvPicPr>
          <p:cNvPr id="8" name="Content Placeholder 9">
            <a:extLst>
              <a:ext uri="{FF2B5EF4-FFF2-40B4-BE49-F238E27FC236}">
                <a16:creationId xmlns:a16="http://schemas.microsoft.com/office/drawing/2014/main" id="{5009E3CD-661B-2A68-1D0E-ED2D469F6727}"/>
              </a:ext>
            </a:extLst>
          </p:cNvPr>
          <p:cNvPicPr>
            <a:picLocks noGrp="1" noChangeAspect="1"/>
          </p:cNvPicPr>
          <p:nvPr>
            <p:ph idx="1"/>
          </p:nvPr>
        </p:nvPicPr>
        <p:blipFill>
          <a:blip r:embed="rId2"/>
          <a:stretch>
            <a:fillRect/>
          </a:stretch>
        </p:blipFill>
        <p:spPr>
          <a:xfrm>
            <a:off x="1917700" y="1320403"/>
            <a:ext cx="4178300" cy="3124200"/>
          </a:xfrm>
          <a:prstGeom prst="rect">
            <a:avLst/>
          </a:prstGeom>
        </p:spPr>
      </p:pic>
      <p:sp>
        <p:nvSpPr>
          <p:cNvPr id="14" name="Slide Number Placeholder 13">
            <a:extLst>
              <a:ext uri="{FF2B5EF4-FFF2-40B4-BE49-F238E27FC236}">
                <a16:creationId xmlns:a16="http://schemas.microsoft.com/office/drawing/2014/main" id="{92A6AB23-CAA1-2AAB-775C-A30B2A2AED7F}"/>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B2ACEF-9ADC-164D-84D4-FF37D250B148}" type="slidenum">
              <a:rPr lang="en-JP" smtClean="0"/>
              <a:pPr/>
              <a:t>24</a:t>
            </a:fld>
            <a:endParaRPr lang="en-JP"/>
          </a:p>
        </p:txBody>
      </p:sp>
      <p:sp>
        <p:nvSpPr>
          <p:cNvPr id="6" name="TextBox 5">
            <a:extLst>
              <a:ext uri="{FF2B5EF4-FFF2-40B4-BE49-F238E27FC236}">
                <a16:creationId xmlns:a16="http://schemas.microsoft.com/office/drawing/2014/main" id="{2A8AD087-DD7B-E7BB-A666-0FFCE5BC874B}"/>
              </a:ext>
            </a:extLst>
          </p:cNvPr>
          <p:cNvSpPr txBox="1"/>
          <p:nvPr/>
        </p:nvSpPr>
        <p:spPr>
          <a:xfrm>
            <a:off x="1019559" y="4656723"/>
            <a:ext cx="4570482" cy="369332"/>
          </a:xfrm>
          <a:prstGeom prst="rect">
            <a:avLst/>
          </a:prstGeom>
          <a:noFill/>
        </p:spPr>
        <p:txBody>
          <a:bodyPr wrap="none" rtlCol="0">
            <a:spAutoFit/>
          </a:bodyPr>
          <a:lstStyle/>
          <a:p>
            <a:r>
              <a:rPr lang="en-JP" dirty="0"/>
              <a:t>楽しく、みんなで、良い思い出を作りたい</a:t>
            </a:r>
          </a:p>
        </p:txBody>
      </p:sp>
      <p:sp>
        <p:nvSpPr>
          <p:cNvPr id="7" name="TextBox 6">
            <a:extLst>
              <a:ext uri="{FF2B5EF4-FFF2-40B4-BE49-F238E27FC236}">
                <a16:creationId xmlns:a16="http://schemas.microsoft.com/office/drawing/2014/main" id="{99E68C76-A00E-EDA2-0C0C-A05DCD6DA24F}"/>
              </a:ext>
            </a:extLst>
          </p:cNvPr>
          <p:cNvSpPr txBox="1"/>
          <p:nvPr/>
        </p:nvSpPr>
        <p:spPr>
          <a:xfrm>
            <a:off x="8178797" y="4656723"/>
            <a:ext cx="1800493" cy="369332"/>
          </a:xfrm>
          <a:prstGeom prst="rect">
            <a:avLst/>
          </a:prstGeom>
          <a:noFill/>
        </p:spPr>
        <p:txBody>
          <a:bodyPr wrap="none" rtlCol="0">
            <a:spAutoFit/>
          </a:bodyPr>
          <a:lstStyle/>
          <a:p>
            <a:r>
              <a:rPr lang="en-JP" dirty="0"/>
              <a:t>身体を鍛えたい</a:t>
            </a:r>
          </a:p>
        </p:txBody>
      </p:sp>
      <p:pic>
        <p:nvPicPr>
          <p:cNvPr id="9" name="Picture 8">
            <a:extLst>
              <a:ext uri="{FF2B5EF4-FFF2-40B4-BE49-F238E27FC236}">
                <a16:creationId xmlns:a16="http://schemas.microsoft.com/office/drawing/2014/main" id="{85030CC1-8F4E-746E-D4EC-ABFFD8C13249}"/>
              </a:ext>
            </a:extLst>
          </p:cNvPr>
          <p:cNvPicPr>
            <a:picLocks noChangeAspect="1"/>
          </p:cNvPicPr>
          <p:nvPr/>
        </p:nvPicPr>
        <p:blipFill>
          <a:blip r:embed="rId3"/>
          <a:stretch>
            <a:fillRect/>
          </a:stretch>
        </p:blipFill>
        <p:spPr>
          <a:xfrm>
            <a:off x="111352" y="926487"/>
            <a:ext cx="5006977" cy="3743819"/>
          </a:xfrm>
          <a:prstGeom prst="rect">
            <a:avLst/>
          </a:prstGeom>
        </p:spPr>
      </p:pic>
      <p:pic>
        <p:nvPicPr>
          <p:cNvPr id="10" name="Content Placeholder 11">
            <a:extLst>
              <a:ext uri="{FF2B5EF4-FFF2-40B4-BE49-F238E27FC236}">
                <a16:creationId xmlns:a16="http://schemas.microsoft.com/office/drawing/2014/main" id="{8F8F2EAF-8D02-1516-B910-A5495773336A}"/>
              </a:ext>
            </a:extLst>
          </p:cNvPr>
          <p:cNvPicPr>
            <a:picLocks noChangeAspect="1"/>
          </p:cNvPicPr>
          <p:nvPr/>
        </p:nvPicPr>
        <p:blipFill>
          <a:blip r:embed="rId4"/>
          <a:stretch>
            <a:fillRect/>
          </a:stretch>
        </p:blipFill>
        <p:spPr>
          <a:xfrm>
            <a:off x="6579803" y="1412565"/>
            <a:ext cx="4592638" cy="3434009"/>
          </a:xfrm>
          <a:prstGeom prst="rect">
            <a:avLst/>
          </a:prstGeom>
        </p:spPr>
      </p:pic>
      <p:sp>
        <p:nvSpPr>
          <p:cNvPr id="11" name="Rectangle 10">
            <a:extLst>
              <a:ext uri="{FF2B5EF4-FFF2-40B4-BE49-F238E27FC236}">
                <a16:creationId xmlns:a16="http://schemas.microsoft.com/office/drawing/2014/main" id="{1022BE8D-51AB-D6B2-0FE9-ADE8EE22F97E}"/>
              </a:ext>
            </a:extLst>
          </p:cNvPr>
          <p:cNvSpPr/>
          <p:nvPr/>
        </p:nvSpPr>
        <p:spPr>
          <a:xfrm>
            <a:off x="7910283" y="3584344"/>
            <a:ext cx="537029" cy="43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2" name="Rectangle 11">
            <a:extLst>
              <a:ext uri="{FF2B5EF4-FFF2-40B4-BE49-F238E27FC236}">
                <a16:creationId xmlns:a16="http://schemas.microsoft.com/office/drawing/2014/main" id="{198156E2-3E2A-7051-E40E-4F29D8028E77}"/>
              </a:ext>
            </a:extLst>
          </p:cNvPr>
          <p:cNvSpPr/>
          <p:nvPr/>
        </p:nvSpPr>
        <p:spPr>
          <a:xfrm>
            <a:off x="9317487" y="3569830"/>
            <a:ext cx="506414" cy="43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3" name="TextBox 2">
            <a:extLst>
              <a:ext uri="{FF2B5EF4-FFF2-40B4-BE49-F238E27FC236}">
                <a16:creationId xmlns:a16="http://schemas.microsoft.com/office/drawing/2014/main" id="{AC3AC6B9-936F-12FC-3C9A-B4C6FFEC2AFF}"/>
              </a:ext>
            </a:extLst>
          </p:cNvPr>
          <p:cNvSpPr txBox="1"/>
          <p:nvPr/>
        </p:nvSpPr>
        <p:spPr>
          <a:xfrm>
            <a:off x="421275" y="5315136"/>
            <a:ext cx="5955476" cy="646331"/>
          </a:xfrm>
          <a:prstGeom prst="rect">
            <a:avLst/>
          </a:prstGeom>
          <a:noFill/>
        </p:spPr>
        <p:txBody>
          <a:bodyPr wrap="none" rtlCol="0">
            <a:spAutoFit/>
          </a:bodyPr>
          <a:lstStyle/>
          <a:p>
            <a:r>
              <a:rPr lang="en-JP" dirty="0"/>
              <a:t>山頂でお弁当を食べて、写真を撮る</a:t>
            </a:r>
          </a:p>
          <a:p>
            <a:r>
              <a:rPr lang="en-JP" dirty="0"/>
              <a:t>帰宅後、子どもが絵日記でみんなで笑っている絵を描く</a:t>
            </a:r>
          </a:p>
        </p:txBody>
      </p:sp>
      <p:sp>
        <p:nvSpPr>
          <p:cNvPr id="4" name="TextBox 3">
            <a:extLst>
              <a:ext uri="{FF2B5EF4-FFF2-40B4-BE49-F238E27FC236}">
                <a16:creationId xmlns:a16="http://schemas.microsoft.com/office/drawing/2014/main" id="{29B8C1B0-F3C9-62EC-AE1E-167AAF29E3F0}"/>
              </a:ext>
            </a:extLst>
          </p:cNvPr>
          <p:cNvSpPr txBox="1"/>
          <p:nvPr/>
        </p:nvSpPr>
        <p:spPr>
          <a:xfrm>
            <a:off x="6678386" y="5209469"/>
            <a:ext cx="4801314" cy="646331"/>
          </a:xfrm>
          <a:prstGeom prst="rect">
            <a:avLst/>
          </a:prstGeom>
          <a:noFill/>
        </p:spPr>
        <p:txBody>
          <a:bodyPr wrap="none" rtlCol="0">
            <a:spAutoFit/>
          </a:bodyPr>
          <a:lstStyle/>
          <a:p>
            <a:r>
              <a:rPr lang="en-JP" dirty="0"/>
              <a:t>山頂までかかった時間を測定する</a:t>
            </a:r>
          </a:p>
          <a:p>
            <a:r>
              <a:rPr lang="en-JP" dirty="0"/>
              <a:t>山頂に行って帰ってから、筋肉量を測定する</a:t>
            </a:r>
          </a:p>
        </p:txBody>
      </p:sp>
      <p:sp>
        <p:nvSpPr>
          <p:cNvPr id="5" name="Down Arrow 4">
            <a:extLst>
              <a:ext uri="{FF2B5EF4-FFF2-40B4-BE49-F238E27FC236}">
                <a16:creationId xmlns:a16="http://schemas.microsoft.com/office/drawing/2014/main" id="{4344B38B-38F8-2AC2-FB2A-0CA7D8F509C0}"/>
              </a:ext>
            </a:extLst>
          </p:cNvPr>
          <p:cNvSpPr/>
          <p:nvPr/>
        </p:nvSpPr>
        <p:spPr>
          <a:xfrm>
            <a:off x="3085205" y="5053575"/>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3" name="Down Arrow 12">
            <a:extLst>
              <a:ext uri="{FF2B5EF4-FFF2-40B4-BE49-F238E27FC236}">
                <a16:creationId xmlns:a16="http://schemas.microsoft.com/office/drawing/2014/main" id="{591D4EE0-4A80-5DFE-BE64-09AF53A2A2DF}"/>
              </a:ext>
            </a:extLst>
          </p:cNvPr>
          <p:cNvSpPr/>
          <p:nvPr/>
        </p:nvSpPr>
        <p:spPr>
          <a:xfrm>
            <a:off x="8782068" y="4988260"/>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142695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8AD087-DD7B-E7BB-A666-0FFCE5BC874B}"/>
              </a:ext>
            </a:extLst>
          </p:cNvPr>
          <p:cNvSpPr txBox="1"/>
          <p:nvPr/>
        </p:nvSpPr>
        <p:spPr>
          <a:xfrm>
            <a:off x="1019559" y="4656723"/>
            <a:ext cx="4570482" cy="369332"/>
          </a:xfrm>
          <a:prstGeom prst="rect">
            <a:avLst/>
          </a:prstGeom>
          <a:noFill/>
        </p:spPr>
        <p:txBody>
          <a:bodyPr wrap="none" rtlCol="0">
            <a:spAutoFit/>
          </a:bodyPr>
          <a:lstStyle/>
          <a:p>
            <a:r>
              <a:rPr lang="en-JP" dirty="0"/>
              <a:t>楽しく、みんなで、良い思い出を作りたい</a:t>
            </a:r>
          </a:p>
        </p:txBody>
      </p:sp>
      <p:sp>
        <p:nvSpPr>
          <p:cNvPr id="7" name="TextBox 6">
            <a:extLst>
              <a:ext uri="{FF2B5EF4-FFF2-40B4-BE49-F238E27FC236}">
                <a16:creationId xmlns:a16="http://schemas.microsoft.com/office/drawing/2014/main" id="{99E68C76-A00E-EDA2-0C0C-A05DCD6DA24F}"/>
              </a:ext>
            </a:extLst>
          </p:cNvPr>
          <p:cNvSpPr txBox="1"/>
          <p:nvPr/>
        </p:nvSpPr>
        <p:spPr>
          <a:xfrm>
            <a:off x="8178797" y="4656723"/>
            <a:ext cx="1800493" cy="369332"/>
          </a:xfrm>
          <a:prstGeom prst="rect">
            <a:avLst/>
          </a:prstGeom>
          <a:noFill/>
        </p:spPr>
        <p:txBody>
          <a:bodyPr wrap="none" rtlCol="0">
            <a:spAutoFit/>
          </a:bodyPr>
          <a:lstStyle/>
          <a:p>
            <a:r>
              <a:rPr lang="en-JP" dirty="0"/>
              <a:t>身体を鍛えたい</a:t>
            </a:r>
          </a:p>
        </p:txBody>
      </p:sp>
      <p:sp>
        <p:nvSpPr>
          <p:cNvPr id="16" name="Title 1">
            <a:extLst>
              <a:ext uri="{FF2B5EF4-FFF2-40B4-BE49-F238E27FC236}">
                <a16:creationId xmlns:a16="http://schemas.microsoft.com/office/drawing/2014/main" id="{6F8747DB-2315-C458-5CD8-E4119BEF3D19}"/>
              </a:ext>
            </a:extLst>
          </p:cNvPr>
          <p:cNvSpPr>
            <a:spLocks noGrp="1"/>
          </p:cNvSpPr>
          <p:nvPr>
            <p:ph type="title"/>
          </p:nvPr>
        </p:nvSpPr>
        <p:spPr>
          <a:xfrm>
            <a:off x="568375" y="218262"/>
            <a:ext cx="10911324" cy="1325563"/>
          </a:xfrm>
        </p:spPr>
        <p:txBody>
          <a:bodyPr>
            <a:normAutofit/>
          </a:bodyPr>
          <a:lstStyle/>
          <a:p>
            <a:r>
              <a:rPr lang="en-US" altLang="ja-JP" sz="4400" dirty="0"/>
              <a:t>3. </a:t>
            </a:r>
            <a:r>
              <a:rPr lang="ja-JP" altLang="en-US" sz="4400"/>
              <a:t>どうやってそこへ行くのか？</a:t>
            </a:r>
            <a:r>
              <a:rPr lang="en-US" altLang="ja-JP" sz="4400" dirty="0"/>
              <a:t>(</a:t>
            </a:r>
            <a:r>
              <a:rPr lang="ja-JP" altLang="en-US" sz="4400"/>
              <a:t>教授方略</a:t>
            </a:r>
            <a:r>
              <a:rPr lang="en-US" altLang="ja-JP" sz="4400" dirty="0"/>
              <a:t>)</a:t>
            </a:r>
          </a:p>
        </p:txBody>
      </p:sp>
      <p:pic>
        <p:nvPicPr>
          <p:cNvPr id="8" name="Content Placeholder 9">
            <a:extLst>
              <a:ext uri="{FF2B5EF4-FFF2-40B4-BE49-F238E27FC236}">
                <a16:creationId xmlns:a16="http://schemas.microsoft.com/office/drawing/2014/main" id="{5009E3CD-661B-2A68-1D0E-ED2D469F6727}"/>
              </a:ext>
            </a:extLst>
          </p:cNvPr>
          <p:cNvPicPr>
            <a:picLocks noGrp="1" noChangeAspect="1"/>
          </p:cNvPicPr>
          <p:nvPr>
            <p:ph idx="1"/>
          </p:nvPr>
        </p:nvPicPr>
        <p:blipFill>
          <a:blip r:embed="rId2"/>
          <a:stretch>
            <a:fillRect/>
          </a:stretch>
        </p:blipFill>
        <p:spPr>
          <a:xfrm>
            <a:off x="1917700" y="1320403"/>
            <a:ext cx="4178300" cy="3124200"/>
          </a:xfrm>
          <a:prstGeom prst="rect">
            <a:avLst/>
          </a:prstGeom>
        </p:spPr>
      </p:pic>
      <p:sp>
        <p:nvSpPr>
          <p:cNvPr id="19" name="Slide Number Placeholder 18">
            <a:extLst>
              <a:ext uri="{FF2B5EF4-FFF2-40B4-BE49-F238E27FC236}">
                <a16:creationId xmlns:a16="http://schemas.microsoft.com/office/drawing/2014/main" id="{DFDD82B0-F7EB-2F74-104E-FC8FF995EAEC}"/>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B2ACEF-9ADC-164D-84D4-FF37D250B148}" type="slidenum">
              <a:rPr lang="en-JP" smtClean="0"/>
              <a:pPr/>
              <a:t>25</a:t>
            </a:fld>
            <a:endParaRPr lang="en-JP"/>
          </a:p>
        </p:txBody>
      </p:sp>
      <p:pic>
        <p:nvPicPr>
          <p:cNvPr id="9" name="Picture 8">
            <a:extLst>
              <a:ext uri="{FF2B5EF4-FFF2-40B4-BE49-F238E27FC236}">
                <a16:creationId xmlns:a16="http://schemas.microsoft.com/office/drawing/2014/main" id="{85030CC1-8F4E-746E-D4EC-ABFFD8C13249}"/>
              </a:ext>
            </a:extLst>
          </p:cNvPr>
          <p:cNvPicPr>
            <a:picLocks noChangeAspect="1"/>
          </p:cNvPicPr>
          <p:nvPr/>
        </p:nvPicPr>
        <p:blipFill>
          <a:blip r:embed="rId3"/>
          <a:stretch>
            <a:fillRect/>
          </a:stretch>
        </p:blipFill>
        <p:spPr>
          <a:xfrm>
            <a:off x="111352" y="926487"/>
            <a:ext cx="5006977" cy="3743819"/>
          </a:xfrm>
          <a:prstGeom prst="rect">
            <a:avLst/>
          </a:prstGeom>
        </p:spPr>
      </p:pic>
      <p:pic>
        <p:nvPicPr>
          <p:cNvPr id="10" name="Content Placeholder 11">
            <a:extLst>
              <a:ext uri="{FF2B5EF4-FFF2-40B4-BE49-F238E27FC236}">
                <a16:creationId xmlns:a16="http://schemas.microsoft.com/office/drawing/2014/main" id="{8F8F2EAF-8D02-1516-B910-A5495773336A}"/>
              </a:ext>
            </a:extLst>
          </p:cNvPr>
          <p:cNvPicPr>
            <a:picLocks noChangeAspect="1"/>
          </p:cNvPicPr>
          <p:nvPr/>
        </p:nvPicPr>
        <p:blipFill>
          <a:blip r:embed="rId4"/>
          <a:stretch>
            <a:fillRect/>
          </a:stretch>
        </p:blipFill>
        <p:spPr>
          <a:xfrm>
            <a:off x="6579803" y="1412565"/>
            <a:ext cx="4592638" cy="3434009"/>
          </a:xfrm>
          <a:prstGeom prst="rect">
            <a:avLst/>
          </a:prstGeom>
        </p:spPr>
      </p:pic>
      <p:sp>
        <p:nvSpPr>
          <p:cNvPr id="11" name="Rectangle 10">
            <a:extLst>
              <a:ext uri="{FF2B5EF4-FFF2-40B4-BE49-F238E27FC236}">
                <a16:creationId xmlns:a16="http://schemas.microsoft.com/office/drawing/2014/main" id="{1022BE8D-51AB-D6B2-0FE9-ADE8EE22F97E}"/>
              </a:ext>
            </a:extLst>
          </p:cNvPr>
          <p:cNvSpPr/>
          <p:nvPr/>
        </p:nvSpPr>
        <p:spPr>
          <a:xfrm>
            <a:off x="7910283" y="3584344"/>
            <a:ext cx="537029" cy="43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2" name="Rectangle 11">
            <a:extLst>
              <a:ext uri="{FF2B5EF4-FFF2-40B4-BE49-F238E27FC236}">
                <a16:creationId xmlns:a16="http://schemas.microsoft.com/office/drawing/2014/main" id="{198156E2-3E2A-7051-E40E-4F29D8028E77}"/>
              </a:ext>
            </a:extLst>
          </p:cNvPr>
          <p:cNvSpPr/>
          <p:nvPr/>
        </p:nvSpPr>
        <p:spPr>
          <a:xfrm>
            <a:off x="9317487" y="3569830"/>
            <a:ext cx="506414" cy="438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3" name="TextBox 2">
            <a:extLst>
              <a:ext uri="{FF2B5EF4-FFF2-40B4-BE49-F238E27FC236}">
                <a16:creationId xmlns:a16="http://schemas.microsoft.com/office/drawing/2014/main" id="{AC3AC6B9-936F-12FC-3C9A-B4C6FFEC2AFF}"/>
              </a:ext>
            </a:extLst>
          </p:cNvPr>
          <p:cNvSpPr txBox="1"/>
          <p:nvPr/>
        </p:nvSpPr>
        <p:spPr>
          <a:xfrm>
            <a:off x="421275" y="5315136"/>
            <a:ext cx="5955476" cy="646331"/>
          </a:xfrm>
          <a:prstGeom prst="rect">
            <a:avLst/>
          </a:prstGeom>
          <a:noFill/>
        </p:spPr>
        <p:txBody>
          <a:bodyPr wrap="none" rtlCol="0">
            <a:spAutoFit/>
          </a:bodyPr>
          <a:lstStyle/>
          <a:p>
            <a:r>
              <a:rPr lang="en-JP" dirty="0"/>
              <a:t>山頂でお弁当を食べて、写真を撮る</a:t>
            </a:r>
          </a:p>
          <a:p>
            <a:r>
              <a:rPr lang="en-JP" dirty="0"/>
              <a:t>帰宅後、子どもが絵日記でみんなで笑っている絵を描く</a:t>
            </a:r>
          </a:p>
        </p:txBody>
      </p:sp>
      <p:sp>
        <p:nvSpPr>
          <p:cNvPr id="4" name="TextBox 3">
            <a:extLst>
              <a:ext uri="{FF2B5EF4-FFF2-40B4-BE49-F238E27FC236}">
                <a16:creationId xmlns:a16="http://schemas.microsoft.com/office/drawing/2014/main" id="{29B8C1B0-F3C9-62EC-AE1E-167AAF29E3F0}"/>
              </a:ext>
            </a:extLst>
          </p:cNvPr>
          <p:cNvSpPr txBox="1"/>
          <p:nvPr/>
        </p:nvSpPr>
        <p:spPr>
          <a:xfrm>
            <a:off x="6678386" y="5209469"/>
            <a:ext cx="4801314" cy="646331"/>
          </a:xfrm>
          <a:prstGeom prst="rect">
            <a:avLst/>
          </a:prstGeom>
          <a:noFill/>
        </p:spPr>
        <p:txBody>
          <a:bodyPr wrap="none" rtlCol="0">
            <a:spAutoFit/>
          </a:bodyPr>
          <a:lstStyle/>
          <a:p>
            <a:r>
              <a:rPr lang="en-JP" dirty="0"/>
              <a:t>山頂までかかった時間を測定する</a:t>
            </a:r>
          </a:p>
          <a:p>
            <a:r>
              <a:rPr lang="en-JP" dirty="0"/>
              <a:t>山頂に行って帰ってから、筋肉量を測定する</a:t>
            </a:r>
          </a:p>
        </p:txBody>
      </p:sp>
      <p:sp>
        <p:nvSpPr>
          <p:cNvPr id="5" name="Down Arrow 4">
            <a:extLst>
              <a:ext uri="{FF2B5EF4-FFF2-40B4-BE49-F238E27FC236}">
                <a16:creationId xmlns:a16="http://schemas.microsoft.com/office/drawing/2014/main" id="{4344B38B-38F8-2AC2-FB2A-0CA7D8F509C0}"/>
              </a:ext>
            </a:extLst>
          </p:cNvPr>
          <p:cNvSpPr/>
          <p:nvPr/>
        </p:nvSpPr>
        <p:spPr>
          <a:xfrm>
            <a:off x="3085205" y="5053575"/>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3" name="Down Arrow 12">
            <a:extLst>
              <a:ext uri="{FF2B5EF4-FFF2-40B4-BE49-F238E27FC236}">
                <a16:creationId xmlns:a16="http://schemas.microsoft.com/office/drawing/2014/main" id="{591D4EE0-4A80-5DFE-BE64-09AF53A2A2DF}"/>
              </a:ext>
            </a:extLst>
          </p:cNvPr>
          <p:cNvSpPr/>
          <p:nvPr/>
        </p:nvSpPr>
        <p:spPr>
          <a:xfrm>
            <a:off x="8782068" y="4988260"/>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7" name="Down Arrow 16">
            <a:extLst>
              <a:ext uri="{FF2B5EF4-FFF2-40B4-BE49-F238E27FC236}">
                <a16:creationId xmlns:a16="http://schemas.microsoft.com/office/drawing/2014/main" id="{F180D1A6-E2D3-1239-D34C-A1849D27F8E1}"/>
              </a:ext>
            </a:extLst>
          </p:cNvPr>
          <p:cNvSpPr/>
          <p:nvPr/>
        </p:nvSpPr>
        <p:spPr>
          <a:xfrm>
            <a:off x="3085205" y="5952979"/>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8" name="Down Arrow 17">
            <a:extLst>
              <a:ext uri="{FF2B5EF4-FFF2-40B4-BE49-F238E27FC236}">
                <a16:creationId xmlns:a16="http://schemas.microsoft.com/office/drawing/2014/main" id="{8B8A5331-648F-5E26-D00D-05DE1986C5B9}"/>
              </a:ext>
            </a:extLst>
          </p:cNvPr>
          <p:cNvSpPr/>
          <p:nvPr/>
        </p:nvSpPr>
        <p:spPr>
          <a:xfrm>
            <a:off x="8782068" y="5891819"/>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229436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8AD087-DD7B-E7BB-A666-0FFCE5BC874B}"/>
              </a:ext>
            </a:extLst>
          </p:cNvPr>
          <p:cNvSpPr txBox="1"/>
          <p:nvPr/>
        </p:nvSpPr>
        <p:spPr>
          <a:xfrm>
            <a:off x="1019559" y="4276581"/>
            <a:ext cx="4570482" cy="369332"/>
          </a:xfrm>
          <a:prstGeom prst="rect">
            <a:avLst/>
          </a:prstGeom>
          <a:noFill/>
        </p:spPr>
        <p:txBody>
          <a:bodyPr wrap="none" rtlCol="0">
            <a:spAutoFit/>
          </a:bodyPr>
          <a:lstStyle/>
          <a:p>
            <a:r>
              <a:rPr lang="en-JP" dirty="0"/>
              <a:t>楽しく、みんなで、良い思い出を作りたい</a:t>
            </a:r>
          </a:p>
        </p:txBody>
      </p:sp>
      <p:sp>
        <p:nvSpPr>
          <p:cNvPr id="7" name="TextBox 6">
            <a:extLst>
              <a:ext uri="{FF2B5EF4-FFF2-40B4-BE49-F238E27FC236}">
                <a16:creationId xmlns:a16="http://schemas.microsoft.com/office/drawing/2014/main" id="{99E68C76-A00E-EDA2-0C0C-A05DCD6DA24F}"/>
              </a:ext>
            </a:extLst>
          </p:cNvPr>
          <p:cNvSpPr txBox="1"/>
          <p:nvPr/>
        </p:nvSpPr>
        <p:spPr>
          <a:xfrm>
            <a:off x="8178797" y="4317676"/>
            <a:ext cx="1800493" cy="369332"/>
          </a:xfrm>
          <a:prstGeom prst="rect">
            <a:avLst/>
          </a:prstGeom>
          <a:noFill/>
        </p:spPr>
        <p:txBody>
          <a:bodyPr wrap="none" rtlCol="0">
            <a:spAutoFit/>
          </a:bodyPr>
          <a:lstStyle/>
          <a:p>
            <a:r>
              <a:rPr lang="en-JP" dirty="0"/>
              <a:t>身体を鍛えたい</a:t>
            </a:r>
          </a:p>
        </p:txBody>
      </p:sp>
      <p:sp>
        <p:nvSpPr>
          <p:cNvPr id="3" name="TextBox 2">
            <a:extLst>
              <a:ext uri="{FF2B5EF4-FFF2-40B4-BE49-F238E27FC236}">
                <a16:creationId xmlns:a16="http://schemas.microsoft.com/office/drawing/2014/main" id="{AC3AC6B9-936F-12FC-3C9A-B4C6FFEC2AFF}"/>
              </a:ext>
            </a:extLst>
          </p:cNvPr>
          <p:cNvSpPr txBox="1"/>
          <p:nvPr/>
        </p:nvSpPr>
        <p:spPr>
          <a:xfrm>
            <a:off x="421275" y="4934994"/>
            <a:ext cx="5955476" cy="646331"/>
          </a:xfrm>
          <a:prstGeom prst="rect">
            <a:avLst/>
          </a:prstGeom>
          <a:noFill/>
        </p:spPr>
        <p:txBody>
          <a:bodyPr wrap="none" rtlCol="0">
            <a:spAutoFit/>
          </a:bodyPr>
          <a:lstStyle/>
          <a:p>
            <a:r>
              <a:rPr lang="en-JP" dirty="0"/>
              <a:t>山頂でお弁当を食べて、写真を撮る</a:t>
            </a:r>
          </a:p>
          <a:p>
            <a:r>
              <a:rPr lang="en-JP" dirty="0"/>
              <a:t>帰宅後、子どもの絵日記でみんなが笑っている絵を描く</a:t>
            </a:r>
          </a:p>
        </p:txBody>
      </p:sp>
      <p:sp>
        <p:nvSpPr>
          <p:cNvPr id="4" name="TextBox 3">
            <a:extLst>
              <a:ext uri="{FF2B5EF4-FFF2-40B4-BE49-F238E27FC236}">
                <a16:creationId xmlns:a16="http://schemas.microsoft.com/office/drawing/2014/main" id="{29B8C1B0-F3C9-62EC-AE1E-167AAF29E3F0}"/>
              </a:ext>
            </a:extLst>
          </p:cNvPr>
          <p:cNvSpPr txBox="1"/>
          <p:nvPr/>
        </p:nvSpPr>
        <p:spPr>
          <a:xfrm>
            <a:off x="6678386" y="4870422"/>
            <a:ext cx="4801314" cy="646331"/>
          </a:xfrm>
          <a:prstGeom prst="rect">
            <a:avLst/>
          </a:prstGeom>
          <a:noFill/>
        </p:spPr>
        <p:txBody>
          <a:bodyPr wrap="none" rtlCol="0">
            <a:spAutoFit/>
          </a:bodyPr>
          <a:lstStyle/>
          <a:p>
            <a:r>
              <a:rPr lang="en-JP" dirty="0"/>
              <a:t>山頂までかかった時間を測定する</a:t>
            </a:r>
          </a:p>
          <a:p>
            <a:r>
              <a:rPr lang="en-JP" dirty="0"/>
              <a:t>山頂に行って帰ってから、筋肉量を測定する</a:t>
            </a:r>
          </a:p>
        </p:txBody>
      </p:sp>
      <p:sp>
        <p:nvSpPr>
          <p:cNvPr id="5" name="Down Arrow 4">
            <a:extLst>
              <a:ext uri="{FF2B5EF4-FFF2-40B4-BE49-F238E27FC236}">
                <a16:creationId xmlns:a16="http://schemas.microsoft.com/office/drawing/2014/main" id="{4344B38B-38F8-2AC2-FB2A-0CA7D8F509C0}"/>
              </a:ext>
            </a:extLst>
          </p:cNvPr>
          <p:cNvSpPr/>
          <p:nvPr/>
        </p:nvSpPr>
        <p:spPr>
          <a:xfrm>
            <a:off x="3085205" y="4673433"/>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3" name="Down Arrow 12">
            <a:extLst>
              <a:ext uri="{FF2B5EF4-FFF2-40B4-BE49-F238E27FC236}">
                <a16:creationId xmlns:a16="http://schemas.microsoft.com/office/drawing/2014/main" id="{591D4EE0-4A80-5DFE-BE64-09AF53A2A2DF}"/>
              </a:ext>
            </a:extLst>
          </p:cNvPr>
          <p:cNvSpPr/>
          <p:nvPr/>
        </p:nvSpPr>
        <p:spPr>
          <a:xfrm>
            <a:off x="8782068" y="4649213"/>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6" name="Title 1">
            <a:extLst>
              <a:ext uri="{FF2B5EF4-FFF2-40B4-BE49-F238E27FC236}">
                <a16:creationId xmlns:a16="http://schemas.microsoft.com/office/drawing/2014/main" id="{6F8747DB-2315-C458-5CD8-E4119BEF3D19}"/>
              </a:ext>
            </a:extLst>
          </p:cNvPr>
          <p:cNvSpPr>
            <a:spLocks noGrp="1"/>
          </p:cNvSpPr>
          <p:nvPr>
            <p:ph type="title"/>
          </p:nvPr>
        </p:nvSpPr>
        <p:spPr>
          <a:xfrm>
            <a:off x="568375" y="218262"/>
            <a:ext cx="10911324" cy="1325563"/>
          </a:xfrm>
        </p:spPr>
        <p:txBody>
          <a:bodyPr>
            <a:normAutofit/>
          </a:bodyPr>
          <a:lstStyle/>
          <a:p>
            <a:r>
              <a:rPr lang="en-US" altLang="ja-JP" sz="4400" dirty="0"/>
              <a:t>3. </a:t>
            </a:r>
            <a:r>
              <a:rPr lang="ja-JP" altLang="en-US" sz="4400"/>
              <a:t>どうやってそこへ行くのか？</a:t>
            </a:r>
            <a:r>
              <a:rPr lang="en-US" altLang="ja-JP" sz="4400" dirty="0"/>
              <a:t>(</a:t>
            </a:r>
            <a:r>
              <a:rPr lang="ja-JP" altLang="en-US" sz="4400"/>
              <a:t>教授方略</a:t>
            </a:r>
            <a:r>
              <a:rPr lang="en-US" altLang="ja-JP" sz="4400" dirty="0"/>
              <a:t>)</a:t>
            </a:r>
          </a:p>
        </p:txBody>
      </p:sp>
      <p:pic>
        <p:nvPicPr>
          <p:cNvPr id="15" name="Content Placeholder 15">
            <a:extLst>
              <a:ext uri="{FF2B5EF4-FFF2-40B4-BE49-F238E27FC236}">
                <a16:creationId xmlns:a16="http://schemas.microsoft.com/office/drawing/2014/main" id="{A8C31D74-4AD6-8477-8237-F57CCDB184FE}"/>
              </a:ext>
            </a:extLst>
          </p:cNvPr>
          <p:cNvPicPr>
            <a:picLocks noGrp="1" noChangeAspect="1"/>
          </p:cNvPicPr>
          <p:nvPr>
            <p:ph idx="1"/>
          </p:nvPr>
        </p:nvPicPr>
        <p:blipFill>
          <a:blip r:embed="rId2"/>
          <a:stretch>
            <a:fillRect/>
          </a:stretch>
        </p:blipFill>
        <p:spPr>
          <a:xfrm>
            <a:off x="1365807" y="1664243"/>
            <a:ext cx="4140849" cy="2926134"/>
          </a:xfrm>
          <a:prstGeom prst="rect">
            <a:avLst/>
          </a:prstGeom>
        </p:spPr>
      </p:pic>
      <p:sp>
        <p:nvSpPr>
          <p:cNvPr id="23" name="Slide Number Placeholder 22">
            <a:extLst>
              <a:ext uri="{FF2B5EF4-FFF2-40B4-BE49-F238E27FC236}">
                <a16:creationId xmlns:a16="http://schemas.microsoft.com/office/drawing/2014/main" id="{4BF75A3D-9AFD-5374-A1F9-B3AE2CF14940}"/>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B2ACEF-9ADC-164D-84D4-FF37D250B148}" type="slidenum">
              <a:rPr lang="en-JP" smtClean="0"/>
              <a:pPr/>
              <a:t>26</a:t>
            </a:fld>
            <a:endParaRPr lang="en-JP"/>
          </a:p>
        </p:txBody>
      </p:sp>
      <p:sp>
        <p:nvSpPr>
          <p:cNvPr id="17" name="Down Arrow 16">
            <a:extLst>
              <a:ext uri="{FF2B5EF4-FFF2-40B4-BE49-F238E27FC236}">
                <a16:creationId xmlns:a16="http://schemas.microsoft.com/office/drawing/2014/main" id="{F180D1A6-E2D3-1239-D34C-A1849D27F8E1}"/>
              </a:ext>
            </a:extLst>
          </p:cNvPr>
          <p:cNvSpPr/>
          <p:nvPr/>
        </p:nvSpPr>
        <p:spPr>
          <a:xfrm>
            <a:off x="3085205" y="5572837"/>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8" name="Down Arrow 17">
            <a:extLst>
              <a:ext uri="{FF2B5EF4-FFF2-40B4-BE49-F238E27FC236}">
                <a16:creationId xmlns:a16="http://schemas.microsoft.com/office/drawing/2014/main" id="{8B8A5331-648F-5E26-D00D-05DE1986C5B9}"/>
              </a:ext>
            </a:extLst>
          </p:cNvPr>
          <p:cNvSpPr/>
          <p:nvPr/>
        </p:nvSpPr>
        <p:spPr>
          <a:xfrm>
            <a:off x="8782068" y="5552772"/>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pic>
        <p:nvPicPr>
          <p:cNvPr id="19" name="Content Placeholder 17">
            <a:extLst>
              <a:ext uri="{FF2B5EF4-FFF2-40B4-BE49-F238E27FC236}">
                <a16:creationId xmlns:a16="http://schemas.microsoft.com/office/drawing/2014/main" id="{AE10A1B2-9932-2FFB-C25D-0AC2BA7D5579}"/>
              </a:ext>
            </a:extLst>
          </p:cNvPr>
          <p:cNvPicPr>
            <a:picLocks noChangeAspect="1"/>
          </p:cNvPicPr>
          <p:nvPr/>
        </p:nvPicPr>
        <p:blipFill>
          <a:blip r:embed="rId3"/>
          <a:stretch>
            <a:fillRect/>
          </a:stretch>
        </p:blipFill>
        <p:spPr>
          <a:xfrm>
            <a:off x="5937903" y="1367068"/>
            <a:ext cx="4041387" cy="2999268"/>
          </a:xfrm>
          <a:prstGeom prst="rect">
            <a:avLst/>
          </a:prstGeom>
        </p:spPr>
      </p:pic>
      <p:pic>
        <p:nvPicPr>
          <p:cNvPr id="20" name="Picture 19">
            <a:extLst>
              <a:ext uri="{FF2B5EF4-FFF2-40B4-BE49-F238E27FC236}">
                <a16:creationId xmlns:a16="http://schemas.microsoft.com/office/drawing/2014/main" id="{78CB27F5-0F8A-4F81-203B-02E0B0E1FDDA}"/>
              </a:ext>
            </a:extLst>
          </p:cNvPr>
          <p:cNvPicPr>
            <a:picLocks noChangeAspect="1"/>
          </p:cNvPicPr>
          <p:nvPr/>
        </p:nvPicPr>
        <p:blipFill>
          <a:blip r:embed="rId4"/>
          <a:stretch>
            <a:fillRect/>
          </a:stretch>
        </p:blipFill>
        <p:spPr>
          <a:xfrm>
            <a:off x="8389746" y="1901854"/>
            <a:ext cx="4178300" cy="3124200"/>
          </a:xfrm>
          <a:prstGeom prst="rect">
            <a:avLst/>
          </a:prstGeom>
        </p:spPr>
      </p:pic>
      <p:sp>
        <p:nvSpPr>
          <p:cNvPr id="21" name="TextBox 20">
            <a:extLst>
              <a:ext uri="{FF2B5EF4-FFF2-40B4-BE49-F238E27FC236}">
                <a16:creationId xmlns:a16="http://schemas.microsoft.com/office/drawing/2014/main" id="{EE6B2FFF-E690-BE70-EE0F-3773CDB1F0BD}"/>
              </a:ext>
            </a:extLst>
          </p:cNvPr>
          <p:cNvSpPr txBox="1"/>
          <p:nvPr/>
        </p:nvSpPr>
        <p:spPr>
          <a:xfrm>
            <a:off x="1250390" y="5870406"/>
            <a:ext cx="4108817" cy="369332"/>
          </a:xfrm>
          <a:prstGeom prst="rect">
            <a:avLst/>
          </a:prstGeom>
          <a:noFill/>
        </p:spPr>
        <p:txBody>
          <a:bodyPr wrap="none" rtlCol="0">
            <a:spAutoFit/>
          </a:bodyPr>
          <a:lstStyle/>
          <a:p>
            <a:r>
              <a:rPr lang="en-JP" dirty="0"/>
              <a:t>ロープウェイでのぼる＋猿を見学する</a:t>
            </a:r>
          </a:p>
        </p:txBody>
      </p:sp>
      <p:sp>
        <p:nvSpPr>
          <p:cNvPr id="22" name="TextBox 21">
            <a:extLst>
              <a:ext uri="{FF2B5EF4-FFF2-40B4-BE49-F238E27FC236}">
                <a16:creationId xmlns:a16="http://schemas.microsoft.com/office/drawing/2014/main" id="{276421F2-7FE1-6FE5-5B4B-CD949DE6D9BD}"/>
              </a:ext>
            </a:extLst>
          </p:cNvPr>
          <p:cNvSpPr txBox="1"/>
          <p:nvPr/>
        </p:nvSpPr>
        <p:spPr>
          <a:xfrm>
            <a:off x="6601005" y="5911501"/>
            <a:ext cx="4801313" cy="369332"/>
          </a:xfrm>
          <a:prstGeom prst="rect">
            <a:avLst/>
          </a:prstGeom>
          <a:noFill/>
        </p:spPr>
        <p:txBody>
          <a:bodyPr wrap="square" rtlCol="0">
            <a:spAutoFit/>
          </a:bodyPr>
          <a:lstStyle/>
          <a:p>
            <a:r>
              <a:rPr lang="en-JP" dirty="0"/>
              <a:t>より険しい道をいく＋重い荷物を担いで登る</a:t>
            </a:r>
          </a:p>
        </p:txBody>
      </p:sp>
    </p:spTree>
    <p:extLst>
      <p:ext uri="{BB962C8B-B14F-4D97-AF65-F5344CB8AC3E}">
        <p14:creationId xmlns:p14="http://schemas.microsoft.com/office/powerpoint/2010/main" val="34048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5C30-4C7F-9485-744B-2E8A25BD859C}"/>
              </a:ext>
            </a:extLst>
          </p:cNvPr>
          <p:cNvSpPr>
            <a:spLocks noGrp="1"/>
          </p:cNvSpPr>
          <p:nvPr>
            <p:ph type="title"/>
          </p:nvPr>
        </p:nvSpPr>
        <p:spPr/>
        <p:txBody>
          <a:bodyPr anchor="ctr">
            <a:normAutofit/>
          </a:bodyPr>
          <a:lstStyle/>
          <a:p>
            <a:r>
              <a:rPr lang="en-JP" dirty="0"/>
              <a:t>例：整合性がとれていないデザイン</a:t>
            </a:r>
          </a:p>
        </p:txBody>
      </p:sp>
      <p:pic>
        <p:nvPicPr>
          <p:cNvPr id="8" name="Content Placeholder 9">
            <a:extLst>
              <a:ext uri="{FF2B5EF4-FFF2-40B4-BE49-F238E27FC236}">
                <a16:creationId xmlns:a16="http://schemas.microsoft.com/office/drawing/2014/main" id="{5009E3CD-661B-2A68-1D0E-ED2D469F6727}"/>
              </a:ext>
            </a:extLst>
          </p:cNvPr>
          <p:cNvPicPr>
            <a:picLocks noGrp="1" noChangeAspect="1"/>
          </p:cNvPicPr>
          <p:nvPr>
            <p:ph idx="1"/>
          </p:nvPr>
        </p:nvPicPr>
        <p:blipFill>
          <a:blip r:embed="rId2"/>
          <a:stretch>
            <a:fillRect/>
          </a:stretch>
        </p:blipFill>
        <p:spPr>
          <a:xfrm>
            <a:off x="1917700" y="1320403"/>
            <a:ext cx="4178300" cy="3124200"/>
          </a:xfrm>
          <a:prstGeom prst="rect">
            <a:avLst/>
          </a:prstGeom>
        </p:spPr>
      </p:pic>
      <p:sp>
        <p:nvSpPr>
          <p:cNvPr id="17" name="Slide Number Placeholder 16">
            <a:extLst>
              <a:ext uri="{FF2B5EF4-FFF2-40B4-BE49-F238E27FC236}">
                <a16:creationId xmlns:a16="http://schemas.microsoft.com/office/drawing/2014/main" id="{58AC6D90-5E74-A5E4-CE5F-3F7D116F878A}"/>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B2ACEF-9ADC-164D-84D4-FF37D250B148}" type="slidenum">
              <a:rPr lang="en-JP" smtClean="0"/>
              <a:pPr/>
              <a:t>27</a:t>
            </a:fld>
            <a:endParaRPr lang="en-JP"/>
          </a:p>
        </p:txBody>
      </p:sp>
      <p:pic>
        <p:nvPicPr>
          <p:cNvPr id="9" name="Picture 8">
            <a:extLst>
              <a:ext uri="{FF2B5EF4-FFF2-40B4-BE49-F238E27FC236}">
                <a16:creationId xmlns:a16="http://schemas.microsoft.com/office/drawing/2014/main" id="{85030CC1-8F4E-746E-D4EC-ABFFD8C13249}"/>
              </a:ext>
            </a:extLst>
          </p:cNvPr>
          <p:cNvPicPr>
            <a:picLocks noChangeAspect="1"/>
          </p:cNvPicPr>
          <p:nvPr/>
        </p:nvPicPr>
        <p:blipFill>
          <a:blip r:embed="rId3"/>
          <a:stretch>
            <a:fillRect/>
          </a:stretch>
        </p:blipFill>
        <p:spPr>
          <a:xfrm>
            <a:off x="111352" y="926487"/>
            <a:ext cx="5006977" cy="3743819"/>
          </a:xfrm>
          <a:prstGeom prst="rect">
            <a:avLst/>
          </a:prstGeom>
        </p:spPr>
      </p:pic>
      <p:pic>
        <p:nvPicPr>
          <p:cNvPr id="5" name="Content Placeholder 17">
            <a:extLst>
              <a:ext uri="{FF2B5EF4-FFF2-40B4-BE49-F238E27FC236}">
                <a16:creationId xmlns:a16="http://schemas.microsoft.com/office/drawing/2014/main" id="{44FC887D-4FA5-EC97-8F47-AECA1CDB725D}"/>
              </a:ext>
            </a:extLst>
          </p:cNvPr>
          <p:cNvPicPr>
            <a:picLocks noChangeAspect="1"/>
          </p:cNvPicPr>
          <p:nvPr/>
        </p:nvPicPr>
        <p:blipFill>
          <a:blip r:embed="rId4"/>
          <a:stretch>
            <a:fillRect/>
          </a:stretch>
        </p:blipFill>
        <p:spPr>
          <a:xfrm>
            <a:off x="5937903" y="1367068"/>
            <a:ext cx="4041387" cy="2999268"/>
          </a:xfrm>
          <a:prstGeom prst="rect">
            <a:avLst/>
          </a:prstGeom>
        </p:spPr>
      </p:pic>
      <p:pic>
        <p:nvPicPr>
          <p:cNvPr id="6" name="Picture 5">
            <a:extLst>
              <a:ext uri="{FF2B5EF4-FFF2-40B4-BE49-F238E27FC236}">
                <a16:creationId xmlns:a16="http://schemas.microsoft.com/office/drawing/2014/main" id="{7E26AF35-658C-38A8-2600-BB784A2F3867}"/>
              </a:ext>
            </a:extLst>
          </p:cNvPr>
          <p:cNvPicPr>
            <a:picLocks noChangeAspect="1"/>
          </p:cNvPicPr>
          <p:nvPr/>
        </p:nvPicPr>
        <p:blipFill>
          <a:blip r:embed="rId5"/>
          <a:stretch>
            <a:fillRect/>
          </a:stretch>
        </p:blipFill>
        <p:spPr>
          <a:xfrm>
            <a:off x="8185150" y="1844044"/>
            <a:ext cx="4178300" cy="3124200"/>
          </a:xfrm>
          <a:prstGeom prst="rect">
            <a:avLst/>
          </a:prstGeom>
        </p:spPr>
      </p:pic>
      <p:sp>
        <p:nvSpPr>
          <p:cNvPr id="7" name="TextBox 6">
            <a:extLst>
              <a:ext uri="{FF2B5EF4-FFF2-40B4-BE49-F238E27FC236}">
                <a16:creationId xmlns:a16="http://schemas.microsoft.com/office/drawing/2014/main" id="{07468460-6C8E-4319-E32A-23C3654FFF07}"/>
              </a:ext>
            </a:extLst>
          </p:cNvPr>
          <p:cNvSpPr txBox="1"/>
          <p:nvPr/>
        </p:nvSpPr>
        <p:spPr>
          <a:xfrm>
            <a:off x="6644009" y="5121600"/>
            <a:ext cx="4108817" cy="369332"/>
          </a:xfrm>
          <a:prstGeom prst="rect">
            <a:avLst/>
          </a:prstGeom>
          <a:noFill/>
        </p:spPr>
        <p:txBody>
          <a:bodyPr wrap="none" rtlCol="0">
            <a:spAutoFit/>
          </a:bodyPr>
          <a:lstStyle/>
          <a:p>
            <a:r>
              <a:rPr lang="en-JP" dirty="0"/>
              <a:t>険しい道＋重い荷物＋なるべく走って</a:t>
            </a:r>
          </a:p>
        </p:txBody>
      </p:sp>
      <p:sp>
        <p:nvSpPr>
          <p:cNvPr id="13" name="TextBox 12">
            <a:extLst>
              <a:ext uri="{FF2B5EF4-FFF2-40B4-BE49-F238E27FC236}">
                <a16:creationId xmlns:a16="http://schemas.microsoft.com/office/drawing/2014/main" id="{12667642-6F6F-8DB0-A08D-8D7AA1C1ADF6}"/>
              </a:ext>
            </a:extLst>
          </p:cNvPr>
          <p:cNvSpPr txBox="1"/>
          <p:nvPr/>
        </p:nvSpPr>
        <p:spPr>
          <a:xfrm>
            <a:off x="1019559" y="4656723"/>
            <a:ext cx="4570482" cy="369332"/>
          </a:xfrm>
          <a:prstGeom prst="rect">
            <a:avLst/>
          </a:prstGeom>
          <a:noFill/>
        </p:spPr>
        <p:txBody>
          <a:bodyPr wrap="none" rtlCol="0">
            <a:spAutoFit/>
          </a:bodyPr>
          <a:lstStyle/>
          <a:p>
            <a:r>
              <a:rPr lang="en-JP" dirty="0"/>
              <a:t>楽しく、みんなで、良い思い出を作りたい</a:t>
            </a:r>
          </a:p>
        </p:txBody>
      </p:sp>
      <p:sp>
        <p:nvSpPr>
          <p:cNvPr id="14" name="TextBox 13">
            <a:extLst>
              <a:ext uri="{FF2B5EF4-FFF2-40B4-BE49-F238E27FC236}">
                <a16:creationId xmlns:a16="http://schemas.microsoft.com/office/drawing/2014/main" id="{9308657C-0235-71A6-FFD7-F77539BE9CF0}"/>
              </a:ext>
            </a:extLst>
          </p:cNvPr>
          <p:cNvSpPr txBox="1"/>
          <p:nvPr/>
        </p:nvSpPr>
        <p:spPr>
          <a:xfrm>
            <a:off x="1365807" y="5352931"/>
            <a:ext cx="3877985" cy="369332"/>
          </a:xfrm>
          <a:prstGeom prst="rect">
            <a:avLst/>
          </a:prstGeom>
          <a:noFill/>
        </p:spPr>
        <p:txBody>
          <a:bodyPr wrap="none" rtlCol="0">
            <a:spAutoFit/>
          </a:bodyPr>
          <a:lstStyle/>
          <a:p>
            <a:r>
              <a:rPr lang="en-JP" dirty="0"/>
              <a:t>山頂でお弁当を食べて、写真を撮る</a:t>
            </a:r>
          </a:p>
        </p:txBody>
      </p:sp>
      <p:sp>
        <p:nvSpPr>
          <p:cNvPr id="15" name="Down Arrow 14">
            <a:extLst>
              <a:ext uri="{FF2B5EF4-FFF2-40B4-BE49-F238E27FC236}">
                <a16:creationId xmlns:a16="http://schemas.microsoft.com/office/drawing/2014/main" id="{01D01037-628F-F16D-8C33-6D59CFFF272C}"/>
              </a:ext>
            </a:extLst>
          </p:cNvPr>
          <p:cNvSpPr/>
          <p:nvPr/>
        </p:nvSpPr>
        <p:spPr>
          <a:xfrm>
            <a:off x="3085205" y="5053575"/>
            <a:ext cx="439188" cy="326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16" name="Left Arrow 15">
            <a:extLst>
              <a:ext uri="{FF2B5EF4-FFF2-40B4-BE49-F238E27FC236}">
                <a16:creationId xmlns:a16="http://schemas.microsoft.com/office/drawing/2014/main" id="{A448E32D-4C90-208A-9809-3BCDCBC5676F}"/>
              </a:ext>
            </a:extLst>
          </p:cNvPr>
          <p:cNvSpPr/>
          <p:nvPr/>
        </p:nvSpPr>
        <p:spPr>
          <a:xfrm>
            <a:off x="5590095" y="5053575"/>
            <a:ext cx="734057" cy="5052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66268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4FB7-82C5-BE69-301D-4B39DBD09EE3}"/>
              </a:ext>
            </a:extLst>
          </p:cNvPr>
          <p:cNvSpPr>
            <a:spLocks noGrp="1"/>
          </p:cNvSpPr>
          <p:nvPr>
            <p:ph type="title"/>
          </p:nvPr>
        </p:nvSpPr>
        <p:spPr>
          <a:xfrm>
            <a:off x="838200" y="213361"/>
            <a:ext cx="10515600" cy="1092200"/>
          </a:xfrm>
        </p:spPr>
        <p:txBody>
          <a:bodyPr/>
          <a:lstStyle/>
          <a:p>
            <a:r>
              <a:rPr lang="ja-JP" altLang="en-US"/>
              <a:t>ガニェの学習成果の分類</a:t>
            </a:r>
            <a:endParaRPr lang="en-JP" dirty="0"/>
          </a:p>
        </p:txBody>
      </p:sp>
      <p:graphicFrame>
        <p:nvGraphicFramePr>
          <p:cNvPr id="11" name="Table 11">
            <a:extLst>
              <a:ext uri="{FF2B5EF4-FFF2-40B4-BE49-F238E27FC236}">
                <a16:creationId xmlns:a16="http://schemas.microsoft.com/office/drawing/2014/main" id="{2FD60B19-F47C-F9E7-3E86-9C4DF87A0BEC}"/>
              </a:ext>
            </a:extLst>
          </p:cNvPr>
          <p:cNvGraphicFramePr>
            <a:graphicFrameLocks noGrp="1"/>
          </p:cNvGraphicFramePr>
          <p:nvPr>
            <p:ph idx="1"/>
          </p:nvPr>
        </p:nvGraphicFramePr>
        <p:xfrm>
          <a:off x="348342" y="1044302"/>
          <a:ext cx="11495316" cy="5339080"/>
        </p:xfrm>
        <a:graphic>
          <a:graphicData uri="http://schemas.openxmlformats.org/drawingml/2006/table">
            <a:tbl>
              <a:tblPr firstRow="1" bandRow="1">
                <a:tableStyleId>{5C22544A-7EE6-4342-B048-85BDC9FD1C3A}</a:tableStyleId>
              </a:tblPr>
              <a:tblGrid>
                <a:gridCol w="1016001">
                  <a:extLst>
                    <a:ext uri="{9D8B030D-6E8A-4147-A177-3AD203B41FA5}">
                      <a16:colId xmlns:a16="http://schemas.microsoft.com/office/drawing/2014/main" val="168201434"/>
                    </a:ext>
                  </a:extLst>
                </a:gridCol>
                <a:gridCol w="2095863">
                  <a:extLst>
                    <a:ext uri="{9D8B030D-6E8A-4147-A177-3AD203B41FA5}">
                      <a16:colId xmlns:a16="http://schemas.microsoft.com/office/drawing/2014/main" val="632830177"/>
                    </a:ext>
                  </a:extLst>
                </a:gridCol>
                <a:gridCol w="2095863">
                  <a:extLst>
                    <a:ext uri="{9D8B030D-6E8A-4147-A177-3AD203B41FA5}">
                      <a16:colId xmlns:a16="http://schemas.microsoft.com/office/drawing/2014/main" val="3682955545"/>
                    </a:ext>
                  </a:extLst>
                </a:gridCol>
                <a:gridCol w="2095863">
                  <a:extLst>
                    <a:ext uri="{9D8B030D-6E8A-4147-A177-3AD203B41FA5}">
                      <a16:colId xmlns:a16="http://schemas.microsoft.com/office/drawing/2014/main" val="1442364287"/>
                    </a:ext>
                  </a:extLst>
                </a:gridCol>
                <a:gridCol w="2095863">
                  <a:extLst>
                    <a:ext uri="{9D8B030D-6E8A-4147-A177-3AD203B41FA5}">
                      <a16:colId xmlns:a16="http://schemas.microsoft.com/office/drawing/2014/main" val="2225857383"/>
                    </a:ext>
                  </a:extLst>
                </a:gridCol>
                <a:gridCol w="2095863">
                  <a:extLst>
                    <a:ext uri="{9D8B030D-6E8A-4147-A177-3AD203B41FA5}">
                      <a16:colId xmlns:a16="http://schemas.microsoft.com/office/drawing/2014/main" val="3510869172"/>
                    </a:ext>
                  </a:extLst>
                </a:gridCol>
              </a:tblGrid>
              <a:tr h="370840">
                <a:tc>
                  <a:txBody>
                    <a:bodyPr/>
                    <a:lstStyle/>
                    <a:p>
                      <a:pPr algn="ctr"/>
                      <a:r>
                        <a:rPr lang="ja-JP" altLang="en-US" sz="1400"/>
                        <a:t>学習成果</a:t>
                      </a:r>
                    </a:p>
                  </a:txBody>
                  <a:tcPr anchor="ctr"/>
                </a:tc>
                <a:tc>
                  <a:txBody>
                    <a:bodyPr/>
                    <a:lstStyle/>
                    <a:p>
                      <a:pPr algn="ctr"/>
                      <a:r>
                        <a:rPr lang="ja-JP" altLang="en-US" sz="1200"/>
                        <a:t>言語情報</a:t>
                      </a:r>
                    </a:p>
                  </a:txBody>
                  <a:tcPr anchor="ctr"/>
                </a:tc>
                <a:tc>
                  <a:txBody>
                    <a:bodyPr/>
                    <a:lstStyle/>
                    <a:p>
                      <a:pPr algn="ctr"/>
                      <a:r>
                        <a:rPr lang="ja-JP" altLang="en-US" sz="1200"/>
                        <a:t>知的技能</a:t>
                      </a:r>
                    </a:p>
                  </a:txBody>
                  <a:tcPr anchor="ctr"/>
                </a:tc>
                <a:tc>
                  <a:txBody>
                    <a:bodyPr/>
                    <a:lstStyle/>
                    <a:p>
                      <a:pPr algn="ctr"/>
                      <a:r>
                        <a:rPr lang="ja-JP" altLang="en-US" sz="1200"/>
                        <a:t>認知的方略</a:t>
                      </a:r>
                    </a:p>
                  </a:txBody>
                  <a:tcPr anchor="ctr"/>
                </a:tc>
                <a:tc>
                  <a:txBody>
                    <a:bodyPr/>
                    <a:lstStyle/>
                    <a:p>
                      <a:pPr algn="ctr"/>
                      <a:r>
                        <a:rPr lang="ja-JP" altLang="en-US" sz="1200"/>
                        <a:t>運動技能</a:t>
                      </a:r>
                    </a:p>
                  </a:txBody>
                  <a:tcPr anchor="ctr"/>
                </a:tc>
                <a:tc>
                  <a:txBody>
                    <a:bodyPr/>
                    <a:lstStyle/>
                    <a:p>
                      <a:pPr algn="ctr"/>
                      <a:r>
                        <a:rPr lang="ja-JP" altLang="en-US" sz="1200"/>
                        <a:t>態度</a:t>
                      </a:r>
                    </a:p>
                  </a:txBody>
                  <a:tcPr anchor="ctr"/>
                </a:tc>
                <a:extLst>
                  <a:ext uri="{0D108BD9-81ED-4DB2-BD59-A6C34878D82A}">
                    <a16:rowId xmlns:a16="http://schemas.microsoft.com/office/drawing/2014/main" val="2211041503"/>
                  </a:ext>
                </a:extLst>
              </a:tr>
              <a:tr h="0">
                <a:tc>
                  <a:txBody>
                    <a:bodyPr/>
                    <a:lstStyle/>
                    <a:p>
                      <a:r>
                        <a:rPr lang="ja-JP" altLang="en-US" sz="1400"/>
                        <a:t>成果の</a:t>
                      </a:r>
                      <a:endParaRPr lang="en-US" altLang="ja-JP" sz="1400" dirty="0"/>
                    </a:p>
                    <a:p>
                      <a:r>
                        <a:rPr lang="ja-JP" altLang="en-US" sz="1400"/>
                        <a:t>性質</a:t>
                      </a:r>
                    </a:p>
                  </a:txBody>
                  <a:tcPr anchor="ctr"/>
                </a:tc>
                <a:tc>
                  <a:txBody>
                    <a:bodyPr/>
                    <a:lstStyle/>
                    <a:p>
                      <a:r>
                        <a:rPr lang="ja-JP" altLang="en-US" sz="1200"/>
                        <a:t>指定されたものを覚える</a:t>
                      </a:r>
                      <a:r>
                        <a:rPr lang="en-US" altLang="ja-JP" sz="1200" dirty="0"/>
                        <a:t>, </a:t>
                      </a:r>
                      <a:r>
                        <a:rPr lang="ja-JP" altLang="en-US" sz="1200"/>
                        <a:t>宣言的知識</a:t>
                      </a:r>
                      <a:r>
                        <a:rPr lang="en-US" altLang="ja-JP" sz="1200" dirty="0"/>
                        <a:t>, </a:t>
                      </a:r>
                      <a:r>
                        <a:rPr lang="ja-JP" altLang="en-US" sz="1200"/>
                        <a:t>再生的学習</a:t>
                      </a:r>
                    </a:p>
                  </a:txBody>
                  <a:tcPr/>
                </a:tc>
                <a:tc>
                  <a:txBody>
                    <a:bodyPr/>
                    <a:lstStyle/>
                    <a:p>
                      <a:r>
                        <a:rPr lang="ja-JP" altLang="en-US" sz="1200"/>
                        <a:t>規則を未知の事例に適用する力</a:t>
                      </a:r>
                      <a:r>
                        <a:rPr lang="en-US" altLang="ja-JP" sz="1200" dirty="0"/>
                        <a:t>, </a:t>
                      </a:r>
                      <a:r>
                        <a:rPr lang="ja-JP" altLang="en-US" sz="1200"/>
                        <a:t>手続き的知識</a:t>
                      </a:r>
                    </a:p>
                  </a:txBody>
                  <a:tcPr anchor="ctr"/>
                </a:tc>
                <a:tc>
                  <a:txBody>
                    <a:bodyPr/>
                    <a:lstStyle/>
                    <a:p>
                      <a:r>
                        <a:rPr lang="ja-JP" altLang="en-US" sz="1200"/>
                        <a:t>自分の学習過程を効果的にする力</a:t>
                      </a:r>
                      <a:r>
                        <a:rPr lang="en-US" altLang="ja-JP" sz="1200" dirty="0"/>
                        <a:t>, </a:t>
                      </a:r>
                      <a:r>
                        <a:rPr lang="ja-JP" altLang="en-US" sz="1200"/>
                        <a:t>学習技能</a:t>
                      </a:r>
                    </a:p>
                  </a:txBody>
                  <a:tcPr anchor="ctr"/>
                </a:tc>
                <a:tc>
                  <a:txBody>
                    <a:bodyPr/>
                    <a:lstStyle/>
                    <a:p>
                      <a:r>
                        <a:rPr lang="ja-JP" altLang="en-US" sz="1200"/>
                        <a:t>筋肉を使って体を動かす／コントロールする力</a:t>
                      </a:r>
                    </a:p>
                  </a:txBody>
                  <a:tcPr anchor="ctr"/>
                </a:tc>
                <a:tc>
                  <a:txBody>
                    <a:bodyPr/>
                    <a:lstStyle/>
                    <a:p>
                      <a:r>
                        <a:rPr lang="ja-JP" altLang="en-US" sz="1200"/>
                        <a:t>ある物事や状況を選ぼう／避けようとする気持ち</a:t>
                      </a:r>
                    </a:p>
                  </a:txBody>
                  <a:tcPr anchor="ctr"/>
                </a:tc>
                <a:extLst>
                  <a:ext uri="{0D108BD9-81ED-4DB2-BD59-A6C34878D82A}">
                    <a16:rowId xmlns:a16="http://schemas.microsoft.com/office/drawing/2014/main" val="3982386572"/>
                  </a:ext>
                </a:extLst>
              </a:tr>
              <a:tr h="177800">
                <a:tc>
                  <a:txBody>
                    <a:bodyPr/>
                    <a:lstStyle/>
                    <a:p>
                      <a:r>
                        <a:rPr lang="ja-JP" altLang="en-US" sz="1400"/>
                        <a:t>行為</a:t>
                      </a:r>
                      <a:endParaRPr lang="en-US" altLang="ja-JP" sz="1400" dirty="0"/>
                    </a:p>
                    <a:p>
                      <a:r>
                        <a:rPr lang="ja-JP" altLang="en-US" sz="1400"/>
                        <a:t>動詞</a:t>
                      </a:r>
                    </a:p>
                  </a:txBody>
                  <a:tcPr anchor="ctr"/>
                </a:tc>
                <a:tc>
                  <a:txBody>
                    <a:bodyPr/>
                    <a:lstStyle/>
                    <a:p>
                      <a:r>
                        <a:rPr lang="ja-JP" altLang="en-US" sz="1200"/>
                        <a:t>記述する</a:t>
                      </a:r>
                    </a:p>
                  </a:txBody>
                  <a:tcPr anchor="ctr"/>
                </a:tc>
                <a:tc>
                  <a:txBody>
                    <a:bodyPr/>
                    <a:lstStyle/>
                    <a:p>
                      <a:r>
                        <a:rPr lang="ja-JP" altLang="en-US" sz="1200"/>
                        <a:t>区別する</a:t>
                      </a:r>
                      <a:r>
                        <a:rPr lang="en-US" altLang="ja-JP" sz="1200" dirty="0"/>
                        <a:t>, </a:t>
                      </a:r>
                      <a:r>
                        <a:rPr lang="ja-JP" altLang="en-US" sz="1200"/>
                        <a:t>確認する</a:t>
                      </a:r>
                      <a:br>
                        <a:rPr lang="ja-JP" altLang="en-US" sz="1200"/>
                      </a:br>
                      <a:r>
                        <a:rPr lang="ja-JP" altLang="en-US" sz="1200"/>
                        <a:t>分類する</a:t>
                      </a:r>
                      <a:r>
                        <a:rPr lang="en-US" altLang="ja-JP" sz="1200" dirty="0"/>
                        <a:t>, </a:t>
                      </a:r>
                      <a:r>
                        <a:rPr lang="ja-JP" altLang="en-US" sz="1200"/>
                        <a:t>例証する</a:t>
                      </a:r>
                      <a:br>
                        <a:rPr lang="ja-JP" altLang="en-US" sz="1200"/>
                      </a:br>
                      <a:r>
                        <a:rPr lang="ja-JP" altLang="en-US" sz="1200"/>
                        <a:t>生成する</a:t>
                      </a:r>
                    </a:p>
                  </a:txBody>
                  <a:tcPr anchor="ctr"/>
                </a:tc>
                <a:tc>
                  <a:txBody>
                    <a:bodyPr/>
                    <a:lstStyle/>
                    <a:p>
                      <a:r>
                        <a:rPr lang="ja-JP" altLang="en-US" sz="1200"/>
                        <a:t>採用する</a:t>
                      </a:r>
                    </a:p>
                  </a:txBody>
                  <a:tcPr anchor="ctr"/>
                </a:tc>
                <a:tc>
                  <a:txBody>
                    <a:bodyPr/>
                    <a:lstStyle/>
                    <a:p>
                      <a:r>
                        <a:rPr lang="ja-JP" altLang="en-US" sz="1200"/>
                        <a:t>実行する</a:t>
                      </a:r>
                    </a:p>
                  </a:txBody>
                  <a:tcPr anchor="ctr"/>
                </a:tc>
                <a:tc>
                  <a:txBody>
                    <a:bodyPr/>
                    <a:lstStyle/>
                    <a:p>
                      <a:r>
                        <a:rPr lang="ja-JP" altLang="en-US" sz="1200"/>
                        <a:t>選択する</a:t>
                      </a:r>
                    </a:p>
                  </a:txBody>
                  <a:tcPr anchor="ctr"/>
                </a:tc>
                <a:extLst>
                  <a:ext uri="{0D108BD9-81ED-4DB2-BD59-A6C34878D82A}">
                    <a16:rowId xmlns:a16="http://schemas.microsoft.com/office/drawing/2014/main" val="926805094"/>
                  </a:ext>
                </a:extLst>
              </a:tr>
              <a:tr h="370840">
                <a:tc>
                  <a:txBody>
                    <a:bodyPr/>
                    <a:lstStyle/>
                    <a:p>
                      <a:r>
                        <a:rPr lang="ja-JP" altLang="en-US" sz="1400"/>
                        <a:t>成果の</a:t>
                      </a:r>
                      <a:endParaRPr lang="en-US" altLang="ja-JP" sz="1400" dirty="0"/>
                    </a:p>
                    <a:p>
                      <a:r>
                        <a:rPr lang="ja-JP" altLang="en-US" sz="1400"/>
                        <a:t>評価</a:t>
                      </a:r>
                      <a:br>
                        <a:rPr lang="ja-JP" altLang="en-US" sz="1400"/>
                      </a:br>
                      <a:endParaRPr lang="ja-JP" altLang="en-US" sz="1400"/>
                    </a:p>
                  </a:txBody>
                  <a:tcPr anchor="ctr"/>
                </a:tc>
                <a:tc>
                  <a:txBody>
                    <a:bodyPr/>
                    <a:lstStyle/>
                    <a:p>
                      <a:r>
                        <a:rPr lang="ja-JP" altLang="en-US" sz="1200"/>
                        <a:t>あらかじめ提示された情報の再認または再生</a:t>
                      </a:r>
                      <a:r>
                        <a:rPr lang="en-US" altLang="ja-JP" sz="1200" dirty="0"/>
                        <a:t>, </a:t>
                      </a:r>
                      <a:r>
                        <a:rPr lang="ja-JP" altLang="en-US" sz="1200"/>
                        <a:t>全項目を対象とするか項目の無作為抽出を行う</a:t>
                      </a:r>
                    </a:p>
                  </a:txBody>
                  <a:tcPr anchor="ctr"/>
                </a:tc>
                <a:tc>
                  <a:txBody>
                    <a:bodyPr/>
                    <a:lstStyle/>
                    <a:p>
                      <a:r>
                        <a:rPr lang="ja-JP" altLang="en-US" sz="1200"/>
                        <a:t>未知の例に適用させる：規則自体の再生ではない</a:t>
                      </a:r>
                      <a:r>
                        <a:rPr lang="en-US" altLang="ja-JP" sz="1200" dirty="0"/>
                        <a:t>, </a:t>
                      </a:r>
                      <a:r>
                        <a:rPr lang="ja-JP" altLang="en-US" sz="1200"/>
                        <a:t>課題の全タイプから出題し適用できる範囲を確認する</a:t>
                      </a:r>
                    </a:p>
                  </a:txBody>
                  <a:tcPr anchor="ctr"/>
                </a:tc>
                <a:tc>
                  <a:txBody>
                    <a:bodyPr/>
                    <a:lstStyle/>
                    <a:p>
                      <a:r>
                        <a:rPr lang="ja-JP" altLang="en-US" sz="1200"/>
                        <a:t>学習の結果より過程に適用される</a:t>
                      </a:r>
                      <a:r>
                        <a:rPr lang="en-US" altLang="ja-JP" sz="1200" dirty="0"/>
                        <a:t>, </a:t>
                      </a:r>
                      <a:r>
                        <a:rPr lang="ja-JP" altLang="en-US" sz="1200"/>
                        <a:t>学習過程の観察や自己描写レポートなどを用いる</a:t>
                      </a:r>
                    </a:p>
                  </a:txBody>
                  <a:tcPr anchor="ctr"/>
                </a:tc>
                <a:tc>
                  <a:txBody>
                    <a:bodyPr/>
                    <a:lstStyle/>
                    <a:p>
                      <a:r>
                        <a:rPr lang="ja-JP" altLang="en-US" sz="1200"/>
                        <a:t>実演させる：やり方の知識と実現する力は違うリストを活用し正確さ、速さ、スムーズさをチェック</a:t>
                      </a:r>
                    </a:p>
                  </a:txBody>
                  <a:tcPr anchor="ctr"/>
                </a:tc>
                <a:tc>
                  <a:txBody>
                    <a:bodyPr/>
                    <a:lstStyle/>
                    <a:p>
                      <a:r>
                        <a:rPr lang="ja-JP" altLang="en-US" sz="1200"/>
                        <a:t>行動の観察または行動意図の表明</a:t>
                      </a:r>
                      <a:r>
                        <a:rPr lang="en-US" altLang="ja-JP" sz="1200" dirty="0"/>
                        <a:t>, </a:t>
                      </a:r>
                      <a:r>
                        <a:rPr lang="ja-JP" altLang="en-US" sz="1200"/>
                        <a:t>場を設定する</a:t>
                      </a:r>
                      <a:r>
                        <a:rPr lang="en-US" altLang="ja-JP" sz="1200" dirty="0"/>
                        <a:t>, </a:t>
                      </a:r>
                      <a:r>
                        <a:rPr lang="ja-JP" altLang="en-US" sz="1200"/>
                        <a:t>一般論でなく個人的な選択行動を扱う</a:t>
                      </a:r>
                    </a:p>
                  </a:txBody>
                  <a:tcPr anchor="ctr"/>
                </a:tc>
                <a:extLst>
                  <a:ext uri="{0D108BD9-81ED-4DB2-BD59-A6C34878D82A}">
                    <a16:rowId xmlns:a16="http://schemas.microsoft.com/office/drawing/2014/main" val="2786887593"/>
                  </a:ext>
                </a:extLst>
              </a:tr>
              <a:tr h="0">
                <a:tc>
                  <a:txBody>
                    <a:bodyPr/>
                    <a:lstStyle/>
                    <a:p>
                      <a:r>
                        <a:rPr lang="ja-JP" altLang="en-US" sz="1400"/>
                        <a:t>指導方略</a:t>
                      </a:r>
                      <a:br>
                        <a:rPr lang="ja-JP" altLang="en-US" sz="1400"/>
                      </a:br>
                      <a:r>
                        <a:rPr lang="ja-JP" altLang="en-US" sz="1400"/>
                        <a:t>ヒント</a:t>
                      </a:r>
                      <a:br>
                        <a:rPr lang="ja-JP" altLang="en-US" sz="1400"/>
                      </a:br>
                      <a:r>
                        <a:rPr lang="ja-JP" altLang="en-US" sz="1400"/>
                        <a:t>前提条件</a:t>
                      </a:r>
                    </a:p>
                  </a:txBody>
                  <a:tcPr anchor="ctr"/>
                </a:tc>
                <a:tc>
                  <a:txBody>
                    <a:bodyPr/>
                    <a:lstStyle/>
                    <a:p>
                      <a:r>
                        <a:rPr lang="ja-JP" altLang="en-US" sz="1200"/>
                        <a:t>関連する既習の熟知情報とその枠組みを思い出させる</a:t>
                      </a:r>
                    </a:p>
                  </a:txBody>
                  <a:tcPr anchor="ctr"/>
                </a:tc>
                <a:tc>
                  <a:txBody>
                    <a:bodyPr/>
                    <a:lstStyle/>
                    <a:p>
                      <a:r>
                        <a:rPr lang="ja-JP" altLang="en-US" sz="1200"/>
                        <a:t>新出技能の前提となる下位の基礎技能を思い出させる</a:t>
                      </a:r>
                    </a:p>
                  </a:txBody>
                  <a:tcPr anchor="ctr"/>
                </a:tc>
                <a:tc>
                  <a:txBody>
                    <a:bodyPr/>
                    <a:lstStyle/>
                    <a:p>
                      <a:r>
                        <a:rPr lang="ja-JP" altLang="en-US" sz="1200"/>
                        <a:t>習得済の類似の方略と関連知的技能を思い出させる</a:t>
                      </a:r>
                    </a:p>
                  </a:txBody>
                  <a:tcPr anchor="ctr"/>
                </a:tc>
                <a:tc>
                  <a:txBody>
                    <a:bodyPr/>
                    <a:lstStyle/>
                    <a:p>
                      <a:r>
                        <a:rPr lang="ja-JP" altLang="en-US" sz="1200"/>
                        <a:t>習得済の部分技能やより基礎的な技能を思い出させる</a:t>
                      </a:r>
                    </a:p>
                  </a:txBody>
                  <a:tcPr anchor="ctr"/>
                </a:tc>
                <a:tc>
                  <a:txBody>
                    <a:bodyPr/>
                    <a:lstStyle/>
                    <a:p>
                      <a:r>
                        <a:rPr lang="ja-JP" altLang="en-US" sz="1200"/>
                        <a:t>選択行動の内容とその場面の情報を思い出させる</a:t>
                      </a:r>
                    </a:p>
                  </a:txBody>
                  <a:tcPr anchor="ctr"/>
                </a:tc>
                <a:extLst>
                  <a:ext uri="{0D108BD9-81ED-4DB2-BD59-A6C34878D82A}">
                    <a16:rowId xmlns:a16="http://schemas.microsoft.com/office/drawing/2014/main" val="2518356209"/>
                  </a:ext>
                </a:extLst>
              </a:tr>
              <a:tr h="370840">
                <a:tc>
                  <a:txBody>
                    <a:bodyPr/>
                    <a:lstStyle/>
                    <a:p>
                      <a:r>
                        <a:rPr lang="ja-JP" altLang="en-US" sz="1400"/>
                        <a:t>情報提示</a:t>
                      </a:r>
                      <a:br>
                        <a:rPr lang="ja-JP" altLang="en-US" sz="1400"/>
                      </a:br>
                      <a:endParaRPr lang="ja-JP" altLang="en-US" sz="1400"/>
                    </a:p>
                  </a:txBody>
                  <a:tcPr anchor="ctr"/>
                </a:tc>
                <a:tc>
                  <a:txBody>
                    <a:bodyPr/>
                    <a:lstStyle/>
                    <a:p>
                      <a:r>
                        <a:rPr lang="ja-JP" altLang="en-US" sz="1200"/>
                        <a:t>全ての新出情報を類似性や特徴で整理して提示する</a:t>
                      </a:r>
                    </a:p>
                  </a:txBody>
                  <a:tcPr anchor="ctr"/>
                </a:tc>
                <a:tc>
                  <a:txBody>
                    <a:bodyPr/>
                    <a:lstStyle/>
                    <a:p>
                      <a:r>
                        <a:rPr lang="ja-JP" altLang="en-US" sz="1200"/>
                        <a:t>新出規則とその適用例を難易度別に段階的に提示する</a:t>
                      </a:r>
                    </a:p>
                  </a:txBody>
                  <a:tcPr anchor="ctr"/>
                </a:tc>
                <a:tc>
                  <a:txBody>
                    <a:bodyPr/>
                    <a:lstStyle/>
                    <a:p>
                      <a:r>
                        <a:rPr lang="ja-JP" altLang="en-US" sz="1200"/>
                        <a:t>新出方略の用い方を例示してその効果を説明する</a:t>
                      </a:r>
                    </a:p>
                  </a:txBody>
                  <a:tcPr anchor="ctr"/>
                </a:tc>
                <a:tc>
                  <a:txBody>
                    <a:bodyPr/>
                    <a:lstStyle/>
                    <a:p>
                      <a:r>
                        <a:rPr lang="ja-JP" altLang="en-US" sz="1200"/>
                        <a:t>新出技能を実行する状況を説明したのち手本を見せる</a:t>
                      </a:r>
                    </a:p>
                  </a:txBody>
                  <a:tcPr anchor="ctr"/>
                </a:tc>
                <a:tc>
                  <a:txBody>
                    <a:bodyPr/>
                    <a:lstStyle/>
                    <a:p>
                      <a:r>
                        <a:rPr lang="ja-JP" altLang="en-US" sz="1200"/>
                        <a:t>人間モデルが選択行動について実演／説明する</a:t>
                      </a:r>
                    </a:p>
                  </a:txBody>
                  <a:tcPr anchor="ctr"/>
                </a:tc>
                <a:extLst>
                  <a:ext uri="{0D108BD9-81ED-4DB2-BD59-A6C34878D82A}">
                    <a16:rowId xmlns:a16="http://schemas.microsoft.com/office/drawing/2014/main" val="2919859954"/>
                  </a:ext>
                </a:extLst>
              </a:tr>
              <a:tr h="370840">
                <a:tc>
                  <a:txBody>
                    <a:bodyPr/>
                    <a:lstStyle/>
                    <a:p>
                      <a:r>
                        <a:rPr lang="ja-JP" altLang="en-US" sz="1400">
                          <a:highlight>
                            <a:srgbClr val="FFFF00"/>
                          </a:highlight>
                        </a:rPr>
                        <a:t>学習の</a:t>
                      </a:r>
                      <a:endParaRPr lang="en-US" altLang="ja-JP" sz="1400" dirty="0">
                        <a:highlight>
                          <a:srgbClr val="FFFF00"/>
                        </a:highlight>
                      </a:endParaRPr>
                    </a:p>
                    <a:p>
                      <a:r>
                        <a:rPr lang="ja-JP" altLang="en-US" sz="1400">
                          <a:highlight>
                            <a:srgbClr val="FFFF00"/>
                          </a:highlight>
                        </a:rPr>
                        <a:t>指針</a:t>
                      </a:r>
                      <a:br>
                        <a:rPr lang="ja-JP" altLang="en-US" sz="1400"/>
                      </a:br>
                      <a:endParaRPr lang="ja-JP" altLang="en-US" sz="1400"/>
                    </a:p>
                  </a:txBody>
                  <a:tcPr anchor="ctr"/>
                </a:tc>
                <a:tc>
                  <a:txBody>
                    <a:bodyPr/>
                    <a:lstStyle/>
                    <a:p>
                      <a:r>
                        <a:rPr lang="ja-JP" altLang="en-US" sz="1200"/>
                        <a:t>語呂合わせ、比喩、イメージ、枠組みへの位置づけ</a:t>
                      </a:r>
                    </a:p>
                  </a:txBody>
                  <a:tcPr anchor="ctr"/>
                </a:tc>
                <a:tc>
                  <a:txBody>
                    <a:bodyPr/>
                    <a:lstStyle/>
                    <a:p>
                      <a:r>
                        <a:rPr lang="ja-JP" altLang="en-US" sz="1200"/>
                        <a:t>多種多様な適応例、規則を思い出す鍵、誤りやすい箇所の指摘</a:t>
                      </a:r>
                    </a:p>
                  </a:txBody>
                  <a:tcPr anchor="ctr"/>
                </a:tc>
                <a:tc>
                  <a:txBody>
                    <a:bodyPr/>
                    <a:lstStyle/>
                    <a:p>
                      <a:r>
                        <a:rPr lang="ja-JP" altLang="en-US" sz="1200"/>
                        <a:t>他の場面での適用例、方略使用場面の見分け方</a:t>
                      </a:r>
                    </a:p>
                  </a:txBody>
                  <a:tcPr anchor="ctr"/>
                </a:tc>
                <a:tc>
                  <a:txBody>
                    <a:bodyPr/>
                    <a:lstStyle/>
                    <a:p>
                      <a:r>
                        <a:rPr lang="ja-JP" altLang="en-US" sz="1200"/>
                        <a:t>注意点の指摘、成功例と失敗例の差の説明。イメージ訓練</a:t>
                      </a:r>
                    </a:p>
                  </a:txBody>
                  <a:tcPr anchor="ctr"/>
                </a:tc>
                <a:tc>
                  <a:txBody>
                    <a:bodyPr/>
                    <a:lstStyle/>
                    <a:p>
                      <a:r>
                        <a:rPr lang="ja-JP" altLang="en-US" sz="1200"/>
                        <a:t>選択行動の重要性についての解説、他者や世論の動向の紹介</a:t>
                      </a:r>
                    </a:p>
                  </a:txBody>
                  <a:tcPr anchor="ctr"/>
                </a:tc>
                <a:extLst>
                  <a:ext uri="{0D108BD9-81ED-4DB2-BD59-A6C34878D82A}">
                    <a16:rowId xmlns:a16="http://schemas.microsoft.com/office/drawing/2014/main" val="2101483029"/>
                  </a:ext>
                </a:extLst>
              </a:tr>
              <a:tr h="370840">
                <a:tc>
                  <a:txBody>
                    <a:bodyPr/>
                    <a:lstStyle/>
                    <a:p>
                      <a:r>
                        <a:rPr lang="ja-JP" altLang="en-US" sz="1400">
                          <a:highlight>
                            <a:srgbClr val="FFFF00"/>
                          </a:highlight>
                        </a:rPr>
                        <a:t>練習とフィードバック</a:t>
                      </a:r>
                      <a:br>
                        <a:rPr lang="ja-JP" altLang="en-US" sz="1400"/>
                      </a:br>
                      <a:endParaRPr lang="ja-JP" altLang="en-US" sz="1400"/>
                    </a:p>
                  </a:txBody>
                  <a:tcPr anchor="ctr"/>
                </a:tc>
                <a:tc>
                  <a:txBody>
                    <a:bodyPr/>
                    <a:lstStyle/>
                    <a:p>
                      <a:r>
                        <a:rPr lang="ja-JP" altLang="en-US" sz="1200"/>
                        <a:t>ヒント付きの再認、のちに再生の練習。</a:t>
                      </a:r>
                      <a:r>
                        <a:rPr lang="ja-JP" altLang="en-US" sz="1200">
                          <a:highlight>
                            <a:srgbClr val="FFFF00"/>
                          </a:highlight>
                        </a:rPr>
                        <a:t>自分独自の枠組みへの整理</a:t>
                      </a:r>
                      <a:r>
                        <a:rPr lang="ja-JP" altLang="en-US" sz="1200"/>
                        <a:t>。習得項目の除去と未習事項への練習集中</a:t>
                      </a:r>
                    </a:p>
                  </a:txBody>
                  <a:tcPr anchor="ctr"/>
                </a:tc>
                <a:tc>
                  <a:txBody>
                    <a:bodyPr/>
                    <a:lstStyle/>
                    <a:p>
                      <a:r>
                        <a:rPr lang="ja-JP" altLang="en-US" sz="1200"/>
                        <a:t>単純で基本的な事例からより複雑で例外的な</a:t>
                      </a:r>
                      <a:r>
                        <a:rPr lang="ja-JP" altLang="en-US" sz="1200">
                          <a:highlight>
                            <a:srgbClr val="FFFF00"/>
                          </a:highlight>
                        </a:rPr>
                        <a:t>事例</a:t>
                      </a:r>
                      <a:r>
                        <a:rPr lang="ja-JP" altLang="en-US" sz="1200"/>
                        <a:t>へ。常に新しい事例を用いる。誤答の原因に応じた下位技能の復習</a:t>
                      </a:r>
                    </a:p>
                  </a:txBody>
                  <a:tcPr anchor="ctr"/>
                </a:tc>
                <a:tc>
                  <a:txBody>
                    <a:bodyPr/>
                    <a:lstStyle/>
                    <a:p>
                      <a:r>
                        <a:rPr lang="ja-JP" altLang="en-US" sz="1200">
                          <a:highlight>
                            <a:srgbClr val="FFFF00"/>
                          </a:highlight>
                        </a:rPr>
                        <a:t>類似の適用例</a:t>
                      </a:r>
                      <a:r>
                        <a:rPr lang="ja-JP" altLang="en-US" sz="1200"/>
                        <a:t>での強制的採用から自発的採用、無意識的採用への長期的な練習。他の学習課題に取り組む中での確認</a:t>
                      </a:r>
                    </a:p>
                  </a:txBody>
                  <a:tcPr anchor="ctr"/>
                </a:tc>
                <a:tc>
                  <a:txBody>
                    <a:bodyPr/>
                    <a:lstStyle/>
                    <a:p>
                      <a:r>
                        <a:rPr lang="ja-JP" altLang="en-US" sz="1200"/>
                        <a:t>手順を意識した</a:t>
                      </a:r>
                      <a:r>
                        <a:rPr lang="ja-JP" altLang="en-US" sz="1200">
                          <a:highlight>
                            <a:srgbClr val="FFFF00"/>
                          </a:highlight>
                        </a:rPr>
                        <a:t>補助付き実演</a:t>
                      </a:r>
                      <a:r>
                        <a:rPr lang="ja-JP" altLang="en-US" sz="1200"/>
                        <a:t>から、自立した実行へ。全手順ができたら</a:t>
                      </a:r>
                      <a:r>
                        <a:rPr lang="ja-JP" altLang="en-US" sz="1200">
                          <a:highlight>
                            <a:srgbClr val="FFFF00"/>
                          </a:highlight>
                        </a:rPr>
                        <a:t>スピードやタイミングを磨く練習</a:t>
                      </a:r>
                      <a:r>
                        <a:rPr lang="ja-JP" altLang="en-US" sz="1200"/>
                        <a:t>を重ねる</a:t>
                      </a:r>
                    </a:p>
                  </a:txBody>
                  <a:tcPr anchor="ctr"/>
                </a:tc>
                <a:tc>
                  <a:txBody>
                    <a:bodyPr/>
                    <a:lstStyle/>
                    <a:p>
                      <a:r>
                        <a:rPr lang="ja-JP" altLang="en-US" sz="1200">
                          <a:highlight>
                            <a:srgbClr val="FFFF00"/>
                          </a:highlight>
                        </a:rPr>
                        <a:t>疑似的な選択行動場面</a:t>
                      </a:r>
                      <a:r>
                        <a:rPr lang="ja-JP" altLang="en-US" sz="1200"/>
                        <a:t>（あなたならどうする）と選択肢別の結末の情報による疑似体験。</a:t>
                      </a:r>
                      <a:r>
                        <a:rPr lang="ja-JP" altLang="en-US" sz="1200">
                          <a:highlight>
                            <a:srgbClr val="FFFF00"/>
                          </a:highlight>
                        </a:rPr>
                        <a:t>意見交換</a:t>
                      </a:r>
                      <a:r>
                        <a:rPr lang="ja-JP" altLang="en-US" sz="1200"/>
                        <a:t>によるゆさぶりと深化</a:t>
                      </a:r>
                    </a:p>
                  </a:txBody>
                  <a:tcPr anchor="ctr"/>
                </a:tc>
                <a:extLst>
                  <a:ext uri="{0D108BD9-81ED-4DB2-BD59-A6C34878D82A}">
                    <a16:rowId xmlns:a16="http://schemas.microsoft.com/office/drawing/2014/main" val="2679666769"/>
                  </a:ext>
                </a:extLst>
              </a:tr>
            </a:tbl>
          </a:graphicData>
        </a:graphic>
      </p:graphicFrame>
      <p:sp>
        <p:nvSpPr>
          <p:cNvPr id="12" name="Slide Number Placeholder 11">
            <a:extLst>
              <a:ext uri="{FF2B5EF4-FFF2-40B4-BE49-F238E27FC236}">
                <a16:creationId xmlns:a16="http://schemas.microsoft.com/office/drawing/2014/main" id="{86B6A979-9E83-2ED2-D09A-0B08B2F0C0F2}"/>
              </a:ext>
            </a:extLst>
          </p:cNvPr>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B2ACEF-9ADC-164D-84D4-FF37D250B148}" type="slidenum">
              <a:rPr lang="en-JP" smtClean="0"/>
              <a:pPr/>
              <a:t>28</a:t>
            </a:fld>
            <a:endParaRPr lang="en-JP"/>
          </a:p>
        </p:txBody>
      </p:sp>
      <p:sp>
        <p:nvSpPr>
          <p:cNvPr id="3" name="TextBox 2">
            <a:extLst>
              <a:ext uri="{FF2B5EF4-FFF2-40B4-BE49-F238E27FC236}">
                <a16:creationId xmlns:a16="http://schemas.microsoft.com/office/drawing/2014/main" id="{5405FF36-2CB6-7757-6C4B-85BAF729D316}"/>
              </a:ext>
            </a:extLst>
          </p:cNvPr>
          <p:cNvSpPr txBox="1"/>
          <p:nvPr/>
        </p:nvSpPr>
        <p:spPr>
          <a:xfrm>
            <a:off x="7663497" y="362440"/>
            <a:ext cx="3548986" cy="461665"/>
          </a:xfrm>
          <a:prstGeom prst="rect">
            <a:avLst/>
          </a:prstGeom>
          <a:noFill/>
        </p:spPr>
        <p:txBody>
          <a:bodyPr wrap="square" rtlCol="0">
            <a:spAutoFit/>
          </a:bodyPr>
          <a:lstStyle/>
          <a:p>
            <a:r>
              <a:rPr lang="en-US" sz="1200" dirty="0" err="1"/>
              <a:t>出典：http</a:t>
            </a:r>
            <a:r>
              <a:rPr lang="en-US" sz="1200" dirty="0"/>
              <a:t>://</a:t>
            </a:r>
            <a:r>
              <a:rPr lang="en-US" sz="1200" dirty="0" err="1"/>
              <a:t>www.gsis.kumamoto-u.ac.jp</a:t>
            </a:r>
            <a:r>
              <a:rPr lang="en-US" sz="1200" dirty="0"/>
              <a:t>/</a:t>
            </a:r>
            <a:r>
              <a:rPr lang="en-US" sz="1200" dirty="0" err="1"/>
              <a:t>ksuzuki</a:t>
            </a:r>
            <a:r>
              <a:rPr lang="en-US" sz="1200" dirty="0"/>
              <a:t>/resume/books/1995rtv/rtv03.html#1</a:t>
            </a:r>
            <a:endParaRPr lang="en-JP" sz="1200" dirty="0"/>
          </a:p>
        </p:txBody>
      </p:sp>
    </p:spTree>
    <p:extLst>
      <p:ext uri="{BB962C8B-B14F-4D97-AF65-F5344CB8AC3E}">
        <p14:creationId xmlns:p14="http://schemas.microsoft.com/office/powerpoint/2010/main" val="219564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20D710-0E3E-899E-A91E-CD31358009E9}"/>
              </a:ext>
            </a:extLst>
          </p:cNvPr>
          <p:cNvSpPr>
            <a:spLocks noGrp="1"/>
          </p:cNvSpPr>
          <p:nvPr>
            <p:ph type="title"/>
          </p:nvPr>
        </p:nvSpPr>
        <p:spPr/>
        <p:txBody>
          <a:bodyPr/>
          <a:lstStyle/>
          <a:p>
            <a:r>
              <a:rPr lang="en-JP" dirty="0"/>
              <a:t>科目デザインにおける工夫</a:t>
            </a:r>
          </a:p>
        </p:txBody>
      </p:sp>
      <p:graphicFrame>
        <p:nvGraphicFramePr>
          <p:cNvPr id="6" name="Table 5">
            <a:extLst>
              <a:ext uri="{FF2B5EF4-FFF2-40B4-BE49-F238E27FC236}">
                <a16:creationId xmlns:a16="http://schemas.microsoft.com/office/drawing/2014/main" id="{D71B654E-C5FB-2D32-F344-06775F480132}"/>
              </a:ext>
            </a:extLst>
          </p:cNvPr>
          <p:cNvGraphicFramePr>
            <a:graphicFrameLocks noGrp="1"/>
          </p:cNvGraphicFramePr>
          <p:nvPr/>
        </p:nvGraphicFramePr>
        <p:xfrm>
          <a:off x="246000" y="887693"/>
          <a:ext cx="9589116" cy="5215573"/>
        </p:xfrm>
        <a:graphic>
          <a:graphicData uri="http://schemas.openxmlformats.org/drawingml/2006/table">
            <a:tbl>
              <a:tblPr>
                <a:tableStyleId>{5C22544A-7EE6-4342-B048-85BDC9FD1C3A}</a:tableStyleId>
              </a:tblPr>
              <a:tblGrid>
                <a:gridCol w="3196372">
                  <a:extLst>
                    <a:ext uri="{9D8B030D-6E8A-4147-A177-3AD203B41FA5}">
                      <a16:colId xmlns:a16="http://schemas.microsoft.com/office/drawing/2014/main" val="153635626"/>
                    </a:ext>
                  </a:extLst>
                </a:gridCol>
                <a:gridCol w="3196372">
                  <a:extLst>
                    <a:ext uri="{9D8B030D-6E8A-4147-A177-3AD203B41FA5}">
                      <a16:colId xmlns:a16="http://schemas.microsoft.com/office/drawing/2014/main" val="2906709788"/>
                    </a:ext>
                  </a:extLst>
                </a:gridCol>
                <a:gridCol w="3196372">
                  <a:extLst>
                    <a:ext uri="{9D8B030D-6E8A-4147-A177-3AD203B41FA5}">
                      <a16:colId xmlns:a16="http://schemas.microsoft.com/office/drawing/2014/main" val="4292956887"/>
                    </a:ext>
                  </a:extLst>
                </a:gridCol>
              </a:tblGrid>
              <a:tr h="333375">
                <a:tc>
                  <a:txBody>
                    <a:bodyPr/>
                    <a:lstStyle/>
                    <a:p>
                      <a:pPr algn="ctr">
                        <a:lnSpc>
                          <a:spcPct val="115000"/>
                        </a:lnSpc>
                      </a:pPr>
                      <a:r>
                        <a:rPr lang="ja-JP" altLang="en-US" sz="2000" b="1"/>
                        <a:t>認知的発達を促す授業方法</a:t>
                      </a:r>
                      <a:endParaRPr lang="en-JP" sz="2000" b="1" dirty="0">
                        <a:effectLst/>
                        <a:latin typeface="+mn-ea"/>
                        <a:ea typeface="+mn-ea"/>
                      </a:endParaRPr>
                    </a:p>
                  </a:txBody>
                  <a:tcPr marL="50800" marR="50800" marT="50800" marB="50800"/>
                </a:tc>
                <a:tc>
                  <a:txBody>
                    <a:bodyPr/>
                    <a:lstStyle/>
                    <a:p>
                      <a:pPr algn="ctr">
                        <a:lnSpc>
                          <a:spcPct val="115000"/>
                        </a:lnSpc>
                      </a:pPr>
                      <a:r>
                        <a:rPr lang="ja-JP" altLang="en-US" sz="2000" b="1"/>
                        <a:t>評価と単位認定の見直し</a:t>
                      </a:r>
                      <a:endParaRPr lang="en-JP" sz="2000" b="1" dirty="0">
                        <a:effectLst/>
                        <a:latin typeface="+mn-ea"/>
                        <a:ea typeface="+mn-ea"/>
                      </a:endParaRPr>
                    </a:p>
                  </a:txBody>
                  <a:tcPr marL="50800" marR="50800" marT="50800" marB="50800"/>
                </a:tc>
                <a:tc>
                  <a:txBody>
                    <a:bodyPr/>
                    <a:lstStyle/>
                    <a:p>
                      <a:pPr algn="ctr">
                        <a:lnSpc>
                          <a:spcPct val="115000"/>
                        </a:lnSpc>
                      </a:pPr>
                      <a:r>
                        <a:rPr lang="ja-JP" altLang="en-US" sz="2000" b="1">
                          <a:effectLst/>
                        </a:rPr>
                        <a:t>　学習目標の高度化</a:t>
                      </a:r>
                      <a:endParaRPr lang="en-JP" sz="2000" b="1" dirty="0">
                        <a:effectLst/>
                        <a:latin typeface="+mn-ea"/>
                        <a:ea typeface="+mn-ea"/>
                      </a:endParaRPr>
                    </a:p>
                  </a:txBody>
                  <a:tcPr marL="50800" marR="50800" marT="50800" marB="50800"/>
                </a:tc>
                <a:extLst>
                  <a:ext uri="{0D108BD9-81ED-4DB2-BD59-A6C34878D82A}">
                    <a16:rowId xmlns:a16="http://schemas.microsoft.com/office/drawing/2014/main" val="263976923"/>
                  </a:ext>
                </a:extLst>
              </a:tr>
              <a:tr h="276225">
                <a:tc>
                  <a:txBody>
                    <a:bodyPr/>
                    <a:lstStyle/>
                    <a:p>
                      <a:pPr>
                        <a:lnSpc>
                          <a:spcPct val="115000"/>
                        </a:lnSpc>
                      </a:pPr>
                      <a:r>
                        <a:rPr lang="ja-JP" sz="2000">
                          <a:effectLst/>
                        </a:rPr>
                        <a:t>努力と真剣さを要求する授業</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多段階評価</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学問の領域を鳥瞰する</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2216693021"/>
                  </a:ext>
                </a:extLst>
              </a:tr>
              <a:tr h="276225">
                <a:tc>
                  <a:txBody>
                    <a:bodyPr/>
                    <a:lstStyle/>
                    <a:p>
                      <a:pPr>
                        <a:lnSpc>
                          <a:spcPct val="115000"/>
                        </a:lnSpc>
                      </a:pPr>
                      <a:r>
                        <a:rPr lang="ja-JP" sz="2000">
                          <a:effectLst/>
                        </a:rPr>
                        <a:t>しゃべるのは１割まで</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再提出可　まだ不十分</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歴史をさかのぼる</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1712661061"/>
                  </a:ext>
                </a:extLst>
              </a:tr>
              <a:tr h="276225">
                <a:tc>
                  <a:txBody>
                    <a:bodyPr/>
                    <a:lstStyle/>
                    <a:p>
                      <a:pPr>
                        <a:lnSpc>
                          <a:spcPct val="115000"/>
                        </a:lnSpc>
                      </a:pPr>
                      <a:r>
                        <a:rPr lang="ja-JP" sz="2000">
                          <a:effectLst/>
                        </a:rPr>
                        <a:t>大事なことは３回はやる</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fr-FR" sz="2000" dirty="0">
                          <a:effectLst/>
                        </a:rPr>
                        <a:t>LMS</a:t>
                      </a:r>
                      <a:r>
                        <a:rPr lang="ja-JP" sz="2000">
                          <a:effectLst/>
                        </a:rPr>
                        <a:t>でテスト</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現実場面での活用を試みる</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566485335"/>
                  </a:ext>
                </a:extLst>
              </a:tr>
              <a:tr h="276225">
                <a:tc>
                  <a:txBody>
                    <a:bodyPr/>
                    <a:lstStyle/>
                    <a:p>
                      <a:pPr>
                        <a:lnSpc>
                          <a:spcPct val="115000"/>
                        </a:lnSpc>
                      </a:pPr>
                      <a:r>
                        <a:rPr lang="ja-JP" sz="2000">
                          <a:effectLst/>
                        </a:rPr>
                        <a:t>一人でできることは授業ではやらない</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持ち込み可</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複数の視点から分析する</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2217288521"/>
                  </a:ext>
                </a:extLst>
              </a:tr>
              <a:tr h="276225">
                <a:tc>
                  <a:txBody>
                    <a:bodyPr/>
                    <a:lstStyle/>
                    <a:p>
                      <a:pPr>
                        <a:lnSpc>
                          <a:spcPct val="115000"/>
                        </a:lnSpc>
                      </a:pPr>
                      <a:r>
                        <a:rPr lang="ja-JP" sz="2000">
                          <a:effectLst/>
                        </a:rPr>
                        <a:t>個人</a:t>
                      </a:r>
                      <a:r>
                        <a:rPr lang="fr-FR" sz="2000" dirty="0">
                          <a:effectLst/>
                        </a:rPr>
                        <a:t>→</a:t>
                      </a:r>
                      <a:r>
                        <a:rPr lang="ja-JP" sz="2000">
                          <a:effectLst/>
                        </a:rPr>
                        <a:t>グループ</a:t>
                      </a:r>
                      <a:r>
                        <a:rPr lang="fr-FR" sz="2000" dirty="0">
                          <a:effectLst/>
                        </a:rPr>
                        <a:t>→</a:t>
                      </a:r>
                      <a:r>
                        <a:rPr lang="ja-JP" sz="2000">
                          <a:effectLst/>
                        </a:rPr>
                        <a:t>個人</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問題開示</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自分でコミットする段階に誘う</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1280003414"/>
                  </a:ext>
                </a:extLst>
              </a:tr>
              <a:tr h="276225">
                <a:tc>
                  <a:txBody>
                    <a:bodyPr/>
                    <a:lstStyle/>
                    <a:p>
                      <a:pPr>
                        <a:lnSpc>
                          <a:spcPct val="115000"/>
                        </a:lnSpc>
                      </a:pPr>
                      <a:r>
                        <a:rPr lang="ja-JP" sz="2000">
                          <a:effectLst/>
                        </a:rPr>
                        <a:t>パラレルセッション</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ポートフォリオ</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gn="l">
                        <a:lnSpc>
                          <a:spcPct val="115000"/>
                        </a:lnSpc>
                      </a:pPr>
                      <a:r>
                        <a:rPr lang="ja-JP" sz="2000">
                          <a:effectLst/>
                        </a:rPr>
                        <a:t>オリジナリティのある成果物を生み出す</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2740649068"/>
                  </a:ext>
                </a:extLst>
              </a:tr>
              <a:tr h="361950">
                <a:tc>
                  <a:txBody>
                    <a:bodyPr/>
                    <a:lstStyle/>
                    <a:p>
                      <a:pPr>
                        <a:lnSpc>
                          <a:spcPct val="115000"/>
                        </a:lnSpc>
                        <a:spcAft>
                          <a:spcPts val="700"/>
                        </a:spcAft>
                      </a:pPr>
                      <a:r>
                        <a:rPr lang="ja-JP" sz="2000">
                          <a:effectLst/>
                        </a:rPr>
                        <a:t>ルーブリックの前にチェックリスト</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相互レビュー</a:t>
                      </a:r>
                      <a:endParaRPr lang="en-JP" sz="2000" dirty="0">
                        <a:effectLst/>
                        <a:latin typeface="Arial" panose="020B0604020202020204" pitchFamily="34" charset="0"/>
                        <a:ea typeface="MS Mincho" panose="02020609040205080304" pitchFamily="49" charset="-128"/>
                      </a:endParaRPr>
                    </a:p>
                  </a:txBody>
                  <a:tcPr marL="50800" marR="50800" marT="50800" marB="50800"/>
                </a:tc>
                <a:tc>
                  <a:txBody>
                    <a:bodyPr/>
                    <a:lstStyle/>
                    <a:p>
                      <a:pPr>
                        <a:lnSpc>
                          <a:spcPct val="115000"/>
                        </a:lnSpc>
                      </a:pPr>
                      <a:r>
                        <a:rPr lang="ja-JP" sz="2000">
                          <a:effectLst/>
                        </a:rPr>
                        <a:t>学び方を学ぶ目標を追加する</a:t>
                      </a:r>
                      <a:endParaRPr lang="en-JP" sz="2000" dirty="0">
                        <a:effectLst/>
                        <a:latin typeface="Arial" panose="020B0604020202020204" pitchFamily="34" charset="0"/>
                        <a:ea typeface="MS Mincho" panose="02020609040205080304" pitchFamily="49" charset="-128"/>
                      </a:endParaRPr>
                    </a:p>
                  </a:txBody>
                  <a:tcPr marL="50800" marR="50800" marT="50800" marB="50800"/>
                </a:tc>
                <a:extLst>
                  <a:ext uri="{0D108BD9-81ED-4DB2-BD59-A6C34878D82A}">
                    <a16:rowId xmlns:a16="http://schemas.microsoft.com/office/drawing/2014/main" val="3427481356"/>
                  </a:ext>
                </a:extLst>
              </a:tr>
            </a:tbl>
          </a:graphicData>
        </a:graphic>
      </p:graphicFrame>
      <p:pic>
        <p:nvPicPr>
          <p:cNvPr id="3" name="Picture 2">
            <a:extLst>
              <a:ext uri="{FF2B5EF4-FFF2-40B4-BE49-F238E27FC236}">
                <a16:creationId xmlns:a16="http://schemas.microsoft.com/office/drawing/2014/main" id="{5B1E9A34-037B-C611-959E-3F7D5C614AC1}"/>
              </a:ext>
            </a:extLst>
          </p:cNvPr>
          <p:cNvPicPr>
            <a:picLocks noChangeAspect="1"/>
          </p:cNvPicPr>
          <p:nvPr/>
        </p:nvPicPr>
        <p:blipFill rotWithShape="1">
          <a:blip r:embed="rId2"/>
          <a:srcRect b="16744"/>
          <a:stretch/>
        </p:blipFill>
        <p:spPr>
          <a:xfrm>
            <a:off x="10100161" y="1031277"/>
            <a:ext cx="1935839" cy="1789848"/>
          </a:xfrm>
          <a:prstGeom prst="rect">
            <a:avLst/>
          </a:prstGeom>
        </p:spPr>
      </p:pic>
      <p:sp>
        <p:nvSpPr>
          <p:cNvPr id="7" name="TextBox 6">
            <a:extLst>
              <a:ext uri="{FF2B5EF4-FFF2-40B4-BE49-F238E27FC236}">
                <a16:creationId xmlns:a16="http://schemas.microsoft.com/office/drawing/2014/main" id="{EE5FDA9B-3D45-3519-4723-5BF4336813D8}"/>
              </a:ext>
            </a:extLst>
          </p:cNvPr>
          <p:cNvSpPr txBox="1"/>
          <p:nvPr/>
        </p:nvSpPr>
        <p:spPr>
          <a:xfrm>
            <a:off x="10100160" y="3060402"/>
            <a:ext cx="1935839" cy="1200329"/>
          </a:xfrm>
          <a:prstGeom prst="rect">
            <a:avLst/>
          </a:prstGeom>
          <a:noFill/>
        </p:spPr>
        <p:txBody>
          <a:bodyPr wrap="square">
            <a:spAutoFit/>
          </a:bodyPr>
          <a:lstStyle/>
          <a:p>
            <a:r>
              <a:rPr lang="en-JP" dirty="0"/>
              <a:t>https://www.gsis.kumamoto-u.ac.jp/onlineprogramlists/</a:t>
            </a:r>
          </a:p>
        </p:txBody>
      </p:sp>
      <p:sp>
        <p:nvSpPr>
          <p:cNvPr id="8" name="TextBox 7">
            <a:extLst>
              <a:ext uri="{FF2B5EF4-FFF2-40B4-BE49-F238E27FC236}">
                <a16:creationId xmlns:a16="http://schemas.microsoft.com/office/drawing/2014/main" id="{C85F10B3-3B72-62E9-ABBB-FFA95E8E0C3D}"/>
              </a:ext>
            </a:extLst>
          </p:cNvPr>
          <p:cNvSpPr txBox="1"/>
          <p:nvPr/>
        </p:nvSpPr>
        <p:spPr>
          <a:xfrm>
            <a:off x="9929842" y="5711666"/>
            <a:ext cx="2262158" cy="646331"/>
          </a:xfrm>
          <a:prstGeom prst="rect">
            <a:avLst/>
          </a:prstGeom>
          <a:noFill/>
        </p:spPr>
        <p:txBody>
          <a:bodyPr wrap="none" rtlCol="0">
            <a:spAutoFit/>
          </a:bodyPr>
          <a:lstStyle/>
          <a:p>
            <a:r>
              <a:rPr lang="en-JP" dirty="0"/>
              <a:t>「科目デザイン編」</a:t>
            </a:r>
          </a:p>
          <a:p>
            <a:r>
              <a:rPr lang="en-JP" dirty="0"/>
              <a:t>無料版・有料版</a:t>
            </a:r>
          </a:p>
        </p:txBody>
      </p:sp>
    </p:spTree>
    <p:extLst>
      <p:ext uri="{BB962C8B-B14F-4D97-AF65-F5344CB8AC3E}">
        <p14:creationId xmlns:p14="http://schemas.microsoft.com/office/powerpoint/2010/main" val="282637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DE8B-9E08-B74D-8D90-BF1B96C11009}"/>
              </a:ext>
            </a:extLst>
          </p:cNvPr>
          <p:cNvSpPr>
            <a:spLocks noGrp="1"/>
          </p:cNvSpPr>
          <p:nvPr>
            <p:ph type="title"/>
          </p:nvPr>
        </p:nvSpPr>
        <p:spPr/>
        <p:txBody>
          <a:bodyPr/>
          <a:lstStyle/>
          <a:p>
            <a:r>
              <a:rPr lang="ja-JP" altLang="en-US" b="1">
                <a:latin typeface="Meiryo UI" panose="020B0604030504040204" pitchFamily="50" charset="-128"/>
                <a:ea typeface="Meiryo UI" panose="020B0604030504040204" pitchFamily="50" charset="-128"/>
              </a:rPr>
              <a:t>講座の</a:t>
            </a:r>
            <a:r>
              <a:rPr lang="ja-JP" altLang="en-US" b="1" dirty="0">
                <a:latin typeface="Meiryo UI" panose="020B0604030504040204" pitchFamily="50" charset="-128"/>
                <a:ea typeface="Meiryo UI" panose="020B0604030504040204" pitchFamily="50" charset="-128"/>
              </a:rPr>
              <a:t>流れ</a:t>
            </a:r>
            <a:endParaRPr lang="en-US" b="1" dirty="0">
              <a:latin typeface="Meiryo UI" panose="020B0604030504040204" pitchFamily="50" charset="-128"/>
              <a:ea typeface="Meiryo UI" panose="020B0604030504040204" pitchFamily="50" charset="-128"/>
            </a:endParaRPr>
          </a:p>
        </p:txBody>
      </p:sp>
      <p:graphicFrame>
        <p:nvGraphicFramePr>
          <p:cNvPr id="4" name="Content Placeholder 3">
            <a:extLst>
              <a:ext uri="{FF2B5EF4-FFF2-40B4-BE49-F238E27FC236}">
                <a16:creationId xmlns:a16="http://schemas.microsoft.com/office/drawing/2014/main" id="{91B6374C-4A7E-8549-A830-88BE1C8897C8}"/>
              </a:ext>
            </a:extLst>
          </p:cNvPr>
          <p:cNvGraphicFramePr>
            <a:graphicFrameLocks noGrp="1"/>
          </p:cNvGraphicFramePr>
          <p:nvPr>
            <p:ph idx="1"/>
            <p:extLst>
              <p:ext uri="{D42A27DB-BD31-4B8C-83A1-F6EECF244321}">
                <p14:modId xmlns:p14="http://schemas.microsoft.com/office/powerpoint/2010/main" val="3586587708"/>
              </p:ext>
            </p:extLst>
          </p:nvPr>
        </p:nvGraphicFramePr>
        <p:xfrm>
          <a:off x="376451" y="1473201"/>
          <a:ext cx="11439098" cy="520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9477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AB16-C0FD-3C4E-9C26-ACC49FF0FE3F}"/>
              </a:ext>
            </a:extLst>
          </p:cNvPr>
          <p:cNvSpPr>
            <a:spLocks noGrp="1"/>
          </p:cNvSpPr>
          <p:nvPr>
            <p:ph type="title"/>
          </p:nvPr>
        </p:nvSpPr>
        <p:spPr/>
        <p:txBody>
          <a:bodyPr/>
          <a:lstStyle/>
          <a:p>
            <a:r>
              <a:rPr lang="ja-JP" altLang="en-US"/>
              <a:t>事前学習モジュールの</a:t>
            </a:r>
            <a:br>
              <a:rPr lang="en-US" altLang="ja-JP" dirty="0"/>
            </a:br>
            <a:r>
              <a:rPr lang="ja-JP" altLang="en-US"/>
              <a:t>エキスパートグループ</a:t>
            </a:r>
            <a:endParaRPr lang="en-US" dirty="0"/>
          </a:p>
        </p:txBody>
      </p:sp>
      <p:sp>
        <p:nvSpPr>
          <p:cNvPr id="3" name="Content Placeholder 2">
            <a:extLst>
              <a:ext uri="{FF2B5EF4-FFF2-40B4-BE49-F238E27FC236}">
                <a16:creationId xmlns:a16="http://schemas.microsoft.com/office/drawing/2014/main" id="{BAE5C4E1-7815-134E-983C-A2B538DAB135}"/>
              </a:ext>
            </a:extLst>
          </p:cNvPr>
          <p:cNvSpPr>
            <a:spLocks noGrp="1"/>
          </p:cNvSpPr>
          <p:nvPr>
            <p:ph idx="1"/>
          </p:nvPr>
        </p:nvSpPr>
        <p:spPr/>
        <p:txBody>
          <a:bodyPr>
            <a:normAutofit/>
          </a:bodyPr>
          <a:lstStyle/>
          <a:p>
            <a:r>
              <a:rPr lang="ja-JP" altLang="en-US"/>
              <a:t>事前学習で割り当てられた</a:t>
            </a:r>
            <a:endParaRPr lang="en-US" altLang="ja-JP" dirty="0"/>
          </a:p>
          <a:p>
            <a:pPr marL="0" indent="0">
              <a:buNone/>
            </a:pPr>
            <a:r>
              <a:rPr lang="ja-JP" altLang="en-US"/>
              <a:t>モジュール毎のグループ</a:t>
            </a:r>
            <a:endParaRPr lang="en-US" altLang="ja-JP" dirty="0"/>
          </a:p>
          <a:p>
            <a:r>
              <a:rPr lang="ja-JP" altLang="en-US"/>
              <a:t>各アイディアについて理解を深める</a:t>
            </a:r>
            <a:endParaRPr lang="en-US" altLang="ja-JP" dirty="0"/>
          </a:p>
          <a:p>
            <a:r>
              <a:rPr lang="ja-JP" altLang="en-US"/>
              <a:t>疑問に思うこと、曖昧だと思う項目について、確認し合う</a:t>
            </a:r>
            <a:endParaRPr lang="en-US" altLang="ja-JP" dirty="0"/>
          </a:p>
          <a:p>
            <a:r>
              <a:rPr lang="ja-JP" altLang="en-US"/>
              <a:t>自分のグループに戻った際に、きちんと</a:t>
            </a:r>
            <a:r>
              <a:rPr lang="ja-JP" altLang="en-JP"/>
              <a:t>各アイディアについ</a:t>
            </a:r>
            <a:r>
              <a:rPr lang="ja-JP" altLang="en-US"/>
              <a:t>て説明できるように準備する</a:t>
            </a:r>
            <a:endParaRPr lang="en-US" altLang="ja-JP" dirty="0"/>
          </a:p>
          <a:p>
            <a:pPr marL="0" indent="0">
              <a:buNone/>
            </a:pPr>
            <a:endParaRPr lang="en-US" altLang="ja-JP" dirty="0"/>
          </a:p>
          <a:p>
            <a:endParaRPr lang="en-US" altLang="ja-JP" dirty="0"/>
          </a:p>
          <a:p>
            <a:endParaRPr lang="en-US" altLang="ja-JP" sz="3600" dirty="0"/>
          </a:p>
          <a:p>
            <a:pPr marL="0" indent="0">
              <a:buNone/>
            </a:pPr>
            <a:endParaRPr lang="en-US" altLang="ja-JP" dirty="0"/>
          </a:p>
        </p:txBody>
      </p:sp>
      <p:sp>
        <p:nvSpPr>
          <p:cNvPr id="6" name="TextBox 5">
            <a:extLst>
              <a:ext uri="{FF2B5EF4-FFF2-40B4-BE49-F238E27FC236}">
                <a16:creationId xmlns:a16="http://schemas.microsoft.com/office/drawing/2014/main" id="{DBAB1BBC-75D8-686A-E1B1-F08BB0F09B0E}"/>
              </a:ext>
            </a:extLst>
          </p:cNvPr>
          <p:cNvSpPr txBox="1"/>
          <p:nvPr/>
        </p:nvSpPr>
        <p:spPr>
          <a:xfrm>
            <a:off x="1420660" y="5538768"/>
            <a:ext cx="9350679" cy="954107"/>
          </a:xfrm>
          <a:prstGeom prst="rect">
            <a:avLst/>
          </a:prstGeom>
          <a:solidFill>
            <a:schemeClr val="accent4">
              <a:lumMod val="20000"/>
              <a:lumOff val="80000"/>
            </a:schemeClr>
          </a:solidFill>
        </p:spPr>
        <p:txBody>
          <a:bodyPr wrap="square">
            <a:spAutoFit/>
          </a:bodyPr>
          <a:lstStyle/>
          <a:p>
            <a:pPr marL="0" indent="0">
              <a:buNone/>
            </a:pPr>
            <a:r>
              <a:rPr lang="ja-JP" altLang="en-US" sz="2800"/>
              <a:t>ホワイトボードに、疑問に思ったこと、新しく気づいたことを書いてください。</a:t>
            </a:r>
            <a:endParaRPr lang="en-US" altLang="ja-JP" sz="2800" dirty="0"/>
          </a:p>
        </p:txBody>
      </p:sp>
      <p:sp>
        <p:nvSpPr>
          <p:cNvPr id="5" name="楕円 4">
            <a:extLst>
              <a:ext uri="{FF2B5EF4-FFF2-40B4-BE49-F238E27FC236}">
                <a16:creationId xmlns:a16="http://schemas.microsoft.com/office/drawing/2014/main" id="{77A94411-4CF8-BCC2-5C68-4179F634C6A8}"/>
              </a:ext>
            </a:extLst>
          </p:cNvPr>
          <p:cNvSpPr/>
          <p:nvPr/>
        </p:nvSpPr>
        <p:spPr>
          <a:xfrm>
            <a:off x="8819147" y="398325"/>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a:latin typeface="Meiryo UI" panose="020B0604030504040204" pitchFamily="50" charset="-128"/>
                <a:ea typeface="Meiryo UI" panose="020B0604030504040204" pitchFamily="50" charset="-128"/>
              </a:rPr>
              <a:t>EX</a:t>
            </a:r>
            <a:r>
              <a:rPr kumimoji="1" lang="ja-JP" altLang="en-US" sz="4000">
                <a:latin typeface="Meiryo UI" panose="020B0604030504040204" pitchFamily="50" charset="-128"/>
                <a:ea typeface="Meiryo UI" panose="020B0604030504040204" pitchFamily="50" charset="-128"/>
              </a:rPr>
              <a:t>グループ</a:t>
            </a:r>
            <a:endParaRPr kumimoji="1" lang="en-US" altLang="ja-JP" sz="4000" dirty="0">
              <a:latin typeface="Meiryo UI" panose="020B0604030504040204" pitchFamily="50" charset="-128"/>
              <a:ea typeface="Meiryo UI" panose="020B0604030504040204" pitchFamily="50" charset="-128"/>
            </a:endParaRPr>
          </a:p>
          <a:p>
            <a:pPr algn="ctr"/>
            <a:r>
              <a:rPr kumimoji="1" lang="en-US" altLang="ja-JP" sz="5400" dirty="0">
                <a:latin typeface="Meiryo UI" panose="020B0604030504040204" pitchFamily="50" charset="-128"/>
                <a:ea typeface="Meiryo UI" panose="020B0604030504040204" pitchFamily="50" charset="-128"/>
              </a:rPr>
              <a:t>20</a:t>
            </a:r>
            <a:r>
              <a:rPr kumimoji="1" lang="ja-JP" altLang="en-US" sz="5400">
                <a:latin typeface="Meiryo UI" panose="020B0604030504040204" pitchFamily="50" charset="-128"/>
                <a:ea typeface="Meiryo UI" panose="020B0604030504040204" pitchFamily="50" charset="-128"/>
              </a:rPr>
              <a:t>分</a:t>
            </a:r>
            <a:endParaRPr kumimoji="1" lang="en-US" altLang="ja-JP" sz="5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6557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AB16-C0FD-3C4E-9C26-ACC49FF0FE3F}"/>
              </a:ext>
            </a:extLst>
          </p:cNvPr>
          <p:cNvSpPr>
            <a:spLocks noGrp="1"/>
          </p:cNvSpPr>
          <p:nvPr>
            <p:ph type="title"/>
          </p:nvPr>
        </p:nvSpPr>
        <p:spPr/>
        <p:txBody>
          <a:bodyPr/>
          <a:lstStyle/>
          <a:p>
            <a:r>
              <a:rPr lang="ja-JP" altLang="en-US"/>
              <a:t>事前学習モジュールの</a:t>
            </a:r>
            <a:br>
              <a:rPr lang="en-US" altLang="ja-JP" dirty="0"/>
            </a:br>
            <a:r>
              <a:rPr lang="ja-JP" altLang="en-US"/>
              <a:t>ジグソーグループ</a:t>
            </a:r>
            <a:endParaRPr lang="en-US" dirty="0"/>
          </a:p>
        </p:txBody>
      </p:sp>
      <p:sp>
        <p:nvSpPr>
          <p:cNvPr id="3" name="Content Placeholder 2">
            <a:extLst>
              <a:ext uri="{FF2B5EF4-FFF2-40B4-BE49-F238E27FC236}">
                <a16:creationId xmlns:a16="http://schemas.microsoft.com/office/drawing/2014/main" id="{BAE5C4E1-7815-134E-983C-A2B538DAB135}"/>
              </a:ext>
            </a:extLst>
          </p:cNvPr>
          <p:cNvSpPr>
            <a:spLocks noGrp="1"/>
          </p:cNvSpPr>
          <p:nvPr>
            <p:ph idx="1"/>
          </p:nvPr>
        </p:nvSpPr>
        <p:spPr/>
        <p:txBody>
          <a:bodyPr>
            <a:normAutofit/>
          </a:bodyPr>
          <a:lstStyle/>
          <a:p>
            <a:r>
              <a:rPr lang="en-JP" dirty="0">
                <a:latin typeface="+mn-ea"/>
              </a:rPr>
              <a:t>科目デザインにおける工夫チェックリストの</a:t>
            </a:r>
          </a:p>
          <a:p>
            <a:pPr marL="0" indent="0">
              <a:buNone/>
            </a:pPr>
            <a:r>
              <a:rPr lang="en-JP" dirty="0">
                <a:latin typeface="+mn-ea"/>
              </a:rPr>
              <a:t>アイディアについて説明し合う</a:t>
            </a:r>
            <a:endParaRPr lang="en-US" dirty="0">
              <a:latin typeface="+mn-ea"/>
            </a:endParaRPr>
          </a:p>
          <a:p>
            <a:r>
              <a:rPr lang="ja-JP" altLang="en-US">
                <a:latin typeface="+mn-ea"/>
              </a:rPr>
              <a:t>疑問に思うことなどは、エキスパートに質問する</a:t>
            </a:r>
            <a:endParaRPr lang="en-US" altLang="ja-JP" dirty="0">
              <a:latin typeface="+mn-ea"/>
            </a:endParaRPr>
          </a:p>
          <a:p>
            <a:pPr marL="0" indent="0">
              <a:buNone/>
            </a:pPr>
            <a:endParaRPr lang="en-US" altLang="ja-JP" dirty="0">
              <a:latin typeface="+mn-ea"/>
            </a:endParaRPr>
          </a:p>
          <a:p>
            <a:pPr marL="0" indent="0">
              <a:buNone/>
            </a:pPr>
            <a:endParaRPr lang="en-US" altLang="ja-JP" dirty="0">
              <a:latin typeface="+mn-ea"/>
            </a:endParaRPr>
          </a:p>
          <a:p>
            <a:endParaRPr lang="en-US" altLang="ja-JP" dirty="0">
              <a:latin typeface="+mn-ea"/>
            </a:endParaRPr>
          </a:p>
          <a:p>
            <a:endParaRPr lang="en-US" altLang="ja-JP" sz="3600" dirty="0">
              <a:latin typeface="+mn-ea"/>
            </a:endParaRPr>
          </a:p>
          <a:p>
            <a:pPr marL="0" indent="0">
              <a:buNone/>
            </a:pPr>
            <a:endParaRPr lang="en-US" altLang="ja-JP" dirty="0">
              <a:latin typeface="+mn-ea"/>
            </a:endParaRPr>
          </a:p>
        </p:txBody>
      </p:sp>
      <p:sp>
        <p:nvSpPr>
          <p:cNvPr id="6" name="TextBox 5">
            <a:extLst>
              <a:ext uri="{FF2B5EF4-FFF2-40B4-BE49-F238E27FC236}">
                <a16:creationId xmlns:a16="http://schemas.microsoft.com/office/drawing/2014/main" id="{DBAB1BBC-75D8-686A-E1B1-F08BB0F09B0E}"/>
              </a:ext>
            </a:extLst>
          </p:cNvPr>
          <p:cNvSpPr txBox="1"/>
          <p:nvPr/>
        </p:nvSpPr>
        <p:spPr>
          <a:xfrm>
            <a:off x="1420660" y="5538768"/>
            <a:ext cx="9350679" cy="954107"/>
          </a:xfrm>
          <a:prstGeom prst="rect">
            <a:avLst/>
          </a:prstGeom>
          <a:solidFill>
            <a:schemeClr val="accent1">
              <a:lumMod val="20000"/>
              <a:lumOff val="80000"/>
            </a:schemeClr>
          </a:solidFill>
        </p:spPr>
        <p:txBody>
          <a:bodyPr wrap="square">
            <a:spAutoFit/>
          </a:bodyPr>
          <a:lstStyle/>
          <a:p>
            <a:pPr marL="0" indent="0">
              <a:buNone/>
            </a:pPr>
            <a:r>
              <a:rPr lang="ja-JP" altLang="en-US" sz="2800"/>
              <a:t>ホワイトボードに、疑問に思ったこと、新しく気づいたことを書いてください。</a:t>
            </a:r>
            <a:endParaRPr lang="en-US" altLang="ja-JP" sz="2800" dirty="0"/>
          </a:p>
        </p:txBody>
      </p:sp>
      <p:sp>
        <p:nvSpPr>
          <p:cNvPr id="5" name="楕円 4">
            <a:extLst>
              <a:ext uri="{FF2B5EF4-FFF2-40B4-BE49-F238E27FC236}">
                <a16:creationId xmlns:a16="http://schemas.microsoft.com/office/drawing/2014/main" id="{77A94411-4CF8-BCC2-5C68-4179F634C6A8}"/>
              </a:ext>
            </a:extLst>
          </p:cNvPr>
          <p:cNvSpPr/>
          <p:nvPr/>
        </p:nvSpPr>
        <p:spPr>
          <a:xfrm>
            <a:off x="8819147" y="398325"/>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a:latin typeface="Meiryo UI" panose="020B0604030504040204" pitchFamily="50" charset="-128"/>
                <a:ea typeface="Meiryo UI" panose="020B0604030504040204" pitchFamily="50" charset="-128"/>
              </a:rPr>
              <a:t>グループ</a:t>
            </a:r>
            <a:endParaRPr kumimoji="1" lang="en-US" altLang="ja-JP" sz="4000" dirty="0">
              <a:latin typeface="Meiryo UI" panose="020B0604030504040204" pitchFamily="50" charset="-128"/>
              <a:ea typeface="Meiryo UI" panose="020B0604030504040204" pitchFamily="50" charset="-128"/>
            </a:endParaRPr>
          </a:p>
          <a:p>
            <a:pPr algn="ctr"/>
            <a:r>
              <a:rPr kumimoji="1" lang="en-US" altLang="ja-JP" sz="5400" dirty="0">
                <a:latin typeface="Meiryo UI" panose="020B0604030504040204" pitchFamily="50" charset="-128"/>
                <a:ea typeface="Meiryo UI" panose="020B0604030504040204" pitchFamily="50" charset="-128"/>
              </a:rPr>
              <a:t>30</a:t>
            </a:r>
            <a:r>
              <a:rPr kumimoji="1" lang="ja-JP" altLang="en-US" sz="5400">
                <a:latin typeface="Meiryo UI" panose="020B0604030504040204" pitchFamily="50" charset="-128"/>
                <a:ea typeface="Meiryo UI" panose="020B0604030504040204" pitchFamily="50" charset="-128"/>
              </a:rPr>
              <a:t>分</a:t>
            </a:r>
            <a:endParaRPr kumimoji="1" lang="en-US" altLang="ja-JP" sz="5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9500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1B2DD3-BB25-01D5-266F-542D9806F6EE}"/>
              </a:ext>
            </a:extLst>
          </p:cNvPr>
          <p:cNvSpPr>
            <a:spLocks noGrp="1"/>
          </p:cNvSpPr>
          <p:nvPr>
            <p:ph type="ctrTitle"/>
          </p:nvPr>
        </p:nvSpPr>
        <p:spPr/>
        <p:txBody>
          <a:bodyPr/>
          <a:lstStyle/>
          <a:p>
            <a:r>
              <a:rPr lang="en-JP" dirty="0"/>
              <a:t>セッション3</a:t>
            </a:r>
          </a:p>
        </p:txBody>
      </p:sp>
      <p:sp>
        <p:nvSpPr>
          <p:cNvPr id="5" name="Subtitle 4">
            <a:extLst>
              <a:ext uri="{FF2B5EF4-FFF2-40B4-BE49-F238E27FC236}">
                <a16:creationId xmlns:a16="http://schemas.microsoft.com/office/drawing/2014/main" id="{B07BEC2A-3597-2C50-FDEE-F17792079693}"/>
              </a:ext>
            </a:extLst>
          </p:cNvPr>
          <p:cNvSpPr>
            <a:spLocks noGrp="1"/>
          </p:cNvSpPr>
          <p:nvPr>
            <p:ph type="subTitle" idx="1"/>
          </p:nvPr>
        </p:nvSpPr>
        <p:spPr/>
        <p:txBody>
          <a:bodyPr>
            <a:normAutofit/>
          </a:bodyPr>
          <a:lstStyle/>
          <a:p>
            <a:r>
              <a:rPr lang="ja-JP" altLang="en-US" sz="4400">
                <a:effectLst/>
              </a:rPr>
              <a:t>自校での授業コンサルティング普及のための施策の検討</a:t>
            </a:r>
          </a:p>
          <a:p>
            <a:endParaRPr lang="ja-JP" altLang="en-US" sz="4400">
              <a:effectLst/>
            </a:endParaRPr>
          </a:p>
          <a:p>
            <a:endParaRPr lang="ja-JP" altLang="en-US" sz="4400">
              <a:effectLst/>
            </a:endParaRPr>
          </a:p>
          <a:p>
            <a:endParaRPr lang="en-JP" sz="4400" dirty="0">
              <a:effectLst/>
            </a:endParaRPr>
          </a:p>
        </p:txBody>
      </p:sp>
    </p:spTree>
    <p:extLst>
      <p:ext uri="{BB962C8B-B14F-4D97-AF65-F5344CB8AC3E}">
        <p14:creationId xmlns:p14="http://schemas.microsoft.com/office/powerpoint/2010/main" val="3995476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7317-97D4-E98E-2D8F-06BBF627ED02}"/>
              </a:ext>
            </a:extLst>
          </p:cNvPr>
          <p:cNvSpPr>
            <a:spLocks noGrp="1"/>
          </p:cNvSpPr>
          <p:nvPr>
            <p:ph type="title"/>
          </p:nvPr>
        </p:nvSpPr>
        <p:spPr/>
        <p:txBody>
          <a:bodyPr>
            <a:normAutofit/>
          </a:bodyPr>
          <a:lstStyle/>
          <a:p>
            <a:r>
              <a:rPr lang="ja-JP" altLang="en-US" b="1"/>
              <a:t>全専研における授業改善サポート活動の実施状況：アンケート結果</a:t>
            </a:r>
            <a:endParaRPr lang="en-JP" b="1" dirty="0"/>
          </a:p>
        </p:txBody>
      </p:sp>
      <p:sp>
        <p:nvSpPr>
          <p:cNvPr id="3" name="Content Placeholder 2">
            <a:extLst>
              <a:ext uri="{FF2B5EF4-FFF2-40B4-BE49-F238E27FC236}">
                <a16:creationId xmlns:a16="http://schemas.microsoft.com/office/drawing/2014/main" id="{3834B45E-B45D-C334-9E21-04BD297C2E5D}"/>
              </a:ext>
            </a:extLst>
          </p:cNvPr>
          <p:cNvSpPr>
            <a:spLocks noGrp="1"/>
          </p:cNvSpPr>
          <p:nvPr>
            <p:ph idx="1"/>
          </p:nvPr>
        </p:nvSpPr>
        <p:spPr/>
        <p:txBody>
          <a:bodyPr/>
          <a:lstStyle/>
          <a:p>
            <a:r>
              <a:rPr lang="ja-JP" altLang="en-US"/>
              <a:t>参照：授業改善サポータに関するアンケート結果</a:t>
            </a:r>
            <a:r>
              <a:rPr lang="en-US" altLang="ja-JP" dirty="0"/>
              <a:t>.</a:t>
            </a:r>
            <a:r>
              <a:rPr lang="en-US" dirty="0"/>
              <a:t>pdf</a:t>
            </a:r>
          </a:p>
          <a:p>
            <a:r>
              <a:rPr lang="en-US" dirty="0"/>
              <a:t>授業コンサルティング実施状況：している79.9%、していない20.3%</a:t>
            </a:r>
          </a:p>
          <a:p>
            <a:r>
              <a:rPr lang="en-US" dirty="0" err="1"/>
              <a:t>授業コンサルティングの方法</a:t>
            </a:r>
            <a:endParaRPr lang="en-US" dirty="0"/>
          </a:p>
          <a:p>
            <a:endParaRPr lang="en-JP" dirty="0"/>
          </a:p>
        </p:txBody>
      </p:sp>
      <p:pic>
        <p:nvPicPr>
          <p:cNvPr id="5" name="Picture 4">
            <a:extLst>
              <a:ext uri="{FF2B5EF4-FFF2-40B4-BE49-F238E27FC236}">
                <a16:creationId xmlns:a16="http://schemas.microsoft.com/office/drawing/2014/main" id="{0900C895-A714-12DD-95EE-FBF4A66BDB9F}"/>
              </a:ext>
            </a:extLst>
          </p:cNvPr>
          <p:cNvPicPr>
            <a:picLocks noChangeAspect="1"/>
          </p:cNvPicPr>
          <p:nvPr/>
        </p:nvPicPr>
        <p:blipFill>
          <a:blip r:embed="rId2"/>
          <a:stretch>
            <a:fillRect/>
          </a:stretch>
        </p:blipFill>
        <p:spPr>
          <a:xfrm>
            <a:off x="6096000" y="3243897"/>
            <a:ext cx="5950868" cy="3068003"/>
          </a:xfrm>
          <a:prstGeom prst="rect">
            <a:avLst/>
          </a:prstGeom>
        </p:spPr>
      </p:pic>
    </p:spTree>
    <p:extLst>
      <p:ext uri="{BB962C8B-B14F-4D97-AF65-F5344CB8AC3E}">
        <p14:creationId xmlns:p14="http://schemas.microsoft.com/office/powerpoint/2010/main" val="4059527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E371-87AD-5AD2-27DD-E8F9FDBAC314}"/>
              </a:ext>
            </a:extLst>
          </p:cNvPr>
          <p:cNvSpPr>
            <a:spLocks noGrp="1"/>
          </p:cNvSpPr>
          <p:nvPr>
            <p:ph type="title"/>
          </p:nvPr>
        </p:nvSpPr>
        <p:spPr>
          <a:xfrm>
            <a:off x="838200" y="229661"/>
            <a:ext cx="10515600" cy="1325563"/>
          </a:xfrm>
        </p:spPr>
        <p:txBody>
          <a:bodyPr/>
          <a:lstStyle/>
          <a:p>
            <a:r>
              <a:rPr lang="en-JP" dirty="0"/>
              <a:t>授業改善活動分析テンプレート</a:t>
            </a:r>
          </a:p>
        </p:txBody>
      </p:sp>
      <p:graphicFrame>
        <p:nvGraphicFramePr>
          <p:cNvPr id="4" name="Content Placeholder 3">
            <a:extLst>
              <a:ext uri="{FF2B5EF4-FFF2-40B4-BE49-F238E27FC236}">
                <a16:creationId xmlns:a16="http://schemas.microsoft.com/office/drawing/2014/main" id="{FE775FEA-EF95-944A-F81A-B307293D94F4}"/>
              </a:ext>
            </a:extLst>
          </p:cNvPr>
          <p:cNvGraphicFramePr>
            <a:graphicFrameLocks noGrp="1"/>
          </p:cNvGraphicFramePr>
          <p:nvPr>
            <p:ph idx="1"/>
            <p:extLst>
              <p:ext uri="{D42A27DB-BD31-4B8C-83A1-F6EECF244321}">
                <p14:modId xmlns:p14="http://schemas.microsoft.com/office/powerpoint/2010/main" val="2593777039"/>
              </p:ext>
            </p:extLst>
          </p:nvPr>
        </p:nvGraphicFramePr>
        <p:xfrm>
          <a:off x="309033" y="1402822"/>
          <a:ext cx="11573934" cy="4949190"/>
        </p:xfrm>
        <a:graphic>
          <a:graphicData uri="http://schemas.openxmlformats.org/drawingml/2006/table">
            <a:tbl>
              <a:tblPr>
                <a:tableStyleId>{5C22544A-7EE6-4342-B048-85BDC9FD1C3A}</a:tableStyleId>
              </a:tblPr>
              <a:tblGrid>
                <a:gridCol w="875340">
                  <a:extLst>
                    <a:ext uri="{9D8B030D-6E8A-4147-A177-3AD203B41FA5}">
                      <a16:colId xmlns:a16="http://schemas.microsoft.com/office/drawing/2014/main" val="2389656142"/>
                    </a:ext>
                  </a:extLst>
                </a:gridCol>
                <a:gridCol w="2139247">
                  <a:extLst>
                    <a:ext uri="{9D8B030D-6E8A-4147-A177-3AD203B41FA5}">
                      <a16:colId xmlns:a16="http://schemas.microsoft.com/office/drawing/2014/main" val="1934689945"/>
                    </a:ext>
                  </a:extLst>
                </a:gridCol>
                <a:gridCol w="1883922">
                  <a:extLst>
                    <a:ext uri="{9D8B030D-6E8A-4147-A177-3AD203B41FA5}">
                      <a16:colId xmlns:a16="http://schemas.microsoft.com/office/drawing/2014/main" val="3196517954"/>
                    </a:ext>
                  </a:extLst>
                </a:gridCol>
                <a:gridCol w="1888727">
                  <a:extLst>
                    <a:ext uri="{9D8B030D-6E8A-4147-A177-3AD203B41FA5}">
                      <a16:colId xmlns:a16="http://schemas.microsoft.com/office/drawing/2014/main" val="2333037144"/>
                    </a:ext>
                  </a:extLst>
                </a:gridCol>
                <a:gridCol w="2133829">
                  <a:extLst>
                    <a:ext uri="{9D8B030D-6E8A-4147-A177-3AD203B41FA5}">
                      <a16:colId xmlns:a16="http://schemas.microsoft.com/office/drawing/2014/main" val="2097999307"/>
                    </a:ext>
                  </a:extLst>
                </a:gridCol>
                <a:gridCol w="2652869">
                  <a:extLst>
                    <a:ext uri="{9D8B030D-6E8A-4147-A177-3AD203B41FA5}">
                      <a16:colId xmlns:a16="http://schemas.microsoft.com/office/drawing/2014/main" val="3869779772"/>
                    </a:ext>
                  </a:extLst>
                </a:gridCol>
              </a:tblGrid>
              <a:tr h="329184">
                <a:tc>
                  <a:txBody>
                    <a:bodyPr/>
                    <a:lstStyle/>
                    <a:p>
                      <a:pPr algn="ctr" fontAlgn="ctr"/>
                      <a:r>
                        <a:rPr lang="ja-JP" altLang="en-US" sz="2000" u="none" strike="noStrike">
                          <a:effectLst/>
                        </a:rPr>
                        <a:t>分類</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ctr" fontAlgn="ctr"/>
                      <a:r>
                        <a:rPr lang="ja-JP" altLang="en-US" sz="2000" u="none" strike="noStrike">
                          <a:effectLst/>
                        </a:rPr>
                        <a:t>活動名</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ctr" fontAlgn="ctr"/>
                      <a:r>
                        <a:rPr lang="ja-JP" altLang="en-US" sz="2000" u="none" strike="noStrike">
                          <a:effectLst/>
                        </a:rPr>
                        <a:t>誰が</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ctr" fontAlgn="ctr"/>
                      <a:r>
                        <a:rPr lang="ja-JP" altLang="en-US" sz="2000" u="none" strike="noStrike">
                          <a:effectLst/>
                        </a:rPr>
                        <a:t>誰に対して</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ctr" fontAlgn="ctr"/>
                      <a:r>
                        <a:rPr lang="ja-JP" altLang="en-US" sz="2000" u="none" strike="noStrike">
                          <a:effectLst/>
                        </a:rPr>
                        <a:t>実施する目的</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ctr" fontAlgn="ctr"/>
                      <a:r>
                        <a:rPr lang="ja-JP" altLang="en-US" sz="2000" u="none" strike="noStrike">
                          <a:effectLst/>
                        </a:rPr>
                        <a:t>期待される効果</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extLst>
                  <a:ext uri="{0D108BD9-81ED-4DB2-BD59-A6C34878D82A}">
                    <a16:rowId xmlns:a16="http://schemas.microsoft.com/office/drawing/2014/main" val="3927208146"/>
                  </a:ext>
                </a:extLst>
              </a:tr>
              <a:tr h="329184">
                <a:tc rowSpan="5">
                  <a:txBody>
                    <a:bodyPr/>
                    <a:lstStyle/>
                    <a:p>
                      <a:pPr algn="ctr" fontAlgn="ctr"/>
                      <a:r>
                        <a:rPr lang="ja-JP" altLang="en-US" sz="2000" u="none" strike="noStrike">
                          <a:effectLst/>
                        </a:rPr>
                        <a:t>組織的活動</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ステークホルダー会議</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執行部</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学校リーダー・教職員・学生</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現状の理解と関係者の意見の収集</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信頼とコミュニケーションの構築</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extLst>
                  <a:ext uri="{0D108BD9-81ED-4DB2-BD59-A6C34878D82A}">
                    <a16:rowId xmlns:a16="http://schemas.microsoft.com/office/drawing/2014/main" val="261976398"/>
                  </a:ext>
                </a:extLst>
              </a:tr>
              <a:tr h="329184">
                <a:tc vMerge="1">
                  <a:txBody>
                    <a:bodyPr/>
                    <a:lstStyle/>
                    <a:p>
                      <a:endParaRPr lang="en-JP"/>
                    </a:p>
                  </a:txBody>
                  <a:tcPr/>
                </a:tc>
                <a:tc>
                  <a:txBody>
                    <a:bodyPr/>
                    <a:lstStyle/>
                    <a:p>
                      <a:pPr algn="l" fontAlgn="ctr"/>
                      <a:r>
                        <a:rPr lang="ja-JP" altLang="en-US" sz="2000" u="none" strike="noStrike">
                          <a:effectLst/>
                        </a:rPr>
                        <a:t>教育プログラム評価</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執行部</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学校リーダー・教職員</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教育プログラムの強化と弱点の特定</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改善のための具体的なエリアの特定</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extLst>
                  <a:ext uri="{0D108BD9-81ED-4DB2-BD59-A6C34878D82A}">
                    <a16:rowId xmlns:a16="http://schemas.microsoft.com/office/drawing/2014/main" val="3513808706"/>
                  </a:ext>
                </a:extLst>
              </a:tr>
              <a:tr h="329184">
                <a:tc vMerge="1">
                  <a:txBody>
                    <a:bodyPr/>
                    <a:lstStyle/>
                    <a:p>
                      <a:endParaRPr lang="en-JP"/>
                    </a:p>
                  </a:txBody>
                  <a:tcPr/>
                </a:tc>
                <a:tc>
                  <a:txBody>
                    <a:bodyPr/>
                    <a:lstStyle/>
                    <a:p>
                      <a:pPr algn="l" fontAlgn="ctr"/>
                      <a:r>
                        <a:rPr lang="ja-JP" altLang="en-US" sz="2000" u="none" strike="noStrike">
                          <a:effectLst/>
                        </a:rPr>
                        <a:t>戦略的計画</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執行部</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学校リーダー・教職員</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改善計画の開発</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長期的な改善戦略の策定</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extLst>
                  <a:ext uri="{0D108BD9-81ED-4DB2-BD59-A6C34878D82A}">
                    <a16:rowId xmlns:a16="http://schemas.microsoft.com/office/drawing/2014/main" val="2878318682"/>
                  </a:ext>
                </a:extLst>
              </a:tr>
              <a:tr h="822960">
                <a:tc vMerge="1">
                  <a:txBody>
                    <a:bodyPr/>
                    <a:lstStyle/>
                    <a:p>
                      <a:endParaRPr lang="en-JP"/>
                    </a:p>
                  </a:txBody>
                  <a:tcPr/>
                </a:tc>
                <a:tc>
                  <a:txBody>
                    <a:bodyPr/>
                    <a:lstStyle/>
                    <a:p>
                      <a:pPr algn="l" fontAlgn="ctr"/>
                      <a:r>
                        <a:rPr lang="ja-JP" altLang="en-US" sz="2000" u="none" strike="noStrike">
                          <a:effectLst/>
                        </a:rPr>
                        <a:t>プロフェッショナルデベロップメントワークショップ</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教務部</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教職員</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教授スキルと評価方法の強化</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教育の質と教職員の能力の向上</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extLst>
                  <a:ext uri="{0D108BD9-81ED-4DB2-BD59-A6C34878D82A}">
                    <a16:rowId xmlns:a16="http://schemas.microsoft.com/office/drawing/2014/main" val="4037908691"/>
                  </a:ext>
                </a:extLst>
              </a:tr>
              <a:tr h="493776">
                <a:tc vMerge="1">
                  <a:txBody>
                    <a:bodyPr/>
                    <a:lstStyle/>
                    <a:p>
                      <a:endParaRPr lang="en-JP"/>
                    </a:p>
                  </a:txBody>
                  <a:tcPr/>
                </a:tc>
                <a:tc>
                  <a:txBody>
                    <a:bodyPr/>
                    <a:lstStyle/>
                    <a:p>
                      <a:pPr algn="l" fontAlgn="ctr"/>
                      <a:r>
                        <a:rPr lang="ja-JP" altLang="en-US" sz="2000" u="none" strike="noStrike">
                          <a:effectLst/>
                        </a:rPr>
                        <a:t>実施サポート</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コンサルタント</a:t>
                      </a:r>
                      <a:r>
                        <a:rPr lang="en-US" altLang="ja-JP" sz="2000" u="none" strike="noStrike">
                          <a:effectLst/>
                        </a:rPr>
                        <a:t>/</a:t>
                      </a:r>
                      <a:r>
                        <a:rPr lang="ja-JP" altLang="en-US" sz="2000" u="none" strike="noStrike">
                          <a:effectLst/>
                        </a:rPr>
                        <a:t>支援者</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学校リーダー・教職員</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提案された改善の実施支援</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持続可能な改善の実施</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extLst>
                  <a:ext uri="{0D108BD9-81ED-4DB2-BD59-A6C34878D82A}">
                    <a16:rowId xmlns:a16="http://schemas.microsoft.com/office/drawing/2014/main" val="120201725"/>
                  </a:ext>
                </a:extLst>
              </a:tr>
              <a:tr h="493776">
                <a:tc rowSpan="2">
                  <a:txBody>
                    <a:bodyPr/>
                    <a:lstStyle/>
                    <a:p>
                      <a:pPr algn="ctr" fontAlgn="ctr"/>
                      <a:r>
                        <a:rPr lang="ja-JP" altLang="en-US" sz="2000" u="none" strike="noStrike">
                          <a:effectLst/>
                        </a:rPr>
                        <a:t>個人的活動</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個別のシラバス相談</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コンサルタント</a:t>
                      </a:r>
                      <a:r>
                        <a:rPr lang="en-US" altLang="ja-JP" sz="2000" u="none" strike="noStrike">
                          <a:effectLst/>
                        </a:rPr>
                        <a:t>/</a:t>
                      </a:r>
                      <a:r>
                        <a:rPr lang="ja-JP" altLang="en-US" sz="2000" u="none" strike="noStrike">
                          <a:effectLst/>
                        </a:rPr>
                        <a:t>支援者</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教職員</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シラバスの改善と教育目標の整合</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カリキュラムのクオリティ向上</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extLst>
                  <a:ext uri="{0D108BD9-81ED-4DB2-BD59-A6C34878D82A}">
                    <a16:rowId xmlns:a16="http://schemas.microsoft.com/office/drawing/2014/main" val="1908683324"/>
                  </a:ext>
                </a:extLst>
              </a:tr>
              <a:tr h="493776">
                <a:tc vMerge="1">
                  <a:txBody>
                    <a:bodyPr/>
                    <a:lstStyle/>
                    <a:p>
                      <a:endParaRPr lang="en-JP"/>
                    </a:p>
                  </a:txBody>
                  <a:tcPr/>
                </a:tc>
                <a:tc>
                  <a:txBody>
                    <a:bodyPr/>
                    <a:lstStyle/>
                    <a:p>
                      <a:pPr algn="l" fontAlgn="ctr"/>
                      <a:r>
                        <a:rPr lang="ja-JP" altLang="en-US" sz="2000" u="none" strike="noStrike">
                          <a:effectLst/>
                        </a:rPr>
                        <a:t>授業観察</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コンサルタント</a:t>
                      </a:r>
                      <a:r>
                        <a:rPr lang="en-US" altLang="ja-JP" sz="2000" u="none" strike="noStrike">
                          <a:effectLst/>
                        </a:rPr>
                        <a:t>/</a:t>
                      </a:r>
                      <a:r>
                        <a:rPr lang="ja-JP" altLang="en-US" sz="2000" u="none" strike="noStrike">
                          <a:effectLst/>
                        </a:rPr>
                        <a:t>支援者</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教職員</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教授効果の評価とフィードバック</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tc>
                  <a:txBody>
                    <a:bodyPr/>
                    <a:lstStyle/>
                    <a:p>
                      <a:pPr algn="l" fontAlgn="ctr"/>
                      <a:r>
                        <a:rPr lang="ja-JP" altLang="en-US" sz="2000" u="none" strike="noStrike">
                          <a:effectLst/>
                        </a:rPr>
                        <a:t>教授法の改善と学習環境の向上</a:t>
                      </a:r>
                      <a:endParaRPr lang="ja-JP" altLang="en-US" sz="2000" b="0" i="0" u="none" strike="noStrike">
                        <a:solidFill>
                          <a:srgbClr val="000000"/>
                        </a:solidFill>
                        <a:effectLst/>
                        <a:latin typeface="游ゴシック" panose="020B0400000000000000" pitchFamily="34" charset="-128"/>
                        <a:ea typeface="游ゴシック" panose="020B0400000000000000" pitchFamily="34" charset="-128"/>
                      </a:endParaRPr>
                    </a:p>
                  </a:txBody>
                  <a:tcPr marL="6858" marR="6858" marT="6858" marB="0" anchor="ctr"/>
                </a:tc>
                <a:extLst>
                  <a:ext uri="{0D108BD9-81ED-4DB2-BD59-A6C34878D82A}">
                    <a16:rowId xmlns:a16="http://schemas.microsoft.com/office/drawing/2014/main" val="3302488089"/>
                  </a:ext>
                </a:extLst>
              </a:tr>
            </a:tbl>
          </a:graphicData>
        </a:graphic>
      </p:graphicFrame>
    </p:spTree>
    <p:extLst>
      <p:ext uri="{BB962C8B-B14F-4D97-AF65-F5344CB8AC3E}">
        <p14:creationId xmlns:p14="http://schemas.microsoft.com/office/powerpoint/2010/main" val="469815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AB16-C0FD-3C4E-9C26-ACC49FF0FE3F}"/>
              </a:ext>
            </a:extLst>
          </p:cNvPr>
          <p:cNvSpPr>
            <a:spLocks noGrp="1"/>
          </p:cNvSpPr>
          <p:nvPr>
            <p:ph type="title"/>
          </p:nvPr>
        </p:nvSpPr>
        <p:spPr/>
        <p:txBody>
          <a:bodyPr>
            <a:normAutofit/>
          </a:bodyPr>
          <a:lstStyle/>
          <a:p>
            <a:pPr marL="76200" indent="63500" algn="l"/>
            <a:r>
              <a:rPr lang="en-JP" sz="4000" dirty="0"/>
              <a:t>授業改善活動分析レポートの共有</a:t>
            </a:r>
            <a:endParaRPr lang="en-JP" sz="4000" dirty="0">
              <a:effectLst/>
              <a:latin typeface="MS Mincho" panose="02020609040205080304" pitchFamily="49" charset="-128"/>
              <a:ea typeface="MS Mincho" panose="02020609040205080304" pitchFamily="49" charset="-128"/>
              <a:cs typeface="Times New Roman" panose="02020603050405020304" pitchFamily="18" charset="0"/>
            </a:endParaRPr>
          </a:p>
        </p:txBody>
      </p:sp>
      <p:sp>
        <p:nvSpPr>
          <p:cNvPr id="3" name="Content Placeholder 2">
            <a:extLst>
              <a:ext uri="{FF2B5EF4-FFF2-40B4-BE49-F238E27FC236}">
                <a16:creationId xmlns:a16="http://schemas.microsoft.com/office/drawing/2014/main" id="{BAE5C4E1-7815-134E-983C-A2B538DAB135}"/>
              </a:ext>
            </a:extLst>
          </p:cNvPr>
          <p:cNvSpPr>
            <a:spLocks noGrp="1"/>
          </p:cNvSpPr>
          <p:nvPr>
            <p:ph idx="1"/>
          </p:nvPr>
        </p:nvSpPr>
        <p:spPr/>
        <p:txBody>
          <a:bodyPr>
            <a:normAutofit/>
          </a:bodyPr>
          <a:lstStyle/>
          <a:p>
            <a:endParaRPr lang="en-US" altLang="ja-JP" dirty="0"/>
          </a:p>
          <a:p>
            <a:endParaRPr lang="en-US" altLang="ja-JP" dirty="0"/>
          </a:p>
          <a:p>
            <a:r>
              <a:rPr lang="ja-JP" altLang="en-US"/>
              <a:t>事前学習で行った授業改善活動レポートを共有</a:t>
            </a:r>
            <a:endParaRPr lang="en-US" altLang="ja-JP" dirty="0"/>
          </a:p>
          <a:p>
            <a:r>
              <a:rPr lang="ja-JP" altLang="en-US"/>
              <a:t>他校の取り組みを確認</a:t>
            </a:r>
            <a:endParaRPr lang="en-US" altLang="ja-JP" dirty="0"/>
          </a:p>
          <a:p>
            <a:r>
              <a:rPr lang="ja-JP" altLang="en-US"/>
              <a:t>普及するための方法を、組織、個人のレベルに何ができそうか検討する</a:t>
            </a:r>
            <a:endParaRPr lang="en-US" altLang="ja-JP" dirty="0"/>
          </a:p>
          <a:p>
            <a:pPr marL="0" indent="0">
              <a:buNone/>
            </a:pPr>
            <a:endParaRPr lang="en-US" altLang="ja-JP" dirty="0"/>
          </a:p>
          <a:p>
            <a:endParaRPr lang="en-US" altLang="ja-JP" dirty="0"/>
          </a:p>
          <a:p>
            <a:endParaRPr lang="en-US" altLang="ja-JP" sz="3600" dirty="0"/>
          </a:p>
          <a:p>
            <a:pPr marL="0" indent="0">
              <a:buNone/>
            </a:pPr>
            <a:endParaRPr lang="en-US" altLang="ja-JP" dirty="0"/>
          </a:p>
        </p:txBody>
      </p:sp>
      <p:sp>
        <p:nvSpPr>
          <p:cNvPr id="4" name="楕円 4">
            <a:extLst>
              <a:ext uri="{FF2B5EF4-FFF2-40B4-BE49-F238E27FC236}">
                <a16:creationId xmlns:a16="http://schemas.microsoft.com/office/drawing/2014/main" id="{AC5113D0-41FA-7ADD-2220-0AD2C143F48E}"/>
              </a:ext>
            </a:extLst>
          </p:cNvPr>
          <p:cNvSpPr/>
          <p:nvPr/>
        </p:nvSpPr>
        <p:spPr>
          <a:xfrm>
            <a:off x="8819147" y="398325"/>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a:latin typeface="Meiryo UI" panose="020B0604030504040204" pitchFamily="50" charset="-128"/>
                <a:ea typeface="Meiryo UI" panose="020B0604030504040204" pitchFamily="50" charset="-128"/>
              </a:rPr>
              <a:t>グループ</a:t>
            </a:r>
            <a:endParaRPr kumimoji="1" lang="en-US" altLang="ja-JP" sz="4000" dirty="0">
              <a:latin typeface="Meiryo UI" panose="020B0604030504040204" pitchFamily="50" charset="-128"/>
              <a:ea typeface="Meiryo UI" panose="020B0604030504040204" pitchFamily="50" charset="-128"/>
            </a:endParaRPr>
          </a:p>
          <a:p>
            <a:pPr algn="ctr"/>
            <a:r>
              <a:rPr kumimoji="1" lang="en-US" altLang="ja-JP" sz="5400" dirty="0">
                <a:latin typeface="Meiryo UI" panose="020B0604030504040204" pitchFamily="50" charset="-128"/>
                <a:ea typeface="Meiryo UI" panose="020B0604030504040204" pitchFamily="50" charset="-128"/>
              </a:rPr>
              <a:t>30</a:t>
            </a:r>
            <a:r>
              <a:rPr kumimoji="1" lang="ja-JP" altLang="en-US" sz="5400">
                <a:latin typeface="Meiryo UI" panose="020B0604030504040204" pitchFamily="50" charset="-128"/>
                <a:ea typeface="Meiryo UI" panose="020B0604030504040204" pitchFamily="50" charset="-128"/>
              </a:rPr>
              <a:t>分</a:t>
            </a:r>
            <a:endParaRPr kumimoji="1" lang="en-US" altLang="ja-JP" sz="5400" dirty="0">
              <a:latin typeface="Meiryo UI" panose="020B0604030504040204" pitchFamily="50" charset="-128"/>
              <a:ea typeface="Meiryo UI" panose="020B0604030504040204" pitchFamily="50" charset="-128"/>
            </a:endParaRPr>
          </a:p>
          <a:p>
            <a:pPr algn="ctr"/>
            <a:r>
              <a:rPr kumimoji="1" lang="en-US" altLang="ja-JP" sz="2800" dirty="0">
                <a:latin typeface="Meiryo UI" panose="020B0604030504040204" pitchFamily="50" charset="-128"/>
                <a:ea typeface="Meiryo UI" panose="020B0604030504040204" pitchFamily="50" charset="-128"/>
              </a:rPr>
              <a:t>10</a:t>
            </a:r>
            <a:r>
              <a:rPr kumimoji="1" lang="ja-JP" altLang="en-US" sz="2800">
                <a:latin typeface="Meiryo UI" panose="020B0604030504040204" pitchFamily="50" charset="-128"/>
                <a:ea typeface="Meiryo UI" panose="020B0604030504040204" pitchFamily="50" charset="-128"/>
              </a:rPr>
              <a:t>分</a:t>
            </a:r>
            <a:r>
              <a:rPr kumimoji="1" lang="en-US" altLang="ja-JP" sz="2800" dirty="0">
                <a:latin typeface="Meiryo UI" panose="020B0604030504040204" pitchFamily="50" charset="-128"/>
                <a:ea typeface="Meiryo UI" panose="020B0604030504040204" pitchFamily="50" charset="-128"/>
              </a:rPr>
              <a:t>/</a:t>
            </a:r>
            <a:r>
              <a:rPr kumimoji="1" lang="ja-JP" altLang="en-US" sz="2800">
                <a:latin typeface="Meiryo UI" panose="020B0604030504040204" pitchFamily="50" charset="-128"/>
                <a:ea typeface="Meiryo UI" panose="020B0604030504040204" pitchFamily="50" charset="-128"/>
              </a:rPr>
              <a:t>人</a:t>
            </a:r>
            <a:endParaRPr kumimoji="1" lang="ja-JP" altLang="en-US" sz="2800" dirty="0">
              <a:latin typeface="Meiryo UI" panose="020B0604030504040204" pitchFamily="50" charset="-128"/>
              <a:ea typeface="Meiryo UI" panose="020B0604030504040204" pitchFamily="50" charset="-128"/>
            </a:endParaRPr>
          </a:p>
        </p:txBody>
      </p:sp>
      <p:sp>
        <p:nvSpPr>
          <p:cNvPr id="7" name="TextBox 6">
            <a:extLst>
              <a:ext uri="{FF2B5EF4-FFF2-40B4-BE49-F238E27FC236}">
                <a16:creationId xmlns:a16="http://schemas.microsoft.com/office/drawing/2014/main" id="{3DD998C5-4B1B-1DCB-AF09-F555C0DD379D}"/>
              </a:ext>
            </a:extLst>
          </p:cNvPr>
          <p:cNvSpPr txBox="1"/>
          <p:nvPr/>
        </p:nvSpPr>
        <p:spPr>
          <a:xfrm>
            <a:off x="1420660" y="5538768"/>
            <a:ext cx="9350679" cy="954107"/>
          </a:xfrm>
          <a:prstGeom prst="rect">
            <a:avLst/>
          </a:prstGeom>
          <a:solidFill>
            <a:schemeClr val="accent1">
              <a:lumMod val="20000"/>
              <a:lumOff val="80000"/>
            </a:schemeClr>
          </a:solidFill>
        </p:spPr>
        <p:txBody>
          <a:bodyPr wrap="square">
            <a:spAutoFit/>
          </a:bodyPr>
          <a:lstStyle/>
          <a:p>
            <a:pPr marL="0" indent="0">
              <a:buNone/>
            </a:pPr>
            <a:r>
              <a:rPr lang="ja-JP" altLang="en-US" sz="2800"/>
              <a:t>ホワイトボードに、疑問に思ったこと、新しく気づいたことを書いてください。</a:t>
            </a:r>
            <a:endParaRPr lang="en-US" altLang="ja-JP" sz="2800" dirty="0"/>
          </a:p>
        </p:txBody>
      </p:sp>
    </p:spTree>
    <p:extLst>
      <p:ext uri="{BB962C8B-B14F-4D97-AF65-F5344CB8AC3E}">
        <p14:creationId xmlns:p14="http://schemas.microsoft.com/office/powerpoint/2010/main" val="469257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AB16-C0FD-3C4E-9C26-ACC49FF0FE3F}"/>
              </a:ext>
            </a:extLst>
          </p:cNvPr>
          <p:cNvSpPr>
            <a:spLocks noGrp="1"/>
          </p:cNvSpPr>
          <p:nvPr>
            <p:ph type="title"/>
          </p:nvPr>
        </p:nvSpPr>
        <p:spPr/>
        <p:txBody>
          <a:bodyPr/>
          <a:lstStyle/>
          <a:p>
            <a:r>
              <a:rPr lang="en-US" dirty="0" err="1"/>
              <a:t>アクションプランのアイディア</a:t>
            </a:r>
            <a:endParaRPr lang="en-US" dirty="0"/>
          </a:p>
        </p:txBody>
      </p:sp>
      <p:sp>
        <p:nvSpPr>
          <p:cNvPr id="3" name="Content Placeholder 2">
            <a:extLst>
              <a:ext uri="{FF2B5EF4-FFF2-40B4-BE49-F238E27FC236}">
                <a16:creationId xmlns:a16="http://schemas.microsoft.com/office/drawing/2014/main" id="{BAE5C4E1-7815-134E-983C-A2B538DAB135}"/>
              </a:ext>
            </a:extLst>
          </p:cNvPr>
          <p:cNvSpPr>
            <a:spLocks noGrp="1"/>
          </p:cNvSpPr>
          <p:nvPr>
            <p:ph idx="1"/>
          </p:nvPr>
        </p:nvSpPr>
        <p:spPr>
          <a:xfrm>
            <a:off x="838200" y="1825625"/>
            <a:ext cx="7980947" cy="4351338"/>
          </a:xfrm>
        </p:spPr>
        <p:txBody>
          <a:bodyPr>
            <a:normAutofit fontScale="85000" lnSpcReduction="20000"/>
          </a:bodyPr>
          <a:lstStyle/>
          <a:p>
            <a:r>
              <a:rPr lang="ja-JP" altLang="en-US" sz="3600">
                <a:latin typeface="+mn-ea"/>
              </a:rPr>
              <a:t>本研修の振り返りをしながら、自校組織への働きかけについて、個人でのアクションを、</a:t>
            </a:r>
            <a:r>
              <a:rPr lang="en-US" altLang="ja-JP" sz="3600" dirty="0">
                <a:latin typeface="+mn-ea"/>
              </a:rPr>
              <a:t>(1)</a:t>
            </a:r>
            <a:r>
              <a:rPr lang="ja-JP" altLang="en-US" sz="3600">
                <a:latin typeface="+mn-ea"/>
              </a:rPr>
              <a:t>授業コンサルティング普及への施策、</a:t>
            </a:r>
            <a:r>
              <a:rPr lang="en-US" altLang="ja-JP" sz="3600" dirty="0">
                <a:latin typeface="+mn-ea"/>
              </a:rPr>
              <a:t>(2)</a:t>
            </a:r>
            <a:r>
              <a:rPr lang="ja-JP" altLang="en-US" sz="3600">
                <a:latin typeface="+mn-ea"/>
              </a:rPr>
              <a:t>授業改善サポータ業務、</a:t>
            </a:r>
            <a:r>
              <a:rPr lang="en-US" altLang="ja-JP" sz="3600" dirty="0">
                <a:latin typeface="+mn-ea"/>
              </a:rPr>
              <a:t>(3)</a:t>
            </a:r>
            <a:r>
              <a:rPr lang="ja-JP" altLang="en-US" sz="3600">
                <a:latin typeface="+mn-ea"/>
              </a:rPr>
              <a:t>自身の知識・スキル開発の３項から、計画を立てる</a:t>
            </a:r>
          </a:p>
          <a:p>
            <a:endParaRPr lang="ja-JP" altLang="en-US" sz="3600">
              <a:latin typeface="+mn-ea"/>
            </a:endParaRPr>
          </a:p>
          <a:p>
            <a:r>
              <a:rPr lang="ja-JP" altLang="en-US" sz="3600">
                <a:latin typeface="+mn-ea"/>
              </a:rPr>
              <a:t>研修後１週間以内に作成してください</a:t>
            </a:r>
          </a:p>
          <a:p>
            <a:endParaRPr lang="ja-JP" altLang="en-US" sz="3600">
              <a:latin typeface="+mn-ea"/>
            </a:endParaRPr>
          </a:p>
          <a:p>
            <a:r>
              <a:rPr lang="en-US" altLang="ja-JP" sz="3600" dirty="0">
                <a:latin typeface="+mn-ea"/>
              </a:rPr>
              <a:t>LMS</a:t>
            </a:r>
            <a:r>
              <a:rPr lang="ja-JP" altLang="en-US" sz="3600">
                <a:latin typeface="+mn-ea"/>
              </a:rPr>
              <a:t>より提出してください。</a:t>
            </a:r>
            <a:endParaRPr lang="en-US" altLang="ja-JP" sz="3600" dirty="0">
              <a:latin typeface="+mn-ea"/>
            </a:endParaRPr>
          </a:p>
          <a:p>
            <a:pPr marL="0" indent="0">
              <a:buNone/>
            </a:pPr>
            <a:endParaRPr lang="en-US" altLang="ja-JP" dirty="0">
              <a:latin typeface="+mn-ea"/>
            </a:endParaRPr>
          </a:p>
        </p:txBody>
      </p:sp>
      <p:sp>
        <p:nvSpPr>
          <p:cNvPr id="5" name="楕円 4">
            <a:extLst>
              <a:ext uri="{FF2B5EF4-FFF2-40B4-BE49-F238E27FC236}">
                <a16:creationId xmlns:a16="http://schemas.microsoft.com/office/drawing/2014/main" id="{77A94411-4CF8-BCC2-5C68-4179F634C6A8}"/>
              </a:ext>
            </a:extLst>
          </p:cNvPr>
          <p:cNvSpPr/>
          <p:nvPr/>
        </p:nvSpPr>
        <p:spPr>
          <a:xfrm>
            <a:off x="8819147" y="398325"/>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a:latin typeface="Meiryo UI" panose="020B0604030504040204" pitchFamily="50" charset="-128"/>
                <a:ea typeface="Meiryo UI" panose="020B0604030504040204" pitchFamily="50" charset="-128"/>
              </a:rPr>
              <a:t>個人</a:t>
            </a:r>
            <a:r>
              <a:rPr kumimoji="1" lang="ja-JP" altLang="en-US" sz="5400">
                <a:latin typeface="Meiryo UI" panose="020B0604030504040204" pitchFamily="50" charset="-128"/>
                <a:ea typeface="Meiryo UI" panose="020B0604030504040204" pitchFamily="50" charset="-128"/>
              </a:rPr>
              <a:t>　</a:t>
            </a:r>
            <a:r>
              <a:rPr kumimoji="1" lang="en-US" altLang="ja-JP" sz="5400" dirty="0">
                <a:latin typeface="Meiryo UI" panose="020B0604030504040204" pitchFamily="50" charset="-128"/>
                <a:ea typeface="Meiryo UI" panose="020B0604030504040204" pitchFamily="50" charset="-128"/>
              </a:rPr>
              <a:t>3</a:t>
            </a:r>
            <a:r>
              <a:rPr kumimoji="1" lang="ja-JP" altLang="en-US" sz="5400">
                <a:latin typeface="Meiryo UI" panose="020B0604030504040204" pitchFamily="50" charset="-128"/>
                <a:ea typeface="Meiryo UI" panose="020B0604030504040204" pitchFamily="50" charset="-128"/>
              </a:rPr>
              <a:t>分</a:t>
            </a:r>
            <a:endParaRPr kumimoji="1" lang="en-US" altLang="ja-JP" sz="5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4892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1B2DD3-BB25-01D5-266F-542D9806F6EE}"/>
              </a:ext>
            </a:extLst>
          </p:cNvPr>
          <p:cNvSpPr>
            <a:spLocks noGrp="1"/>
          </p:cNvSpPr>
          <p:nvPr>
            <p:ph type="ctrTitle"/>
          </p:nvPr>
        </p:nvSpPr>
        <p:spPr/>
        <p:txBody>
          <a:bodyPr/>
          <a:lstStyle/>
          <a:p>
            <a:r>
              <a:rPr lang="en-JP" dirty="0"/>
              <a:t>まとめ</a:t>
            </a:r>
          </a:p>
        </p:txBody>
      </p:sp>
      <p:sp>
        <p:nvSpPr>
          <p:cNvPr id="5" name="Subtitle 4">
            <a:extLst>
              <a:ext uri="{FF2B5EF4-FFF2-40B4-BE49-F238E27FC236}">
                <a16:creationId xmlns:a16="http://schemas.microsoft.com/office/drawing/2014/main" id="{B07BEC2A-3597-2C50-FDEE-F17792079693}"/>
              </a:ext>
            </a:extLst>
          </p:cNvPr>
          <p:cNvSpPr>
            <a:spLocks noGrp="1"/>
          </p:cNvSpPr>
          <p:nvPr>
            <p:ph type="subTitle" idx="1"/>
          </p:nvPr>
        </p:nvSpPr>
        <p:spPr/>
        <p:txBody>
          <a:bodyPr>
            <a:normAutofit/>
          </a:bodyPr>
          <a:lstStyle/>
          <a:p>
            <a:r>
              <a:rPr lang="ja-JP" altLang="en-US" sz="4400"/>
              <a:t>次回研修までに</a:t>
            </a:r>
            <a:r>
              <a:rPr lang="ja-JP" altLang="en-JP" sz="4400"/>
              <a:t>やること</a:t>
            </a:r>
            <a:endParaRPr lang="ja-JP" altLang="en-US" sz="4400">
              <a:effectLst/>
            </a:endParaRPr>
          </a:p>
          <a:p>
            <a:endParaRPr lang="ja-JP" altLang="en-US" sz="4400">
              <a:effectLst/>
            </a:endParaRPr>
          </a:p>
          <a:p>
            <a:endParaRPr lang="en-JP" sz="4400" dirty="0">
              <a:effectLst/>
            </a:endParaRPr>
          </a:p>
        </p:txBody>
      </p:sp>
    </p:spTree>
    <p:extLst>
      <p:ext uri="{BB962C8B-B14F-4D97-AF65-F5344CB8AC3E}">
        <p14:creationId xmlns:p14="http://schemas.microsoft.com/office/powerpoint/2010/main" val="1655377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F504-3CE9-499E-B0A4-417386733D0D}"/>
              </a:ext>
            </a:extLst>
          </p:cNvPr>
          <p:cNvSpPr>
            <a:spLocks noGrp="1"/>
          </p:cNvSpPr>
          <p:nvPr>
            <p:ph type="title"/>
          </p:nvPr>
        </p:nvSpPr>
        <p:spPr/>
        <p:txBody>
          <a:bodyPr/>
          <a:lstStyle/>
          <a:p>
            <a:r>
              <a:rPr lang="en-US" sz="4400" dirty="0">
                <a:latin typeface="+mn-lt"/>
                <a:ea typeface="Meiryo UI" panose="020B0604030504040204" pitchFamily="50" charset="-128"/>
              </a:rPr>
              <a:t>研修1 </a:t>
            </a:r>
            <a:r>
              <a:rPr lang="en-US" sz="4400" dirty="0" err="1">
                <a:latin typeface="+mn-lt"/>
                <a:ea typeface="Meiryo UI" panose="020B0604030504040204" pitchFamily="50" charset="-128"/>
              </a:rPr>
              <a:t>事後学習</a:t>
            </a:r>
            <a:r>
              <a:rPr lang="en-US" sz="4400" dirty="0">
                <a:latin typeface="+mn-lt"/>
                <a:ea typeface="Meiryo UI" panose="020B0604030504040204" pitchFamily="50" charset="-128"/>
              </a:rPr>
              <a:t>/ 研修2事前学習</a:t>
            </a:r>
            <a:endParaRPr lang="en-JP" dirty="0"/>
          </a:p>
        </p:txBody>
      </p:sp>
      <p:sp>
        <p:nvSpPr>
          <p:cNvPr id="3" name="Content Placeholder 2">
            <a:extLst>
              <a:ext uri="{FF2B5EF4-FFF2-40B4-BE49-F238E27FC236}">
                <a16:creationId xmlns:a16="http://schemas.microsoft.com/office/drawing/2014/main" id="{FE4E033D-8503-9048-F112-3DB7E58F3E74}"/>
              </a:ext>
            </a:extLst>
          </p:cNvPr>
          <p:cNvSpPr>
            <a:spLocks noGrp="1"/>
          </p:cNvSpPr>
          <p:nvPr>
            <p:ph idx="1"/>
          </p:nvPr>
        </p:nvSpPr>
        <p:spPr/>
        <p:txBody>
          <a:bodyPr>
            <a:normAutofit fontScale="85000" lnSpcReduction="20000"/>
          </a:bodyPr>
          <a:lstStyle/>
          <a:p>
            <a:pPr lvl="0">
              <a:buNone/>
            </a:pPr>
            <a:r>
              <a:rPr lang="ja-JP" altLang="en-US" sz="2800" b="0" i="0" u="none" dirty="0"/>
              <a:t>① </a:t>
            </a:r>
            <a:r>
              <a:rPr lang="ja-JP" altLang="en-US" sz="2800" b="1" i="0" u="none" dirty="0"/>
              <a:t>アクションプランと</a:t>
            </a:r>
            <a:r>
              <a:rPr lang="ja-JP" altLang="en-JP" sz="2800" b="1" i="0" u="none" dirty="0"/>
              <a:t>省察</a:t>
            </a:r>
            <a:r>
              <a:rPr lang="ja-JP" altLang="en-US" sz="2800" b="1" i="0" u="none" dirty="0"/>
              <a:t>レポート</a:t>
            </a:r>
            <a:endParaRPr lang="en-US" altLang="ja-JP" sz="2800" b="1" i="0" u="none" dirty="0"/>
          </a:p>
          <a:p>
            <a:pPr lvl="0">
              <a:buNone/>
            </a:pPr>
            <a:endParaRPr lang="en-US" altLang="ja-JP" sz="2800" b="1" i="0" u="none" dirty="0"/>
          </a:p>
          <a:p>
            <a:pPr lvl="0">
              <a:buNone/>
            </a:pPr>
            <a:r>
              <a:rPr lang="ja-JP" altLang="en-US" sz="2800" b="0" i="0" u="none" dirty="0"/>
              <a:t>② </a:t>
            </a:r>
            <a:r>
              <a:rPr lang="ja-JP" altLang="en-US" sz="2800" b="1" i="0" u="none" dirty="0">
                <a:highlight>
                  <a:srgbClr val="FFFF00"/>
                </a:highlight>
              </a:rPr>
              <a:t>授業改善サポート実施報告</a:t>
            </a:r>
            <a:r>
              <a:rPr lang="en-US" altLang="ja-JP" sz="2800" b="1" i="0" u="none" dirty="0">
                <a:highlight>
                  <a:srgbClr val="FFFF00"/>
                </a:highlight>
              </a:rPr>
              <a:t>1</a:t>
            </a:r>
          </a:p>
          <a:p>
            <a:pPr lvl="0">
              <a:buNone/>
            </a:pPr>
            <a:endParaRPr lang="en-US" altLang="ja-JP" sz="2800" b="1" i="0" u="none" dirty="0"/>
          </a:p>
          <a:p>
            <a:pPr lvl="0">
              <a:buNone/>
            </a:pPr>
            <a:r>
              <a:rPr lang="ja-JP" altLang="en-US" sz="2800" b="0" i="0" u="none" dirty="0"/>
              <a:t>③ </a:t>
            </a:r>
            <a:r>
              <a:rPr lang="ja-JP" altLang="en-US" sz="2800" b="1" i="0" u="none" dirty="0"/>
              <a:t>授業シラバス案の改善提案のアップデート</a:t>
            </a:r>
            <a:endParaRPr lang="en-US" altLang="ja-JP" sz="2800" b="1" i="0" u="none" dirty="0"/>
          </a:p>
          <a:p>
            <a:pPr lvl="0">
              <a:buNone/>
            </a:pPr>
            <a:r>
              <a:rPr lang="ja-JP" altLang="en-US" sz="2800" b="1" i="0" u="none" dirty="0"/>
              <a:t>・セッション</a:t>
            </a:r>
            <a:r>
              <a:rPr lang="en-US" altLang="ja-JP" b="1" dirty="0"/>
              <a:t>1</a:t>
            </a:r>
            <a:r>
              <a:rPr lang="en-US" altLang="ja-JP" sz="2800" b="1" i="0" u="none" dirty="0"/>
              <a:t>&amp;2</a:t>
            </a:r>
            <a:r>
              <a:rPr lang="ja-JP" altLang="en-US" sz="2800" b="1" i="0" u="none" dirty="0"/>
              <a:t>を受けて、更なる改善提案を行う。今回の更新であることが分かるように記録を残す。</a:t>
            </a:r>
            <a:endParaRPr lang="en-US" altLang="ja-JP" sz="2800" b="1" i="0" u="none" dirty="0"/>
          </a:p>
          <a:p>
            <a:pPr lvl="0">
              <a:buNone/>
            </a:pPr>
            <a:endParaRPr lang="en-US" altLang="ja-JP" sz="2800" b="1" i="0" u="none" dirty="0"/>
          </a:p>
          <a:p>
            <a:pPr lvl="0">
              <a:buNone/>
            </a:pPr>
            <a:r>
              <a:rPr lang="ja-JP" altLang="en-US" sz="2800" b="1" i="0" u="none"/>
              <a:t>④  事前教材「</a:t>
            </a:r>
            <a:r>
              <a:rPr lang="ja-JP" altLang="en-US" sz="2800" b="1" i="1" u="none"/>
              <a:t>熊</a:t>
            </a:r>
            <a:r>
              <a:rPr lang="ja-JP" altLang="en-US" sz="2800" b="1" i="1" u="none" dirty="0"/>
              <a:t>大教授システム学分野拠点事業</a:t>
            </a:r>
            <a:r>
              <a:rPr lang="ja-JP" altLang="en-US" sz="2800" b="1" i="1" u="none"/>
              <a:t>科目デザイン編」</a:t>
            </a:r>
            <a:r>
              <a:rPr lang="ja-JP" altLang="en-US" sz="2800" b="1" i="0" u="none"/>
              <a:t>他</a:t>
            </a:r>
            <a:r>
              <a:rPr lang="ja-JP" altLang="en-US" sz="2800" b="1" i="0" u="none" dirty="0"/>
              <a:t>の</a:t>
            </a:r>
            <a:r>
              <a:rPr lang="en-US" altLang="ja-JP" sz="2800" b="1" i="0" u="none" dirty="0"/>
              <a:t>1</a:t>
            </a:r>
            <a:r>
              <a:rPr lang="ja-JP" altLang="en-US" sz="2800" b="1" i="0" u="none"/>
              <a:t>モジュール</a:t>
            </a:r>
            <a:endParaRPr lang="en-US" altLang="ja-JP" sz="2800" b="1" i="0" u="none" dirty="0"/>
          </a:p>
          <a:p>
            <a:pPr lvl="0">
              <a:buNone/>
            </a:pPr>
            <a:endParaRPr lang="en-US" altLang="ja-JP" sz="2800" b="1" i="0" u="none" dirty="0"/>
          </a:p>
          <a:p>
            <a:pPr lvl="0">
              <a:buNone/>
            </a:pPr>
            <a:r>
              <a:rPr lang="en-US" sz="2800" b="1" i="0" u="none" dirty="0">
                <a:latin typeface="+mn-lt"/>
                <a:ea typeface="Meiryo UI" panose="020B0604030504040204" pitchFamily="50" charset="-128"/>
              </a:rPr>
              <a:t>*</a:t>
            </a:r>
            <a:r>
              <a:rPr lang="ja-JP" altLang="en-US" sz="2800" b="1" i="0" u="none" dirty="0"/>
              <a:t>掲示板でのコミュニケーション</a:t>
            </a:r>
            <a:endParaRPr lang="en-US" sz="2800" dirty="0">
              <a:latin typeface="+mn-lt"/>
              <a:ea typeface="Meiryo UI" panose="020B0604030504040204" pitchFamily="50" charset="-128"/>
            </a:endParaRPr>
          </a:p>
          <a:p>
            <a:endParaRPr lang="en-JP" dirty="0"/>
          </a:p>
        </p:txBody>
      </p:sp>
    </p:spTree>
    <p:extLst>
      <p:ext uri="{BB962C8B-B14F-4D97-AF65-F5344CB8AC3E}">
        <p14:creationId xmlns:p14="http://schemas.microsoft.com/office/powerpoint/2010/main" val="3765502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E465C-4194-C2A0-7702-787A35C12381}"/>
              </a:ext>
            </a:extLst>
          </p:cNvPr>
          <p:cNvSpPr>
            <a:spLocks noGrp="1"/>
          </p:cNvSpPr>
          <p:nvPr>
            <p:ph type="title"/>
          </p:nvPr>
        </p:nvSpPr>
        <p:spPr/>
        <p:txBody>
          <a:bodyPr/>
          <a:lstStyle/>
          <a:p>
            <a:r>
              <a:rPr lang="ja-JP" altLang="en-US" b="1"/>
              <a:t>授業改善サポーター実施報告書</a:t>
            </a:r>
            <a:endParaRPr lang="en-JP" b="1" dirty="0"/>
          </a:p>
        </p:txBody>
      </p:sp>
      <p:sp>
        <p:nvSpPr>
          <p:cNvPr id="5" name="Content Placeholder 4">
            <a:extLst>
              <a:ext uri="{FF2B5EF4-FFF2-40B4-BE49-F238E27FC236}">
                <a16:creationId xmlns:a16="http://schemas.microsoft.com/office/drawing/2014/main" id="{C3D044D7-E157-B6FD-63E3-BF58A7CFB55C}"/>
              </a:ext>
            </a:extLst>
          </p:cNvPr>
          <p:cNvSpPr>
            <a:spLocks noGrp="1"/>
          </p:cNvSpPr>
          <p:nvPr>
            <p:ph idx="1"/>
          </p:nvPr>
        </p:nvSpPr>
        <p:spPr/>
        <p:txBody>
          <a:bodyPr>
            <a:normAutofit fontScale="47500" lnSpcReduction="20000"/>
          </a:bodyPr>
          <a:lstStyle/>
          <a:p>
            <a:pPr algn="l">
              <a:buFont typeface="+mj-lt"/>
              <a:buAutoNum type="arabicPeriod"/>
            </a:pPr>
            <a:r>
              <a:rPr lang="ja-JP" altLang="en-US" b="1" i="0" u="none" strike="noStrike">
                <a:solidFill>
                  <a:srgbClr val="374151"/>
                </a:solidFill>
                <a:effectLst/>
                <a:latin typeface="Söhne"/>
              </a:rPr>
              <a:t>報告書タイトル</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報告書の内容を端的に伝えるタイトルを設定します。</a:t>
            </a:r>
          </a:p>
          <a:p>
            <a:pPr algn="l">
              <a:buFont typeface="+mj-lt"/>
              <a:buAutoNum type="arabicPeriod"/>
            </a:pPr>
            <a:r>
              <a:rPr lang="ja-JP" altLang="en-US" b="1" i="0" u="none" strike="noStrike">
                <a:solidFill>
                  <a:srgbClr val="374151"/>
                </a:solidFill>
                <a:effectLst/>
                <a:latin typeface="Söhne"/>
              </a:rPr>
              <a:t>エグゼクティブサマリー</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報告書の要点を簡潔にまとめたもので、目的、手法、主な成果を含みます。</a:t>
            </a:r>
          </a:p>
          <a:p>
            <a:pPr algn="l">
              <a:buFont typeface="+mj-lt"/>
              <a:buAutoNum type="arabicPeriod"/>
            </a:pPr>
            <a:r>
              <a:rPr lang="ja-JP" altLang="en-US" b="1" i="0" u="none" strike="noStrike">
                <a:solidFill>
                  <a:srgbClr val="374151"/>
                </a:solidFill>
                <a:effectLst/>
                <a:latin typeface="Söhne"/>
              </a:rPr>
              <a:t>背景</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授業改善サポートが必要とされた状況や、どのような課題に対処するためにサポーターが導入されたのかを説明します。</a:t>
            </a:r>
          </a:p>
          <a:p>
            <a:pPr algn="l">
              <a:buFont typeface="+mj-lt"/>
              <a:buAutoNum type="arabicPeriod"/>
            </a:pPr>
            <a:r>
              <a:rPr lang="ja-JP" altLang="en-US" b="1" i="0" u="none" strike="noStrike">
                <a:solidFill>
                  <a:srgbClr val="374151"/>
                </a:solidFill>
                <a:effectLst/>
                <a:latin typeface="Söhne"/>
              </a:rPr>
              <a:t>授業改善サポートの目的</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授業改善サポーターが何を達成しようとしたのか、具体的な目標を明確にします。</a:t>
            </a:r>
          </a:p>
          <a:p>
            <a:pPr algn="l">
              <a:buFont typeface="+mj-lt"/>
              <a:buAutoNum type="arabicPeriod"/>
            </a:pPr>
            <a:r>
              <a:rPr lang="ja-JP" altLang="en-US" b="1" i="0" u="none" strike="noStrike">
                <a:solidFill>
                  <a:srgbClr val="374151"/>
                </a:solidFill>
                <a:effectLst/>
                <a:highlight>
                  <a:srgbClr val="FFFF00"/>
                </a:highlight>
                <a:latin typeface="Söhne"/>
              </a:rPr>
              <a:t>サポーターの役割と活動内容</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サポーターがどのような支援を提供したのか、どのような活動を行ったのかを詳述します。</a:t>
            </a:r>
          </a:p>
          <a:p>
            <a:pPr algn="l">
              <a:buFont typeface="+mj-lt"/>
              <a:buAutoNum type="arabicPeriod"/>
            </a:pPr>
            <a:r>
              <a:rPr lang="ja-JP" altLang="en-US" b="1" i="0" u="none" strike="noStrike">
                <a:solidFill>
                  <a:srgbClr val="374151"/>
                </a:solidFill>
                <a:effectLst/>
                <a:highlight>
                  <a:srgbClr val="FFFF00"/>
                </a:highlight>
                <a:latin typeface="Söhne"/>
              </a:rPr>
              <a:t>実施方法</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授業観察、アンケート、インタビュー、ワークショップなど、授業改善のために用いた具体的な手法を説明します。</a:t>
            </a:r>
          </a:p>
          <a:p>
            <a:pPr algn="l">
              <a:buFont typeface="+mj-lt"/>
              <a:buAutoNum type="arabicPeriod"/>
            </a:pPr>
            <a:r>
              <a:rPr lang="ja-JP" altLang="en-US" b="1" i="0" u="none" strike="noStrike">
                <a:solidFill>
                  <a:srgbClr val="374151"/>
                </a:solidFill>
                <a:effectLst/>
                <a:latin typeface="Söhne"/>
              </a:rPr>
              <a:t>実施過程</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サポーターが授業改善に関わった具体的なプロセスを時系列で追います。</a:t>
            </a:r>
          </a:p>
          <a:p>
            <a:pPr algn="l">
              <a:buFont typeface="+mj-lt"/>
              <a:buAutoNum type="arabicPeriod"/>
            </a:pPr>
            <a:r>
              <a:rPr lang="ja-JP" altLang="en-US" b="1" i="0" u="none" strike="noStrike">
                <a:solidFill>
                  <a:srgbClr val="374151"/>
                </a:solidFill>
                <a:effectLst/>
                <a:latin typeface="Söhne"/>
              </a:rPr>
              <a:t>支援活動の結果</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改善活動の結果として生じた変化や進歩について記述します。</a:t>
            </a:r>
          </a:p>
          <a:p>
            <a:pPr algn="l">
              <a:buFont typeface="+mj-lt"/>
              <a:buAutoNum type="arabicPeriod"/>
            </a:pPr>
            <a:r>
              <a:rPr lang="ja-JP" altLang="en-US" b="1" i="0" u="none" strike="noStrike">
                <a:solidFill>
                  <a:srgbClr val="374151"/>
                </a:solidFill>
                <a:effectLst/>
                <a:latin typeface="Söhne"/>
              </a:rPr>
              <a:t>支援活動の評価と分析</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改善活動がどの程度効果があったのか、どのような点が良かったのか、またはどのような課題が残っているのかを分析します。</a:t>
            </a:r>
          </a:p>
          <a:p>
            <a:pPr algn="l">
              <a:buFont typeface="+mj-lt"/>
              <a:buAutoNum type="arabicPeriod"/>
            </a:pPr>
            <a:r>
              <a:rPr lang="ja-JP" altLang="en-US" b="1" i="0" u="none" strike="noStrike">
                <a:solidFill>
                  <a:srgbClr val="374151"/>
                </a:solidFill>
                <a:effectLst/>
                <a:latin typeface="Söhne"/>
              </a:rPr>
              <a:t>更なる</a:t>
            </a:r>
            <a:r>
              <a:rPr lang="ja-JP" altLang="en-JP" b="1" i="0" u="none" strike="noStrike">
                <a:solidFill>
                  <a:srgbClr val="374151"/>
                </a:solidFill>
                <a:effectLst/>
                <a:latin typeface="Söhne"/>
              </a:rPr>
              <a:t>改善</a:t>
            </a:r>
            <a:r>
              <a:rPr lang="ja-JP" altLang="en-US" b="1" i="0" u="none" strike="noStrike">
                <a:solidFill>
                  <a:srgbClr val="374151"/>
                </a:solidFill>
                <a:effectLst/>
                <a:latin typeface="Söhne"/>
              </a:rPr>
              <a:t>のための推奨事項と次のステップ</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さらなる授業改善のための提案と、それをどのように実施するかの計画を立てます。</a:t>
            </a:r>
          </a:p>
          <a:p>
            <a:pPr algn="l">
              <a:buFont typeface="+mj-lt"/>
              <a:buAutoNum type="arabicPeriod"/>
            </a:pPr>
            <a:r>
              <a:rPr lang="ja-JP" altLang="en-US" b="1" i="0" u="none" strike="noStrike">
                <a:solidFill>
                  <a:srgbClr val="374151"/>
                </a:solidFill>
                <a:effectLst/>
                <a:latin typeface="Söhne"/>
              </a:rPr>
              <a:t>反省点と学び</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サポーター自身が経験から学んだことや、改善できる点についての自己評価を行います。</a:t>
            </a:r>
          </a:p>
          <a:p>
            <a:pPr algn="l">
              <a:buFont typeface="+mj-lt"/>
              <a:buAutoNum type="arabicPeriod"/>
            </a:pPr>
            <a:r>
              <a:rPr lang="ja-JP" altLang="en-US" b="1" i="0" u="none" strike="noStrike">
                <a:solidFill>
                  <a:srgbClr val="374151"/>
                </a:solidFill>
                <a:effectLst/>
                <a:latin typeface="Söhne"/>
              </a:rPr>
              <a:t>付録</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必要に応じて、授業観察の記録、アンケートの原本、ワークショップの資料などを添付します。</a:t>
            </a:r>
          </a:p>
          <a:p>
            <a:pPr algn="l">
              <a:buFont typeface="+mj-lt"/>
              <a:buAutoNum type="arabicPeriod"/>
            </a:pPr>
            <a:r>
              <a:rPr lang="ja-JP" altLang="en-US" b="1" i="0" u="none" strike="noStrike">
                <a:solidFill>
                  <a:srgbClr val="374151"/>
                </a:solidFill>
                <a:effectLst/>
                <a:latin typeface="Söhne"/>
              </a:rPr>
              <a:t>参考文献</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報告書の作成にあたって参照した文献や情報源をリストアップします。</a:t>
            </a:r>
          </a:p>
          <a:p>
            <a:pPr marL="0" indent="0">
              <a:buNone/>
            </a:pPr>
            <a:endParaRPr lang="en-JP" dirty="0"/>
          </a:p>
        </p:txBody>
      </p:sp>
    </p:spTree>
    <p:extLst>
      <p:ext uri="{BB962C8B-B14F-4D97-AF65-F5344CB8AC3E}">
        <p14:creationId xmlns:p14="http://schemas.microsoft.com/office/powerpoint/2010/main" val="182770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D799-0249-6748-8E84-959286CE4FDC}"/>
              </a:ext>
            </a:extLst>
          </p:cNvPr>
          <p:cNvSpPr>
            <a:spLocks noGrp="1"/>
          </p:cNvSpPr>
          <p:nvPr>
            <p:ph type="title"/>
          </p:nvPr>
        </p:nvSpPr>
        <p:spPr/>
        <p:txBody>
          <a:bodyPr/>
          <a:lstStyle/>
          <a:p>
            <a:r>
              <a:rPr lang="ja-JP" altLang="en-US" b="1" dirty="0">
                <a:latin typeface="Meiryo UI" panose="020B0604030504040204" pitchFamily="50" charset="-128"/>
                <a:ea typeface="Meiryo UI" panose="020B0604030504040204" pitchFamily="50" charset="-128"/>
              </a:rPr>
              <a:t>研修の目標</a:t>
            </a:r>
            <a:endParaRPr lang="en-US" b="1" dirty="0">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a16="http://schemas.microsoft.com/office/drawing/2014/main" id="{647EC6FB-2752-8C45-B5AA-0BEDE50A05F9}"/>
              </a:ext>
            </a:extLst>
          </p:cNvPr>
          <p:cNvSpPr>
            <a:spLocks noGrp="1"/>
          </p:cNvSpPr>
          <p:nvPr>
            <p:ph idx="1"/>
          </p:nvPr>
        </p:nvSpPr>
        <p:spPr>
          <a:xfrm>
            <a:off x="838200" y="1825625"/>
            <a:ext cx="10515600" cy="2563495"/>
          </a:xfrm>
        </p:spPr>
        <p:txBody>
          <a:bodyPr>
            <a:normAutofit/>
          </a:bodyPr>
          <a:lstStyle/>
          <a:p>
            <a:r>
              <a:rPr lang="ja-JP" altLang="en-US">
                <a:latin typeface="Meiryo UI" panose="020B0604030504040204" pitchFamily="50" charset="-128"/>
                <a:ea typeface="Meiryo UI" panose="020B0604030504040204" pitchFamily="50" charset="-128"/>
              </a:rPr>
              <a:t>授業改善サポーターとして、各種ツールを活用して授業改善のためのコンサルテーションを行うことができる</a:t>
            </a:r>
          </a:p>
          <a:p>
            <a:r>
              <a:rPr lang="ja-JP" altLang="en-US">
                <a:latin typeface="Meiryo UI" panose="020B0604030504040204" pitchFamily="50" charset="-128"/>
                <a:ea typeface="Meiryo UI" panose="020B0604030504040204" pitchFamily="50" charset="-128"/>
              </a:rPr>
              <a:t>自校における授業コンサルテーションの普及を目指した施策を、個人レベル、組織レベルで提案することができる</a:t>
            </a:r>
          </a:p>
          <a:p>
            <a:r>
              <a:rPr lang="ja-JP" altLang="en-US">
                <a:latin typeface="Meiryo UI" panose="020B0604030504040204" pitchFamily="50" charset="-128"/>
                <a:ea typeface="Meiryo UI" panose="020B0604030504040204" pitchFamily="50" charset="-128"/>
              </a:rPr>
              <a:t>授業改善サポーターとして相談し支援し合えるコミュニティを形成する</a:t>
            </a:r>
          </a:p>
          <a:p>
            <a:endParaRPr lang="ja-JP" altLang="en-US">
              <a:latin typeface="Meiryo UI" panose="020B0604030504040204" pitchFamily="50" charset="-128"/>
              <a:ea typeface="Meiryo UI" panose="020B0604030504040204" pitchFamily="50" charset="-128"/>
            </a:endParaRPr>
          </a:p>
        </p:txBody>
      </p:sp>
      <p:sp>
        <p:nvSpPr>
          <p:cNvPr id="5" name="TextBox 4">
            <a:extLst>
              <a:ext uri="{FF2B5EF4-FFF2-40B4-BE49-F238E27FC236}">
                <a16:creationId xmlns:a16="http://schemas.microsoft.com/office/drawing/2014/main" id="{1156259D-1845-08CC-549B-33C406A7656A}"/>
              </a:ext>
            </a:extLst>
          </p:cNvPr>
          <p:cNvSpPr txBox="1"/>
          <p:nvPr/>
        </p:nvSpPr>
        <p:spPr>
          <a:xfrm>
            <a:off x="838200" y="4670361"/>
            <a:ext cx="10515600" cy="1631216"/>
          </a:xfrm>
          <a:prstGeom prst="rect">
            <a:avLst/>
          </a:prstGeom>
          <a:noFill/>
        </p:spPr>
        <p:txBody>
          <a:bodyPr wrap="square">
            <a:spAutoFit/>
          </a:bodyPr>
          <a:lstStyle/>
          <a:p>
            <a:r>
              <a:rPr lang="ja-JP" altLang="en-US" sz="4400" b="1"/>
              <a:t>評価方法</a:t>
            </a:r>
            <a:endParaRPr lang="en-US" altLang="ja-JP" sz="4400" b="1" dirty="0"/>
          </a:p>
          <a:p>
            <a:pPr marL="457200" indent="-457200">
              <a:buFont typeface="Arial" panose="020B0604020202020204" pitchFamily="34" charset="0"/>
              <a:buChar char="•"/>
            </a:pPr>
            <a:r>
              <a:rPr lang="ja-JP" altLang="en-US" sz="2800"/>
              <a:t>授業改善サポータ業務報告</a:t>
            </a:r>
            <a:r>
              <a:rPr lang="en-US" altLang="ja-JP" sz="2800" dirty="0"/>
              <a:t>2</a:t>
            </a:r>
            <a:r>
              <a:rPr lang="ja-JP" altLang="en-US" sz="2800"/>
              <a:t>件、アクションプランと省察レポート３件を総合的に判断し評価する</a:t>
            </a:r>
            <a:endParaRPr lang="en-JP" sz="2800" dirty="0"/>
          </a:p>
        </p:txBody>
      </p:sp>
    </p:spTree>
    <p:extLst>
      <p:ext uri="{BB962C8B-B14F-4D97-AF65-F5344CB8AC3E}">
        <p14:creationId xmlns:p14="http://schemas.microsoft.com/office/powerpoint/2010/main" val="3175052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F0D9-2A04-3A64-711B-A41534548CC5}"/>
              </a:ext>
            </a:extLst>
          </p:cNvPr>
          <p:cNvSpPr>
            <a:spLocks noGrp="1"/>
          </p:cNvSpPr>
          <p:nvPr>
            <p:ph type="title"/>
          </p:nvPr>
        </p:nvSpPr>
        <p:spPr/>
        <p:txBody>
          <a:bodyPr/>
          <a:lstStyle/>
          <a:p>
            <a:r>
              <a:rPr lang="ja-JP" altLang="en-US" b="1"/>
              <a:t>授業改善サポーター実施報告書</a:t>
            </a:r>
            <a:br>
              <a:rPr lang="en-US" altLang="ja-JP" b="1" dirty="0"/>
            </a:br>
            <a:r>
              <a:rPr lang="en-US" altLang="ja-JP" dirty="0"/>
              <a:t>5</a:t>
            </a:r>
            <a:r>
              <a:rPr lang="ja-JP" altLang="en-US"/>
              <a:t>サポーターの役割と活動内容</a:t>
            </a:r>
            <a:r>
              <a:rPr lang="en-US" altLang="ja-JP" dirty="0"/>
              <a:t> (1/2)</a:t>
            </a:r>
            <a:endParaRPr lang="en-JP" dirty="0"/>
          </a:p>
        </p:txBody>
      </p:sp>
      <p:sp>
        <p:nvSpPr>
          <p:cNvPr id="3" name="Content Placeholder 2">
            <a:extLst>
              <a:ext uri="{FF2B5EF4-FFF2-40B4-BE49-F238E27FC236}">
                <a16:creationId xmlns:a16="http://schemas.microsoft.com/office/drawing/2014/main" id="{798E042E-24D4-D7BA-57B5-5DF863FB34E0}"/>
              </a:ext>
            </a:extLst>
          </p:cNvPr>
          <p:cNvSpPr>
            <a:spLocks noGrp="1"/>
          </p:cNvSpPr>
          <p:nvPr>
            <p:ph idx="1"/>
          </p:nvPr>
        </p:nvSpPr>
        <p:spPr/>
        <p:txBody>
          <a:bodyPr>
            <a:normAutofit/>
          </a:bodyPr>
          <a:lstStyle/>
          <a:p>
            <a:pPr algn="l">
              <a:buFont typeface="+mj-lt"/>
              <a:buAutoNum type="arabicPeriod"/>
            </a:pPr>
            <a:r>
              <a:rPr lang="ja-JP" altLang="en-US" b="1" i="0" u="none" strike="noStrike">
                <a:solidFill>
                  <a:srgbClr val="374151"/>
                </a:solidFill>
                <a:effectLst/>
                <a:latin typeface="Söhne"/>
              </a:rPr>
              <a:t>観察者</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授業を客観的に観察し、教師の指導方法、生徒の反応、教室の雰囲気などを詳細に記録します。</a:t>
            </a:r>
          </a:p>
          <a:p>
            <a:pPr algn="l">
              <a:buFont typeface="+mj-lt"/>
              <a:buAutoNum type="arabicPeriod"/>
            </a:pPr>
            <a:r>
              <a:rPr lang="ja-JP" altLang="en-US" b="1" i="0" u="none" strike="noStrike">
                <a:solidFill>
                  <a:srgbClr val="374151"/>
                </a:solidFill>
                <a:effectLst/>
                <a:latin typeface="Söhne"/>
              </a:rPr>
              <a:t>フィードバック提供者</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観察した内容に基づき、建設的なフィードバックを教師に提供します。これには授業の進行、教材の使い方、生徒との相互作用などが含まれます。</a:t>
            </a:r>
          </a:p>
          <a:p>
            <a:pPr algn="l">
              <a:buFont typeface="+mj-lt"/>
              <a:buAutoNum type="arabicPeriod"/>
            </a:pPr>
            <a:r>
              <a:rPr lang="ja-JP" altLang="en-US" b="1" i="0" u="none" strike="noStrike">
                <a:solidFill>
                  <a:srgbClr val="374151"/>
                </a:solidFill>
                <a:effectLst/>
                <a:latin typeface="Söhne"/>
              </a:rPr>
              <a:t>リソースの提供者</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教師が使える教育的リソースや教材、新しい教授法などを提供し、授業内容の改善をサポートします。</a:t>
            </a:r>
          </a:p>
          <a:p>
            <a:pPr algn="l">
              <a:buFont typeface="+mj-lt"/>
              <a:buAutoNum type="arabicPeriod"/>
            </a:pPr>
            <a:r>
              <a:rPr lang="ja-JP" altLang="en-US" b="1" i="0" u="none" strike="noStrike">
                <a:solidFill>
                  <a:srgbClr val="374151"/>
                </a:solidFill>
                <a:effectLst/>
                <a:latin typeface="Söhne"/>
              </a:rPr>
              <a:t>研修の実施者</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教師のスキル向上のためにプロフェッショナルデベロップメントの機会を提供し、研修やワークショップを実施します。</a:t>
            </a:r>
          </a:p>
        </p:txBody>
      </p:sp>
    </p:spTree>
    <p:extLst>
      <p:ext uri="{BB962C8B-B14F-4D97-AF65-F5344CB8AC3E}">
        <p14:creationId xmlns:p14="http://schemas.microsoft.com/office/powerpoint/2010/main" val="679791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F0D9-2A04-3A64-711B-A41534548CC5}"/>
              </a:ext>
            </a:extLst>
          </p:cNvPr>
          <p:cNvSpPr>
            <a:spLocks noGrp="1"/>
          </p:cNvSpPr>
          <p:nvPr>
            <p:ph type="title"/>
          </p:nvPr>
        </p:nvSpPr>
        <p:spPr/>
        <p:txBody>
          <a:bodyPr/>
          <a:lstStyle/>
          <a:p>
            <a:r>
              <a:rPr lang="ja-JP" altLang="en-US" b="1"/>
              <a:t>授業改善サポーター実施報告書</a:t>
            </a:r>
            <a:br>
              <a:rPr lang="en-US" altLang="ja-JP" b="1" dirty="0"/>
            </a:br>
            <a:r>
              <a:rPr lang="en-US" altLang="ja-JP" dirty="0"/>
              <a:t>5</a:t>
            </a:r>
            <a:r>
              <a:rPr lang="ja-JP" altLang="en-US"/>
              <a:t>サポーターの役割と活動内容</a:t>
            </a:r>
            <a:r>
              <a:rPr lang="en-US" altLang="ja-JP" dirty="0"/>
              <a:t>(2/2)</a:t>
            </a:r>
            <a:endParaRPr lang="en-JP" dirty="0"/>
          </a:p>
        </p:txBody>
      </p:sp>
      <p:sp>
        <p:nvSpPr>
          <p:cNvPr id="3" name="Content Placeholder 2">
            <a:extLst>
              <a:ext uri="{FF2B5EF4-FFF2-40B4-BE49-F238E27FC236}">
                <a16:creationId xmlns:a16="http://schemas.microsoft.com/office/drawing/2014/main" id="{798E042E-24D4-D7BA-57B5-5DF863FB34E0}"/>
              </a:ext>
            </a:extLst>
          </p:cNvPr>
          <p:cNvSpPr>
            <a:spLocks noGrp="1"/>
          </p:cNvSpPr>
          <p:nvPr>
            <p:ph idx="1"/>
          </p:nvPr>
        </p:nvSpPr>
        <p:spPr/>
        <p:txBody>
          <a:bodyPr>
            <a:normAutofit fontScale="92500" lnSpcReduction="10000"/>
          </a:bodyPr>
          <a:lstStyle/>
          <a:p>
            <a:pPr marL="514350" indent="-514350" algn="l">
              <a:buFont typeface="+mj-lt"/>
              <a:buAutoNum type="arabicPeriod" startAt="5"/>
            </a:pPr>
            <a:r>
              <a:rPr lang="ja-JP" altLang="en-US" b="1" i="0" u="none" strike="noStrike">
                <a:solidFill>
                  <a:srgbClr val="374151"/>
                </a:solidFill>
                <a:effectLst/>
                <a:latin typeface="Söhne"/>
              </a:rPr>
              <a:t>コーチ</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教師が自分の強みを活かし、弱点を改善できるように個別のコーチングを行います。</a:t>
            </a:r>
          </a:p>
          <a:p>
            <a:pPr algn="l">
              <a:buFont typeface="+mj-lt"/>
              <a:buAutoNum type="arabicPeriod" startAt="5"/>
            </a:pPr>
            <a:r>
              <a:rPr lang="ja-JP" altLang="en-US" b="1" i="0" u="none" strike="noStrike">
                <a:solidFill>
                  <a:srgbClr val="374151"/>
                </a:solidFill>
                <a:effectLst/>
                <a:latin typeface="Söhne"/>
              </a:rPr>
              <a:t>研究者</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教育に関する研究や最新の教授法を調査し、それらを授業改善に結びつけるための情報を提供します。</a:t>
            </a:r>
          </a:p>
          <a:p>
            <a:pPr algn="l">
              <a:buFont typeface="+mj-lt"/>
              <a:buAutoNum type="arabicPeriod" startAt="5"/>
            </a:pPr>
            <a:r>
              <a:rPr lang="ja-JP" altLang="en-US" b="1" i="0" u="none" strike="noStrike">
                <a:solidFill>
                  <a:srgbClr val="374151"/>
                </a:solidFill>
                <a:effectLst/>
                <a:latin typeface="Söhne"/>
              </a:rPr>
              <a:t>調整者</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教師、生徒、保護者、学校行政との間でコミュニケーションを取り、授業改善への理解と協力を促進します。</a:t>
            </a:r>
          </a:p>
          <a:p>
            <a:pPr algn="l">
              <a:buFont typeface="+mj-lt"/>
              <a:buAutoNum type="arabicPeriod" startAt="5"/>
            </a:pPr>
            <a:r>
              <a:rPr lang="ja-JP" altLang="en-US" b="1" i="0" u="none" strike="noStrike">
                <a:solidFill>
                  <a:srgbClr val="374151"/>
                </a:solidFill>
                <a:effectLst/>
                <a:latin typeface="Söhne"/>
              </a:rPr>
              <a:t>計画者</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授業改善計画を立て、教師と協力してそれを実行に移します。</a:t>
            </a:r>
          </a:p>
          <a:p>
            <a:pPr algn="l">
              <a:buFont typeface="+mj-lt"/>
              <a:buAutoNum type="arabicPeriod" startAt="5"/>
            </a:pPr>
            <a:r>
              <a:rPr lang="ja-JP" altLang="en-US" b="1" i="0" u="none" strike="noStrike">
                <a:solidFill>
                  <a:srgbClr val="374151"/>
                </a:solidFill>
                <a:effectLst/>
                <a:latin typeface="Söhne"/>
              </a:rPr>
              <a:t>評価者</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授業改善の成果を評価し、どの改善策が効果的であったか、または効果が限定的であったかを分析します。</a:t>
            </a:r>
          </a:p>
          <a:p>
            <a:pPr algn="l">
              <a:buFont typeface="+mj-lt"/>
              <a:buAutoNum type="arabicPeriod" startAt="5"/>
            </a:pPr>
            <a:r>
              <a:rPr lang="ja-JP" altLang="en-US" b="1" i="0" u="none" strike="noStrike">
                <a:solidFill>
                  <a:srgbClr val="374151"/>
                </a:solidFill>
                <a:effectLst/>
                <a:latin typeface="Söhne"/>
              </a:rPr>
              <a:t>問題解決者</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授業における具体的な問題点を特定し、解決策を提案します。</a:t>
            </a:r>
          </a:p>
        </p:txBody>
      </p:sp>
    </p:spTree>
    <p:extLst>
      <p:ext uri="{BB962C8B-B14F-4D97-AF65-F5344CB8AC3E}">
        <p14:creationId xmlns:p14="http://schemas.microsoft.com/office/powerpoint/2010/main" val="3950697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514D-5159-BB73-EBC8-7CCBCCD6B424}"/>
              </a:ext>
            </a:extLst>
          </p:cNvPr>
          <p:cNvSpPr>
            <a:spLocks noGrp="1"/>
          </p:cNvSpPr>
          <p:nvPr>
            <p:ph type="title"/>
          </p:nvPr>
        </p:nvSpPr>
        <p:spPr/>
        <p:txBody>
          <a:bodyPr/>
          <a:lstStyle/>
          <a:p>
            <a:r>
              <a:rPr lang="ja-JP" altLang="en-US" b="1"/>
              <a:t>授業改善サポーター実施報告書</a:t>
            </a:r>
            <a:br>
              <a:rPr lang="en-US" altLang="ja-JP" b="1" dirty="0"/>
            </a:br>
            <a:r>
              <a:rPr lang="en-JP" dirty="0"/>
              <a:t>6実施方法(1/3)</a:t>
            </a:r>
          </a:p>
        </p:txBody>
      </p:sp>
      <p:sp>
        <p:nvSpPr>
          <p:cNvPr id="3" name="Content Placeholder 2">
            <a:extLst>
              <a:ext uri="{FF2B5EF4-FFF2-40B4-BE49-F238E27FC236}">
                <a16:creationId xmlns:a16="http://schemas.microsoft.com/office/drawing/2014/main" id="{287B2FFE-2F9A-F12D-4F9E-8E34935958E4}"/>
              </a:ext>
            </a:extLst>
          </p:cNvPr>
          <p:cNvSpPr>
            <a:spLocks noGrp="1"/>
          </p:cNvSpPr>
          <p:nvPr>
            <p:ph idx="1"/>
          </p:nvPr>
        </p:nvSpPr>
        <p:spPr>
          <a:xfrm>
            <a:off x="838200" y="1910292"/>
            <a:ext cx="10515600" cy="4351338"/>
          </a:xfrm>
        </p:spPr>
        <p:txBody>
          <a:bodyPr>
            <a:noAutofit/>
          </a:bodyPr>
          <a:lstStyle/>
          <a:p>
            <a:pPr algn="l">
              <a:buFont typeface="+mj-lt"/>
              <a:buAutoNum type="arabicPeriod"/>
            </a:pPr>
            <a:r>
              <a:rPr lang="ja-JP" altLang="en-US" sz="2000" b="1" i="0" u="none" strike="noStrike">
                <a:solidFill>
                  <a:srgbClr val="374151"/>
                </a:solidFill>
                <a:effectLst/>
                <a:latin typeface="Söhne"/>
              </a:rPr>
              <a:t>授業観察</a:t>
            </a:r>
            <a:r>
              <a:rPr lang="en-US" altLang="ja-JP" sz="2000" b="0" i="0" u="none" strike="noStrike" dirty="0">
                <a:solidFill>
                  <a:srgbClr val="374151"/>
                </a:solidFill>
                <a:effectLst/>
                <a:latin typeface="Söhne"/>
              </a:rPr>
              <a:t>:</a:t>
            </a:r>
          </a:p>
          <a:p>
            <a:pPr lvl="1"/>
            <a:r>
              <a:rPr lang="ja-JP" altLang="en-US" sz="2000" b="1" i="0" u="none" strike="noStrike">
                <a:solidFill>
                  <a:srgbClr val="374151"/>
                </a:solidFill>
                <a:effectLst/>
                <a:latin typeface="Söhne"/>
              </a:rPr>
              <a:t>構造化観察</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特定の観察指標に基づいて授業を評価する。</a:t>
            </a:r>
          </a:p>
          <a:p>
            <a:pPr lvl="1"/>
            <a:r>
              <a:rPr lang="ja-JP" altLang="en-US" sz="2000" b="1" i="0" u="none" strike="noStrike">
                <a:solidFill>
                  <a:srgbClr val="374151"/>
                </a:solidFill>
                <a:effectLst/>
                <a:latin typeface="Söhne"/>
              </a:rPr>
              <a:t>非構造化観察</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自由形式で授業の様子を記録し、気づいた点を詳細に記述する。</a:t>
            </a:r>
          </a:p>
          <a:p>
            <a:pPr algn="l">
              <a:buFont typeface="+mj-lt"/>
              <a:buAutoNum type="arabicPeriod"/>
            </a:pPr>
            <a:r>
              <a:rPr lang="ja-JP" altLang="en-US" sz="2000" b="1" i="0" u="none" strike="noStrike">
                <a:solidFill>
                  <a:srgbClr val="374151"/>
                </a:solidFill>
                <a:effectLst/>
                <a:latin typeface="Söhne"/>
              </a:rPr>
              <a:t>フィードバックセッション</a:t>
            </a:r>
            <a:r>
              <a:rPr lang="en-US" altLang="ja-JP" sz="2000" b="0" i="0" u="none" strike="noStrike" dirty="0">
                <a:solidFill>
                  <a:srgbClr val="374151"/>
                </a:solidFill>
                <a:effectLst/>
                <a:latin typeface="Söhne"/>
              </a:rPr>
              <a:t>:</a:t>
            </a:r>
          </a:p>
          <a:p>
            <a:pPr lvl="1"/>
            <a:r>
              <a:rPr lang="ja-JP" altLang="en-US" sz="2000" b="1" i="0" u="none" strike="noStrike">
                <a:solidFill>
                  <a:srgbClr val="374151"/>
                </a:solidFill>
                <a:effectLst/>
                <a:latin typeface="Söhne"/>
              </a:rPr>
              <a:t>即時フィードバック</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授業直後に教師に対して行う。</a:t>
            </a:r>
          </a:p>
          <a:p>
            <a:pPr lvl="1"/>
            <a:r>
              <a:rPr lang="ja-JP" altLang="en-US" sz="2000" b="1" i="0" u="none" strike="noStrike">
                <a:solidFill>
                  <a:srgbClr val="374151"/>
                </a:solidFill>
                <a:effectLst/>
                <a:latin typeface="Söhne"/>
              </a:rPr>
              <a:t>遅延フィードバック</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授業観察後、詳細な分析を行い、その結果を基にフィードバックする。</a:t>
            </a:r>
          </a:p>
          <a:p>
            <a:pPr algn="l">
              <a:buFont typeface="+mj-lt"/>
              <a:buAutoNum type="arabicPeriod"/>
            </a:pPr>
            <a:r>
              <a:rPr lang="ja-JP" altLang="en-US" sz="2000" b="1" i="0" u="none" strike="noStrike">
                <a:solidFill>
                  <a:srgbClr val="374151"/>
                </a:solidFill>
                <a:effectLst/>
                <a:latin typeface="Söhne"/>
              </a:rPr>
              <a:t>教師インタビュー</a:t>
            </a:r>
            <a:r>
              <a:rPr lang="en-US" altLang="ja-JP" sz="2000" b="0" i="0" u="none" strike="noStrike" dirty="0">
                <a:solidFill>
                  <a:srgbClr val="374151"/>
                </a:solidFill>
                <a:effectLst/>
                <a:latin typeface="Söhne"/>
              </a:rPr>
              <a:t>:</a:t>
            </a:r>
          </a:p>
          <a:p>
            <a:pPr lvl="1"/>
            <a:r>
              <a:rPr lang="ja-JP" altLang="en-US" sz="2000" b="1" i="0" u="none" strike="noStrike">
                <a:solidFill>
                  <a:srgbClr val="374151"/>
                </a:solidFill>
                <a:effectLst/>
                <a:latin typeface="Söhne"/>
              </a:rPr>
              <a:t>半構造化インタビュー</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教師の経験、授業へのアプローチ、改善に対する意見を深掘りする。</a:t>
            </a:r>
          </a:p>
          <a:p>
            <a:pPr lvl="1"/>
            <a:r>
              <a:rPr lang="ja-JP" altLang="en-US" sz="2000" b="1" i="0" u="none" strike="noStrike">
                <a:solidFill>
                  <a:srgbClr val="374151"/>
                </a:solidFill>
                <a:effectLst/>
                <a:latin typeface="Söhne"/>
              </a:rPr>
              <a:t>フォーカスグループ</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複数の教師が参加するディスカッション形式で行う。</a:t>
            </a:r>
            <a:endParaRPr lang="en-JP" sz="2000" dirty="0"/>
          </a:p>
        </p:txBody>
      </p:sp>
    </p:spTree>
    <p:extLst>
      <p:ext uri="{BB962C8B-B14F-4D97-AF65-F5344CB8AC3E}">
        <p14:creationId xmlns:p14="http://schemas.microsoft.com/office/powerpoint/2010/main" val="1051853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514D-5159-BB73-EBC8-7CCBCCD6B424}"/>
              </a:ext>
            </a:extLst>
          </p:cNvPr>
          <p:cNvSpPr>
            <a:spLocks noGrp="1"/>
          </p:cNvSpPr>
          <p:nvPr>
            <p:ph type="title"/>
          </p:nvPr>
        </p:nvSpPr>
        <p:spPr/>
        <p:txBody>
          <a:bodyPr/>
          <a:lstStyle/>
          <a:p>
            <a:r>
              <a:rPr lang="ja-JP" altLang="en-US" b="1"/>
              <a:t>授業改善サポーター実施報告書</a:t>
            </a:r>
            <a:br>
              <a:rPr lang="en-US" altLang="ja-JP" b="1" dirty="0"/>
            </a:br>
            <a:r>
              <a:rPr lang="en-JP" dirty="0"/>
              <a:t>6実施方法 (2/3)</a:t>
            </a:r>
          </a:p>
        </p:txBody>
      </p:sp>
      <p:sp>
        <p:nvSpPr>
          <p:cNvPr id="3" name="Content Placeholder 2">
            <a:extLst>
              <a:ext uri="{FF2B5EF4-FFF2-40B4-BE49-F238E27FC236}">
                <a16:creationId xmlns:a16="http://schemas.microsoft.com/office/drawing/2014/main" id="{287B2FFE-2F9A-F12D-4F9E-8E34935958E4}"/>
              </a:ext>
            </a:extLst>
          </p:cNvPr>
          <p:cNvSpPr>
            <a:spLocks noGrp="1"/>
          </p:cNvSpPr>
          <p:nvPr>
            <p:ph idx="1"/>
          </p:nvPr>
        </p:nvSpPr>
        <p:spPr>
          <a:xfrm>
            <a:off x="838200" y="1910292"/>
            <a:ext cx="10515600" cy="4351338"/>
          </a:xfrm>
        </p:spPr>
        <p:txBody>
          <a:bodyPr>
            <a:noAutofit/>
          </a:bodyPr>
          <a:lstStyle/>
          <a:p>
            <a:pPr marL="457200" indent="-457200" algn="l">
              <a:buFont typeface="+mj-lt"/>
              <a:buAutoNum type="arabicPeriod" startAt="4"/>
            </a:pPr>
            <a:r>
              <a:rPr lang="ja-JP" altLang="en-US" sz="2000" b="1" i="0" u="none" strike="noStrike">
                <a:solidFill>
                  <a:srgbClr val="374151"/>
                </a:solidFill>
                <a:effectLst/>
                <a:latin typeface="Söhne"/>
              </a:rPr>
              <a:t>生徒のフィードバック</a:t>
            </a:r>
            <a:r>
              <a:rPr lang="en-US" altLang="ja-JP" sz="2000" b="0" i="0" u="none" strike="noStrike" dirty="0">
                <a:solidFill>
                  <a:srgbClr val="374151"/>
                </a:solidFill>
                <a:effectLst/>
                <a:latin typeface="Söhne"/>
              </a:rPr>
              <a:t>:</a:t>
            </a:r>
          </a:p>
          <a:p>
            <a:pPr lvl="1"/>
            <a:r>
              <a:rPr lang="ja-JP" altLang="en-US" sz="2000" b="1" i="0" u="none" strike="noStrike">
                <a:solidFill>
                  <a:srgbClr val="374151"/>
                </a:solidFill>
                <a:effectLst/>
                <a:latin typeface="Söhne"/>
              </a:rPr>
              <a:t>アンケート</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生徒から匿名で授業に関する意見を集める。</a:t>
            </a:r>
          </a:p>
          <a:p>
            <a:pPr lvl="1"/>
            <a:r>
              <a:rPr lang="ja-JP" altLang="en-US" sz="2000" b="1" i="0" u="none" strike="noStrike">
                <a:solidFill>
                  <a:srgbClr val="374151"/>
                </a:solidFill>
                <a:effectLst/>
                <a:latin typeface="Söhne"/>
              </a:rPr>
              <a:t>グループインタビュー</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生徒の意見を直接聞き出し、授業に対する感想や提案を集める。</a:t>
            </a:r>
          </a:p>
          <a:p>
            <a:pPr algn="l">
              <a:buFont typeface="+mj-lt"/>
              <a:buAutoNum type="arabicPeriod" startAt="4"/>
            </a:pPr>
            <a:r>
              <a:rPr lang="ja-JP" altLang="en-US" sz="2000" b="1" i="0" u="none" strike="noStrike">
                <a:solidFill>
                  <a:srgbClr val="374151"/>
                </a:solidFill>
                <a:effectLst/>
                <a:latin typeface="Söhne"/>
              </a:rPr>
              <a:t>教育研究のレビュー</a:t>
            </a:r>
            <a:r>
              <a:rPr lang="en-US" altLang="ja-JP" sz="2000" b="0" i="0" u="none" strike="noStrike" dirty="0">
                <a:solidFill>
                  <a:srgbClr val="374151"/>
                </a:solidFill>
                <a:effectLst/>
                <a:latin typeface="Söhne"/>
              </a:rPr>
              <a:t>:</a:t>
            </a:r>
          </a:p>
          <a:p>
            <a:pPr lvl="1"/>
            <a:r>
              <a:rPr lang="ja-JP" altLang="en-US" sz="2000" b="0" i="0" u="none" strike="noStrike">
                <a:solidFill>
                  <a:srgbClr val="374151"/>
                </a:solidFill>
                <a:effectLst/>
                <a:latin typeface="Söhne"/>
              </a:rPr>
              <a:t>授業改善に関連する教育研究や文献を調査し、その知見を現場に適用する。</a:t>
            </a:r>
          </a:p>
          <a:p>
            <a:pPr algn="l">
              <a:buFont typeface="+mj-lt"/>
              <a:buAutoNum type="arabicPeriod" startAt="4"/>
            </a:pPr>
            <a:r>
              <a:rPr lang="ja-JP" altLang="en-US" sz="2000" b="1" i="0" u="none" strike="noStrike">
                <a:solidFill>
                  <a:srgbClr val="374151"/>
                </a:solidFill>
                <a:effectLst/>
                <a:latin typeface="Söhne"/>
              </a:rPr>
              <a:t>ワークショップと研修</a:t>
            </a:r>
            <a:r>
              <a:rPr lang="en-US" altLang="ja-JP" sz="2000" b="0" i="0" u="none" strike="noStrike" dirty="0">
                <a:solidFill>
                  <a:srgbClr val="374151"/>
                </a:solidFill>
                <a:effectLst/>
                <a:latin typeface="Söhne"/>
              </a:rPr>
              <a:t>:</a:t>
            </a:r>
          </a:p>
          <a:p>
            <a:pPr lvl="1"/>
            <a:r>
              <a:rPr lang="ja-JP" altLang="en-US" sz="2000" b="0" i="0" u="none" strike="noStrike">
                <a:solidFill>
                  <a:srgbClr val="374151"/>
                </a:solidFill>
                <a:effectLst/>
                <a:latin typeface="Söhne"/>
              </a:rPr>
              <a:t>教師向けの研修会やワークショップを企画・実施し、新しい教育技術や教授法を紹介する。</a:t>
            </a:r>
          </a:p>
          <a:p>
            <a:pPr algn="l">
              <a:buFont typeface="+mj-lt"/>
              <a:buAutoNum type="arabicPeriod" startAt="4"/>
            </a:pPr>
            <a:r>
              <a:rPr lang="ja-JP" altLang="en-US" sz="2000" b="1" i="0" u="none" strike="noStrike">
                <a:solidFill>
                  <a:srgbClr val="374151"/>
                </a:solidFill>
                <a:effectLst/>
                <a:latin typeface="Söhne"/>
              </a:rPr>
              <a:t>アクションリサーチ</a:t>
            </a:r>
            <a:r>
              <a:rPr lang="en-US" altLang="ja-JP" sz="2000" b="0" i="0" u="none" strike="noStrike" dirty="0">
                <a:solidFill>
                  <a:srgbClr val="374151"/>
                </a:solidFill>
                <a:effectLst/>
                <a:latin typeface="Söhne"/>
              </a:rPr>
              <a:t>:</a:t>
            </a:r>
          </a:p>
          <a:p>
            <a:pPr lvl="1"/>
            <a:r>
              <a:rPr lang="ja-JP" altLang="en-US" sz="2000" b="0" i="0" u="none" strike="noStrike">
                <a:solidFill>
                  <a:srgbClr val="374151"/>
                </a:solidFill>
                <a:effectLst/>
                <a:latin typeface="Söhne"/>
              </a:rPr>
              <a:t>教師自身が授業実践を研究の対象とし、改善を目指してシステマティックに取り組むサポートを行う。</a:t>
            </a:r>
            <a:endParaRPr lang="en-JP" sz="2000" dirty="0"/>
          </a:p>
        </p:txBody>
      </p:sp>
    </p:spTree>
    <p:extLst>
      <p:ext uri="{BB962C8B-B14F-4D97-AF65-F5344CB8AC3E}">
        <p14:creationId xmlns:p14="http://schemas.microsoft.com/office/powerpoint/2010/main" val="346158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514D-5159-BB73-EBC8-7CCBCCD6B424}"/>
              </a:ext>
            </a:extLst>
          </p:cNvPr>
          <p:cNvSpPr>
            <a:spLocks noGrp="1"/>
          </p:cNvSpPr>
          <p:nvPr>
            <p:ph type="title"/>
          </p:nvPr>
        </p:nvSpPr>
        <p:spPr/>
        <p:txBody>
          <a:bodyPr/>
          <a:lstStyle/>
          <a:p>
            <a:r>
              <a:rPr lang="ja-JP" altLang="en-US" b="1"/>
              <a:t>授業改善サポーター実施報告書</a:t>
            </a:r>
            <a:br>
              <a:rPr lang="en-US" altLang="ja-JP" b="1" dirty="0"/>
            </a:br>
            <a:r>
              <a:rPr lang="en-JP" dirty="0"/>
              <a:t>6実施方法 (3/3)</a:t>
            </a:r>
          </a:p>
        </p:txBody>
      </p:sp>
      <p:sp>
        <p:nvSpPr>
          <p:cNvPr id="3" name="Content Placeholder 2">
            <a:extLst>
              <a:ext uri="{FF2B5EF4-FFF2-40B4-BE49-F238E27FC236}">
                <a16:creationId xmlns:a16="http://schemas.microsoft.com/office/drawing/2014/main" id="{287B2FFE-2F9A-F12D-4F9E-8E34935958E4}"/>
              </a:ext>
            </a:extLst>
          </p:cNvPr>
          <p:cNvSpPr>
            <a:spLocks noGrp="1"/>
          </p:cNvSpPr>
          <p:nvPr>
            <p:ph idx="1"/>
          </p:nvPr>
        </p:nvSpPr>
        <p:spPr>
          <a:xfrm>
            <a:off x="838200" y="1910292"/>
            <a:ext cx="10515600" cy="4351338"/>
          </a:xfrm>
        </p:spPr>
        <p:txBody>
          <a:bodyPr>
            <a:noAutofit/>
          </a:bodyPr>
          <a:lstStyle/>
          <a:p>
            <a:pPr marL="457200" indent="-457200" algn="l">
              <a:buFont typeface="+mj-lt"/>
              <a:buAutoNum type="arabicPeriod" startAt="8"/>
            </a:pPr>
            <a:r>
              <a:rPr lang="ja-JP" altLang="en-US" sz="2000" b="1" i="0" u="none" strike="noStrike">
                <a:solidFill>
                  <a:srgbClr val="374151"/>
                </a:solidFill>
                <a:effectLst/>
                <a:latin typeface="Söhne"/>
              </a:rPr>
              <a:t>教材の開発と評価</a:t>
            </a:r>
            <a:r>
              <a:rPr lang="en-US" altLang="ja-JP" sz="2000" b="0" i="0" u="none" strike="noStrike" dirty="0">
                <a:solidFill>
                  <a:srgbClr val="374151"/>
                </a:solidFill>
                <a:effectLst/>
                <a:latin typeface="Söhne"/>
              </a:rPr>
              <a:t>:</a:t>
            </a:r>
          </a:p>
          <a:p>
            <a:pPr lvl="1"/>
            <a:r>
              <a:rPr lang="ja-JP" altLang="en-US" sz="2000" b="0" i="0" u="none" strike="noStrike">
                <a:solidFill>
                  <a:srgbClr val="374151"/>
                </a:solidFill>
                <a:effectLst/>
                <a:latin typeface="Söhne"/>
              </a:rPr>
              <a:t>教材やカリキュラムの改善提案を行い、その効果を評価する。</a:t>
            </a:r>
          </a:p>
          <a:p>
            <a:pPr algn="l">
              <a:buFont typeface="+mj-lt"/>
              <a:buAutoNum type="arabicPeriod" startAt="8"/>
            </a:pPr>
            <a:r>
              <a:rPr lang="en-US" altLang="ja-JP" sz="2000" b="1" i="0" u="none" strike="noStrike" dirty="0">
                <a:solidFill>
                  <a:srgbClr val="374151"/>
                </a:solidFill>
                <a:effectLst/>
                <a:latin typeface="Söhne"/>
              </a:rPr>
              <a:t>   </a:t>
            </a:r>
            <a:r>
              <a:rPr lang="ja-JP" altLang="en-US" sz="2000" b="1" i="0" u="none" strike="noStrike">
                <a:solidFill>
                  <a:srgbClr val="374151"/>
                </a:solidFill>
                <a:effectLst/>
                <a:latin typeface="Söhne"/>
              </a:rPr>
              <a:t>教室環境の分析</a:t>
            </a:r>
            <a:r>
              <a:rPr lang="en-US" altLang="ja-JP" sz="2000" b="0" i="0" u="none" strike="noStrike" dirty="0">
                <a:solidFill>
                  <a:srgbClr val="374151"/>
                </a:solidFill>
                <a:effectLst/>
                <a:latin typeface="Söhne"/>
              </a:rPr>
              <a:t>:</a:t>
            </a:r>
          </a:p>
          <a:p>
            <a:pPr lvl="1"/>
            <a:r>
              <a:rPr lang="ja-JP" altLang="en-US" sz="2000" b="0" i="0" u="none" strike="noStrike">
                <a:solidFill>
                  <a:srgbClr val="374151"/>
                </a:solidFill>
                <a:effectLst/>
                <a:latin typeface="Söhne"/>
              </a:rPr>
              <a:t>教室の物理的、心理的環境が学習に与える影響を評価し、改善策を提案する。</a:t>
            </a:r>
          </a:p>
          <a:p>
            <a:pPr algn="l">
              <a:buFont typeface="+mj-lt"/>
              <a:buAutoNum type="arabicPeriod" startAt="8"/>
            </a:pPr>
            <a:r>
              <a:rPr lang="en-US" altLang="ja-JP" sz="2000" b="1" i="0" u="none" strike="noStrike" dirty="0">
                <a:solidFill>
                  <a:srgbClr val="374151"/>
                </a:solidFill>
                <a:effectLst/>
                <a:latin typeface="Söhne"/>
              </a:rPr>
              <a:t>  </a:t>
            </a:r>
            <a:r>
              <a:rPr lang="ja-JP" altLang="en-US" sz="2000" b="1" i="0" u="none" strike="noStrike">
                <a:solidFill>
                  <a:srgbClr val="374151"/>
                </a:solidFill>
                <a:effectLst/>
                <a:latin typeface="Söhne"/>
              </a:rPr>
              <a:t>データ分析</a:t>
            </a:r>
            <a:r>
              <a:rPr lang="en-US" altLang="ja-JP" sz="2000" b="0" i="0" u="none" strike="noStrike" dirty="0">
                <a:solidFill>
                  <a:srgbClr val="374151"/>
                </a:solidFill>
                <a:effectLst/>
                <a:latin typeface="Söhne"/>
              </a:rPr>
              <a:t>:</a:t>
            </a:r>
          </a:p>
          <a:p>
            <a:pPr lvl="1"/>
            <a:r>
              <a:rPr lang="ja-JP" altLang="en-US" sz="2000" b="0" i="0" u="none" strike="noStrike">
                <a:solidFill>
                  <a:srgbClr val="374151"/>
                </a:solidFill>
                <a:effectLst/>
                <a:latin typeface="Söhne"/>
              </a:rPr>
              <a:t>生徒の成績、出席状況、その他の教育データを分析して、授業改善の効果を測定する。</a:t>
            </a:r>
            <a:endParaRPr lang="en-JP" sz="2000" dirty="0"/>
          </a:p>
        </p:txBody>
      </p:sp>
    </p:spTree>
    <p:extLst>
      <p:ext uri="{BB962C8B-B14F-4D97-AF65-F5344CB8AC3E}">
        <p14:creationId xmlns:p14="http://schemas.microsoft.com/office/powerpoint/2010/main" val="2164961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9CC0-025A-C2E2-9E06-E52EABDB0678}"/>
              </a:ext>
            </a:extLst>
          </p:cNvPr>
          <p:cNvSpPr>
            <a:spLocks noGrp="1"/>
          </p:cNvSpPr>
          <p:nvPr>
            <p:ph type="title"/>
          </p:nvPr>
        </p:nvSpPr>
        <p:spPr/>
        <p:txBody>
          <a:bodyPr/>
          <a:lstStyle/>
          <a:p>
            <a:r>
              <a:rPr lang="en-JP" dirty="0"/>
              <a:t>授業改善サポーター？</a:t>
            </a:r>
          </a:p>
        </p:txBody>
      </p:sp>
      <p:sp>
        <p:nvSpPr>
          <p:cNvPr id="3" name="Content Placeholder 2">
            <a:extLst>
              <a:ext uri="{FF2B5EF4-FFF2-40B4-BE49-F238E27FC236}">
                <a16:creationId xmlns:a16="http://schemas.microsoft.com/office/drawing/2014/main" id="{7663B9FB-F6CB-E942-7E0C-C3CF91C40AA8}"/>
              </a:ext>
            </a:extLst>
          </p:cNvPr>
          <p:cNvSpPr>
            <a:spLocks noGrp="1"/>
          </p:cNvSpPr>
          <p:nvPr>
            <p:ph idx="1"/>
          </p:nvPr>
        </p:nvSpPr>
        <p:spPr/>
        <p:txBody>
          <a:bodyPr/>
          <a:lstStyle/>
          <a:p>
            <a:endParaRPr lang="en-US" altLang="ja-JP" b="0" i="0" u="none" strike="noStrike" dirty="0">
              <a:solidFill>
                <a:srgbClr val="343541"/>
              </a:solidFill>
              <a:effectLst/>
              <a:latin typeface="Söhne"/>
            </a:endParaRPr>
          </a:p>
          <a:p>
            <a:endParaRPr lang="en-US" altLang="ja-JP" dirty="0">
              <a:solidFill>
                <a:srgbClr val="343541"/>
              </a:solidFill>
              <a:latin typeface="Söhne"/>
            </a:endParaRPr>
          </a:p>
          <a:p>
            <a:r>
              <a:rPr lang="ja-JP" altLang="en-US" b="0" i="0" u="none" strike="noStrike">
                <a:solidFill>
                  <a:srgbClr val="343541"/>
                </a:solidFill>
                <a:effectLst/>
                <a:latin typeface="Söhne"/>
              </a:rPr>
              <a:t>専門学校で情報を教えている新任教員の前田さんが授業で学生が積極的に参加していないようだと、授業改善サポーターの田中さんに相談に来ました。授業改善サポーターとして田中さんは何ができるでしょうか。</a:t>
            </a:r>
            <a:endParaRPr lang="en-JP" dirty="0"/>
          </a:p>
        </p:txBody>
      </p:sp>
    </p:spTree>
    <p:extLst>
      <p:ext uri="{BB962C8B-B14F-4D97-AF65-F5344CB8AC3E}">
        <p14:creationId xmlns:p14="http://schemas.microsoft.com/office/powerpoint/2010/main" val="77894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07FF-6A24-E249-587F-C88643834BE1}"/>
              </a:ext>
            </a:extLst>
          </p:cNvPr>
          <p:cNvSpPr>
            <a:spLocks noGrp="1"/>
          </p:cNvSpPr>
          <p:nvPr>
            <p:ph type="title"/>
          </p:nvPr>
        </p:nvSpPr>
        <p:spPr/>
        <p:txBody>
          <a:bodyPr/>
          <a:lstStyle/>
          <a:p>
            <a:r>
              <a:rPr lang="en-JP" dirty="0"/>
              <a:t>授業改善サポーターの活動例</a:t>
            </a:r>
          </a:p>
        </p:txBody>
      </p:sp>
      <p:sp>
        <p:nvSpPr>
          <p:cNvPr id="3" name="Content Placeholder 2">
            <a:extLst>
              <a:ext uri="{FF2B5EF4-FFF2-40B4-BE49-F238E27FC236}">
                <a16:creationId xmlns:a16="http://schemas.microsoft.com/office/drawing/2014/main" id="{5EAC2C83-E615-86A4-9767-67B34821B684}"/>
              </a:ext>
            </a:extLst>
          </p:cNvPr>
          <p:cNvSpPr>
            <a:spLocks noGrp="1"/>
          </p:cNvSpPr>
          <p:nvPr>
            <p:ph idx="1"/>
          </p:nvPr>
        </p:nvSpPr>
        <p:spPr>
          <a:xfrm>
            <a:off x="838200" y="1475874"/>
            <a:ext cx="10515600" cy="5017001"/>
          </a:xfrm>
        </p:spPr>
        <p:txBody>
          <a:bodyPr>
            <a:noAutofit/>
          </a:bodyPr>
          <a:lstStyle/>
          <a:p>
            <a:pPr algn="l">
              <a:buFont typeface="+mj-lt"/>
              <a:buAutoNum type="arabicPeriod"/>
            </a:pPr>
            <a:r>
              <a:rPr lang="ja-JP" altLang="en-US" sz="1400" b="1" i="0" u="none" strike="noStrike">
                <a:solidFill>
                  <a:srgbClr val="374151"/>
                </a:solidFill>
                <a:effectLst/>
                <a:latin typeface="Söhne"/>
              </a:rPr>
              <a:t>授業観察</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まず田中さんは、客観的な立場から授業を観察し、学生の参加が低い原因を特定します。これには、学生の反応、教師と学生の相互作用、使用されている教材と教授法の観察が含まれます。</a:t>
            </a:r>
          </a:p>
          <a:p>
            <a:pPr algn="l">
              <a:buFont typeface="+mj-lt"/>
              <a:buAutoNum type="arabicPeriod"/>
            </a:pPr>
            <a:r>
              <a:rPr lang="ja-JP" altLang="en-US" sz="1400" b="1" i="0" u="none" strike="noStrike">
                <a:solidFill>
                  <a:srgbClr val="374151"/>
                </a:solidFill>
                <a:effectLst/>
                <a:latin typeface="Söhne"/>
              </a:rPr>
              <a:t>フィードバックの提供</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授業観察に基づき、前田さんに対して具体的で建設的なフィードバックを行います。これには、授業の構造、教材の使い方、学生とのコミュニケーション方法などが含まれるでしょう。</a:t>
            </a:r>
          </a:p>
          <a:p>
            <a:pPr algn="l">
              <a:buFont typeface="+mj-lt"/>
              <a:buAutoNum type="arabicPeriod"/>
            </a:pPr>
            <a:r>
              <a:rPr lang="ja-JP" altLang="en-US" sz="1400" b="1" i="0" u="none" strike="noStrike">
                <a:solidFill>
                  <a:srgbClr val="374151"/>
                </a:solidFill>
                <a:effectLst/>
                <a:latin typeface="Söhne"/>
              </a:rPr>
              <a:t>アクティブラーニングの導入</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学生がより積極的に参加するために、グループディスカッション、プロジェクトベースの学習、ピアインストラクションなどのアクティブラーニングの手法を導入することを勧めます。</a:t>
            </a:r>
            <a:endParaRPr lang="en-US" altLang="ja-JP" sz="1400" dirty="0">
              <a:solidFill>
                <a:srgbClr val="374151"/>
              </a:solidFill>
              <a:latin typeface="Söhne"/>
            </a:endParaRPr>
          </a:p>
          <a:p>
            <a:pPr algn="l">
              <a:buFont typeface="+mj-lt"/>
              <a:buAutoNum type="arabicPeriod"/>
            </a:pPr>
            <a:r>
              <a:rPr lang="ja-JP" altLang="en-US" sz="1400" b="1" i="0" u="none" strike="noStrike">
                <a:solidFill>
                  <a:srgbClr val="374151"/>
                </a:solidFill>
                <a:effectLst/>
                <a:latin typeface="Söhne"/>
              </a:rPr>
              <a:t>教材の再評価と改善</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使用しているスライド、教科書、オンラインリソースなどの教材が学生にとって魅力的で理解しやすいものかを評価し、必要に応じて改善策を提案します。</a:t>
            </a:r>
            <a:endParaRPr lang="en-US" altLang="ja-JP" sz="1400" b="0" i="0" u="none" strike="noStrike" dirty="0">
              <a:solidFill>
                <a:srgbClr val="374151"/>
              </a:solidFill>
              <a:effectLst/>
              <a:latin typeface="Söhne"/>
            </a:endParaRPr>
          </a:p>
          <a:p>
            <a:pPr algn="l">
              <a:buFont typeface="+mj-lt"/>
              <a:buAutoNum type="arabicPeriod"/>
            </a:pPr>
            <a:r>
              <a:rPr lang="ja-JP" altLang="en-US" sz="1400" b="1" i="0" u="none" strike="noStrike">
                <a:solidFill>
                  <a:srgbClr val="374151"/>
                </a:solidFill>
                <a:effectLst/>
                <a:highlight>
                  <a:srgbClr val="FFFF00"/>
                </a:highlight>
                <a:latin typeface="Söhne"/>
              </a:rPr>
              <a:t>授業計画の見直し</a:t>
            </a:r>
            <a:r>
              <a:rPr lang="en-US" altLang="ja-JP" sz="1400" b="0" i="0" u="none" strike="noStrike" dirty="0">
                <a:solidFill>
                  <a:srgbClr val="374151"/>
                </a:solidFill>
                <a:effectLst/>
                <a:highlight>
                  <a:srgbClr val="FFFF00"/>
                </a:highlight>
                <a:latin typeface="Söhne"/>
              </a:rPr>
              <a:t>: </a:t>
            </a:r>
            <a:r>
              <a:rPr lang="ja-JP" altLang="en-US" sz="1400" b="0" i="0" u="none" strike="noStrike">
                <a:solidFill>
                  <a:srgbClr val="374151"/>
                </a:solidFill>
                <a:effectLst/>
                <a:highlight>
                  <a:srgbClr val="FFFF00"/>
                </a:highlight>
                <a:latin typeface="Söhne"/>
              </a:rPr>
              <a:t>授業計画を共に見直し、学生の関心を引き、学習動機を高めるような内容になっているかを検討します。</a:t>
            </a:r>
            <a:endParaRPr lang="en-US" altLang="ja-JP" sz="1400" dirty="0">
              <a:solidFill>
                <a:srgbClr val="374151"/>
              </a:solidFill>
              <a:highlight>
                <a:srgbClr val="FFFF00"/>
              </a:highlight>
              <a:latin typeface="Söhne"/>
            </a:endParaRPr>
          </a:p>
          <a:p>
            <a:pPr algn="l">
              <a:buFont typeface="+mj-lt"/>
              <a:buAutoNum type="arabicPeriod"/>
            </a:pPr>
            <a:r>
              <a:rPr lang="ja-JP" altLang="en-US" sz="1400" b="1" i="0" u="none" strike="noStrike">
                <a:solidFill>
                  <a:srgbClr val="374151"/>
                </a:solidFill>
                <a:effectLst/>
                <a:latin typeface="Söhne"/>
              </a:rPr>
              <a:t>生徒参加型のアセスメントの設計</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クイズや小テストを活用して、学生の理解度をチェックすると同時に、授業への参加を促します。</a:t>
            </a:r>
            <a:endParaRPr lang="en-US" altLang="ja-JP" sz="1400" dirty="0">
              <a:solidFill>
                <a:srgbClr val="374151"/>
              </a:solidFill>
              <a:latin typeface="Söhne"/>
            </a:endParaRPr>
          </a:p>
          <a:p>
            <a:pPr algn="l">
              <a:buFont typeface="+mj-lt"/>
              <a:buAutoNum type="arabicPeriod"/>
            </a:pPr>
            <a:r>
              <a:rPr lang="ja-JP" altLang="en-US" sz="1400" b="1" i="0" u="none" strike="noStrike">
                <a:solidFill>
                  <a:srgbClr val="374151"/>
                </a:solidFill>
                <a:effectLst/>
                <a:latin typeface="Söhne"/>
              </a:rPr>
              <a:t>教育テクノロジーの活用</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技術を駆使して、例えばオンラインの対話フォーラムやクラウドベースの協同作業ツールを導入し、授業外での学生の活動を促進します。</a:t>
            </a:r>
            <a:endParaRPr lang="en-US" altLang="ja-JP" sz="1400" dirty="0">
              <a:solidFill>
                <a:srgbClr val="374151"/>
              </a:solidFill>
              <a:latin typeface="Söhne"/>
            </a:endParaRPr>
          </a:p>
          <a:p>
            <a:pPr algn="l">
              <a:buFont typeface="+mj-lt"/>
              <a:buAutoNum type="arabicPeriod"/>
            </a:pPr>
            <a:r>
              <a:rPr lang="ja-JP" altLang="en-US" sz="1400" b="1" i="0" u="none" strike="noStrike">
                <a:solidFill>
                  <a:srgbClr val="374151"/>
                </a:solidFill>
                <a:effectLst/>
                <a:latin typeface="Söhne"/>
              </a:rPr>
              <a:t>コミュニケーションの促進</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学生が質問しやすい環境を作るために、オフィスアワーやオンラインでの質疑応答の時間を設けることを提案します。</a:t>
            </a:r>
            <a:endParaRPr lang="en-US" altLang="ja-JP" sz="1400" dirty="0">
              <a:solidFill>
                <a:srgbClr val="374151"/>
              </a:solidFill>
              <a:latin typeface="Söhne"/>
            </a:endParaRPr>
          </a:p>
          <a:p>
            <a:pPr algn="l">
              <a:buFont typeface="+mj-lt"/>
              <a:buAutoNum type="arabicPeriod"/>
            </a:pPr>
            <a:r>
              <a:rPr lang="ja-JP" altLang="en-US" sz="1400" b="1" i="0" u="none" strike="noStrike">
                <a:solidFill>
                  <a:srgbClr val="374151"/>
                </a:solidFill>
                <a:effectLst/>
                <a:latin typeface="Söhne"/>
              </a:rPr>
              <a:t>教育方法の多様化</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講義だけでなく、ワークショップ、実習、ゲストスピーカーの招聘など、多様な教育方法を取り入れることで学生の興味を引きつけます。</a:t>
            </a:r>
            <a:endParaRPr lang="en-US" altLang="ja-JP" sz="1400" dirty="0">
              <a:solidFill>
                <a:srgbClr val="374151"/>
              </a:solidFill>
              <a:latin typeface="Söhne"/>
            </a:endParaRPr>
          </a:p>
          <a:p>
            <a:pPr algn="l">
              <a:buFont typeface="+mj-lt"/>
              <a:buAutoNum type="arabicPeriod"/>
            </a:pPr>
            <a:r>
              <a:rPr lang="ja-JP" altLang="en-US" sz="1400" b="1" i="0" u="none" strike="noStrike">
                <a:solidFill>
                  <a:srgbClr val="374151"/>
                </a:solidFill>
                <a:effectLst/>
                <a:latin typeface="Söhne"/>
              </a:rPr>
              <a:t>モチベーションの向上</a:t>
            </a:r>
            <a:r>
              <a:rPr lang="en-US" altLang="ja-JP" sz="1400" b="0" i="0" u="none" strike="noStrike" dirty="0">
                <a:solidFill>
                  <a:srgbClr val="374151"/>
                </a:solidFill>
                <a:effectLst/>
                <a:latin typeface="Söhne"/>
              </a:rPr>
              <a:t>: </a:t>
            </a:r>
            <a:r>
              <a:rPr lang="ja-JP" altLang="en-US" sz="1400" b="0" i="0" u="none" strike="noStrike">
                <a:solidFill>
                  <a:srgbClr val="374151"/>
                </a:solidFill>
                <a:effectLst/>
                <a:latin typeface="Söhne"/>
              </a:rPr>
              <a:t>学生が学習に対してよりモチベートされるように、達成感を感じられる小さな目標を設定します。</a:t>
            </a:r>
          </a:p>
          <a:p>
            <a:pPr marL="0" indent="0" algn="l">
              <a:buNone/>
            </a:pPr>
            <a:endParaRPr lang="ja-JP" altLang="en-US" sz="1400" b="0" i="0" u="none" strike="noStrike">
              <a:solidFill>
                <a:srgbClr val="374151"/>
              </a:solidFill>
              <a:effectLst/>
              <a:latin typeface="Söhne"/>
            </a:endParaRPr>
          </a:p>
        </p:txBody>
      </p:sp>
    </p:spTree>
    <p:extLst>
      <p:ext uri="{BB962C8B-B14F-4D97-AF65-F5344CB8AC3E}">
        <p14:creationId xmlns:p14="http://schemas.microsoft.com/office/powerpoint/2010/main" val="4017686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C54B-3576-8D76-7C58-9CA980E3B74E}"/>
              </a:ext>
            </a:extLst>
          </p:cNvPr>
          <p:cNvSpPr>
            <a:spLocks noGrp="1"/>
          </p:cNvSpPr>
          <p:nvPr>
            <p:ph type="title"/>
          </p:nvPr>
        </p:nvSpPr>
        <p:spPr/>
        <p:txBody>
          <a:bodyPr/>
          <a:lstStyle/>
          <a:p>
            <a:r>
              <a:rPr lang="ja-JP" altLang="en-US" b="1"/>
              <a:t>授業改善サポーター実施報告書</a:t>
            </a:r>
            <a:br>
              <a:rPr lang="en-US" altLang="ja-JP" b="1" dirty="0"/>
            </a:br>
            <a:r>
              <a:rPr lang="ja-JP" altLang="en-US"/>
              <a:t>記入例</a:t>
            </a:r>
            <a:r>
              <a:rPr lang="en-US" altLang="ja-JP" dirty="0"/>
              <a:t>(1/3)</a:t>
            </a:r>
            <a:endParaRPr lang="en-JP" dirty="0"/>
          </a:p>
        </p:txBody>
      </p:sp>
      <p:sp>
        <p:nvSpPr>
          <p:cNvPr id="3" name="Content Placeholder 2">
            <a:extLst>
              <a:ext uri="{FF2B5EF4-FFF2-40B4-BE49-F238E27FC236}">
                <a16:creationId xmlns:a16="http://schemas.microsoft.com/office/drawing/2014/main" id="{2B462A72-CD32-D9FA-485E-63F77DF2E1C9}"/>
              </a:ext>
            </a:extLst>
          </p:cNvPr>
          <p:cNvSpPr>
            <a:spLocks noGrp="1"/>
          </p:cNvSpPr>
          <p:nvPr>
            <p:ph idx="1"/>
          </p:nvPr>
        </p:nvSpPr>
        <p:spPr/>
        <p:txBody>
          <a:bodyPr>
            <a:noAutofit/>
          </a:bodyPr>
          <a:lstStyle/>
          <a:p>
            <a:pPr marL="0" indent="0" algn="l">
              <a:buNone/>
            </a:pPr>
            <a:r>
              <a:rPr lang="ja-JP" altLang="en-US" sz="2000" b="1" i="0" u="none" strike="noStrike">
                <a:solidFill>
                  <a:srgbClr val="374151"/>
                </a:solidFill>
                <a:effectLst/>
                <a:latin typeface="Söhne"/>
              </a:rPr>
              <a:t>報告書タイトル</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「情報科目の授業改善に関する実施報告書」</a:t>
            </a:r>
          </a:p>
          <a:p>
            <a:pPr marL="0" indent="0" algn="l">
              <a:buNone/>
            </a:pPr>
            <a:r>
              <a:rPr lang="en-US" altLang="ja-JP" sz="2000" b="1" i="0" u="none" strike="noStrike" dirty="0">
                <a:solidFill>
                  <a:srgbClr val="374151"/>
                </a:solidFill>
                <a:effectLst/>
                <a:latin typeface="Söhne"/>
              </a:rPr>
              <a:t>1. </a:t>
            </a:r>
            <a:r>
              <a:rPr lang="ja-JP" altLang="en-US" sz="2000" b="1" i="0" u="none" strike="noStrike">
                <a:solidFill>
                  <a:srgbClr val="374151"/>
                </a:solidFill>
                <a:effectLst/>
                <a:latin typeface="Söhne"/>
              </a:rPr>
              <a:t>エグゼクティブサマリー</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本報告書は、</a:t>
            </a:r>
            <a:r>
              <a:rPr lang="en-US" sz="2000" b="0" i="0" u="none" strike="noStrike" dirty="0">
                <a:solidFill>
                  <a:srgbClr val="374151"/>
                </a:solidFill>
                <a:effectLst/>
                <a:latin typeface="Söhne"/>
              </a:rPr>
              <a:t>XX</a:t>
            </a:r>
            <a:r>
              <a:rPr lang="ja-JP" altLang="en-US" sz="2000" b="0" i="0" u="none" strike="noStrike">
                <a:solidFill>
                  <a:srgbClr val="374151"/>
                </a:solidFill>
                <a:effectLst/>
                <a:latin typeface="Söhne"/>
              </a:rPr>
              <a:t>専門学校の情報科で教鞭を執る前田先生の授業改善を目的としたサポート活動について述べています。前田先生からの相談を受け、授業計画とシラバスの見直しを行い、学生の積極的な授業参加を促進するための支援を実施しました。</a:t>
            </a:r>
          </a:p>
          <a:p>
            <a:pPr marL="0" indent="0" algn="l">
              <a:buNone/>
            </a:pPr>
            <a:r>
              <a:rPr lang="en-US" altLang="ja-JP" sz="2000" b="1" i="0" u="none" strike="noStrike" dirty="0">
                <a:solidFill>
                  <a:srgbClr val="374151"/>
                </a:solidFill>
                <a:effectLst/>
                <a:latin typeface="Söhne"/>
              </a:rPr>
              <a:t>2. </a:t>
            </a:r>
            <a:r>
              <a:rPr lang="ja-JP" altLang="en-US" sz="2000" b="1" i="0" u="none" strike="noStrike">
                <a:solidFill>
                  <a:srgbClr val="374151"/>
                </a:solidFill>
                <a:effectLst/>
                <a:latin typeface="Söhne"/>
              </a:rPr>
              <a:t>背景</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新任教員である前田先生は、学生が授業に積極的に参加していないと感じ、この問題を解決するために田中先生に相談しました。</a:t>
            </a:r>
          </a:p>
          <a:p>
            <a:pPr marL="0" indent="0" algn="l">
              <a:buNone/>
            </a:pPr>
            <a:r>
              <a:rPr lang="en-US" altLang="ja-JP" sz="2000" b="1" i="0" u="none" strike="noStrike" dirty="0">
                <a:solidFill>
                  <a:srgbClr val="374151"/>
                </a:solidFill>
                <a:effectLst/>
                <a:latin typeface="Söhne"/>
              </a:rPr>
              <a:t>3. </a:t>
            </a:r>
            <a:r>
              <a:rPr lang="ja-JP" altLang="en-US" sz="2000" b="1" i="0" u="none" strike="noStrike">
                <a:solidFill>
                  <a:srgbClr val="374151"/>
                </a:solidFill>
                <a:effectLst/>
                <a:latin typeface="Söhne"/>
              </a:rPr>
              <a:t>目的</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授業計画とシラバスの見直しを通じて、学生の授業への積極性を向上させること。</a:t>
            </a:r>
          </a:p>
          <a:p>
            <a:pPr marL="0" indent="0" algn="l">
              <a:buNone/>
            </a:pPr>
            <a:r>
              <a:rPr lang="en-US" altLang="ja-JP" sz="2000" b="1" i="0" u="none" strike="noStrike" dirty="0">
                <a:solidFill>
                  <a:srgbClr val="374151"/>
                </a:solidFill>
                <a:effectLst/>
                <a:latin typeface="Söhne"/>
              </a:rPr>
              <a:t>4. </a:t>
            </a:r>
            <a:r>
              <a:rPr lang="ja-JP" altLang="en-US" sz="2000" b="1" i="0" u="none" strike="noStrike">
                <a:solidFill>
                  <a:srgbClr val="374151"/>
                </a:solidFill>
                <a:effectLst/>
                <a:latin typeface="Söhne"/>
              </a:rPr>
              <a:t>サポーターの役割と活動内容</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田中先生は、前田先生の授業計画とシラバスを詳細に検討し、学生がより関与しやすい内容と形式への改善を支援しました。</a:t>
            </a:r>
          </a:p>
          <a:p>
            <a:pPr marL="0" indent="0" algn="l">
              <a:buNone/>
            </a:pPr>
            <a:r>
              <a:rPr lang="en-US" altLang="ja-JP" sz="2000" b="1" i="0" u="none" strike="noStrike" dirty="0">
                <a:solidFill>
                  <a:srgbClr val="374151"/>
                </a:solidFill>
                <a:effectLst/>
                <a:latin typeface="Söhne"/>
              </a:rPr>
              <a:t>5. </a:t>
            </a:r>
            <a:r>
              <a:rPr lang="ja-JP" altLang="en-US" sz="2000" b="1" i="0" u="none" strike="noStrike">
                <a:solidFill>
                  <a:srgbClr val="374151"/>
                </a:solidFill>
                <a:effectLst/>
                <a:latin typeface="Söhne"/>
              </a:rPr>
              <a:t>方法論</a:t>
            </a:r>
            <a:r>
              <a:rPr lang="en-US" altLang="ja-JP" sz="2000" b="0" i="0" u="none" strike="noStrike" dirty="0">
                <a:solidFill>
                  <a:srgbClr val="374151"/>
                </a:solidFill>
                <a:effectLst/>
                <a:latin typeface="Söhne"/>
              </a:rPr>
              <a:t>:</a:t>
            </a:r>
          </a:p>
          <a:p>
            <a:pPr marL="0" indent="0" algn="l">
              <a:buNone/>
            </a:pPr>
            <a:r>
              <a:rPr lang="ja-JP" altLang="en-US" sz="2000" b="0" i="0" u="none" strike="noStrike">
                <a:solidFill>
                  <a:srgbClr val="374151"/>
                </a:solidFill>
                <a:effectLst/>
                <a:latin typeface="Söhne"/>
              </a:rPr>
              <a:t>授業観察</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授業計画の詳細なレビュー</a:t>
            </a:r>
            <a:r>
              <a:rPr lang="en-US" altLang="ja-JP" sz="2000" b="0" i="0" u="none" strike="noStrike" dirty="0">
                <a:solidFill>
                  <a:srgbClr val="374151"/>
                </a:solidFill>
                <a:effectLst/>
                <a:latin typeface="Söhne"/>
              </a:rPr>
              <a:t>,</a:t>
            </a:r>
            <a:r>
              <a:rPr lang="en-US" altLang="ja-JP" sz="2000" dirty="0">
                <a:solidFill>
                  <a:srgbClr val="374151"/>
                </a:solidFill>
                <a:latin typeface="Söhne"/>
              </a:rPr>
              <a:t> </a:t>
            </a:r>
            <a:r>
              <a:rPr lang="ja-JP" altLang="en-US" sz="2000" b="0" i="0" u="none" strike="noStrike">
                <a:solidFill>
                  <a:srgbClr val="374151"/>
                </a:solidFill>
                <a:effectLst/>
                <a:latin typeface="Söhne"/>
              </a:rPr>
              <a:t>シラバスの改善提案</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改善案の実施と評価</a:t>
            </a:r>
          </a:p>
        </p:txBody>
      </p:sp>
    </p:spTree>
    <p:extLst>
      <p:ext uri="{BB962C8B-B14F-4D97-AF65-F5344CB8AC3E}">
        <p14:creationId xmlns:p14="http://schemas.microsoft.com/office/powerpoint/2010/main" val="2059336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C54B-3576-8D76-7C58-9CA980E3B74E}"/>
              </a:ext>
            </a:extLst>
          </p:cNvPr>
          <p:cNvSpPr>
            <a:spLocks noGrp="1"/>
          </p:cNvSpPr>
          <p:nvPr>
            <p:ph type="title"/>
          </p:nvPr>
        </p:nvSpPr>
        <p:spPr/>
        <p:txBody>
          <a:bodyPr/>
          <a:lstStyle/>
          <a:p>
            <a:r>
              <a:rPr lang="ja-JP" altLang="en-US" b="1"/>
              <a:t>授業改善サポーター実施報告書</a:t>
            </a:r>
            <a:br>
              <a:rPr lang="en-US" altLang="ja-JP" b="1" dirty="0"/>
            </a:br>
            <a:r>
              <a:rPr lang="ja-JP" altLang="en-US"/>
              <a:t>記入例</a:t>
            </a:r>
            <a:r>
              <a:rPr lang="en-US" altLang="ja-JP" dirty="0"/>
              <a:t>(2/3)</a:t>
            </a:r>
            <a:endParaRPr lang="en-JP" dirty="0"/>
          </a:p>
        </p:txBody>
      </p:sp>
      <p:sp>
        <p:nvSpPr>
          <p:cNvPr id="3" name="Content Placeholder 2">
            <a:extLst>
              <a:ext uri="{FF2B5EF4-FFF2-40B4-BE49-F238E27FC236}">
                <a16:creationId xmlns:a16="http://schemas.microsoft.com/office/drawing/2014/main" id="{2B462A72-CD32-D9FA-485E-63F77DF2E1C9}"/>
              </a:ext>
            </a:extLst>
          </p:cNvPr>
          <p:cNvSpPr>
            <a:spLocks noGrp="1"/>
          </p:cNvSpPr>
          <p:nvPr>
            <p:ph idx="1"/>
          </p:nvPr>
        </p:nvSpPr>
        <p:spPr/>
        <p:txBody>
          <a:bodyPr>
            <a:noAutofit/>
          </a:bodyPr>
          <a:lstStyle/>
          <a:p>
            <a:pPr marL="0" indent="0" algn="l">
              <a:buNone/>
            </a:pPr>
            <a:r>
              <a:rPr lang="en-US" altLang="ja-JP" sz="2000" b="1" i="0" u="none" strike="noStrike" dirty="0">
                <a:solidFill>
                  <a:srgbClr val="374151"/>
                </a:solidFill>
                <a:effectLst/>
                <a:latin typeface="Söhne"/>
              </a:rPr>
              <a:t>6. </a:t>
            </a:r>
            <a:r>
              <a:rPr lang="ja-JP" altLang="en-US" sz="2000" b="1" i="0" u="none" strike="noStrike">
                <a:solidFill>
                  <a:srgbClr val="374151"/>
                </a:solidFill>
                <a:effectLst/>
                <a:latin typeface="Söhne"/>
              </a:rPr>
              <a:t>実施過程</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改善プロセスは複数の段階に分けて行われ、初期の観察と評価から始まり、改善案の提案、実施、そしてフィードバックによる調整が行われました。</a:t>
            </a:r>
          </a:p>
          <a:p>
            <a:pPr marL="0" indent="0" algn="l">
              <a:buNone/>
            </a:pPr>
            <a:r>
              <a:rPr lang="en-US" altLang="ja-JP" sz="2000" b="1" i="0" u="none" strike="noStrike" dirty="0">
                <a:solidFill>
                  <a:srgbClr val="374151"/>
                </a:solidFill>
                <a:effectLst/>
                <a:latin typeface="Söhne"/>
              </a:rPr>
              <a:t>7. </a:t>
            </a:r>
            <a:r>
              <a:rPr lang="ja-JP" altLang="en-US" sz="2000" b="1" i="0" u="none" strike="noStrike">
                <a:solidFill>
                  <a:srgbClr val="374151"/>
                </a:solidFill>
                <a:effectLst/>
                <a:latin typeface="Söhne"/>
              </a:rPr>
              <a:t>結果</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授業への積極的な参加が目に見えて向上し、学生からの授業に対するポジティブなフィードバックが得られました。</a:t>
            </a:r>
          </a:p>
          <a:p>
            <a:pPr marL="0" indent="0" algn="l">
              <a:buNone/>
            </a:pPr>
            <a:r>
              <a:rPr lang="en-US" altLang="ja-JP" sz="2000" b="1" i="0" u="none" strike="noStrike" dirty="0">
                <a:solidFill>
                  <a:srgbClr val="374151"/>
                </a:solidFill>
                <a:effectLst/>
                <a:latin typeface="Söhne"/>
              </a:rPr>
              <a:t>8. </a:t>
            </a:r>
            <a:r>
              <a:rPr lang="ja-JP" altLang="en-US" sz="2000" b="1" i="0" u="none" strike="noStrike">
                <a:solidFill>
                  <a:srgbClr val="374151"/>
                </a:solidFill>
                <a:effectLst/>
                <a:latin typeface="Söhne"/>
              </a:rPr>
              <a:t>評価と分析</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授業計画とシラバスの改善は、学生の学習意欲を高め、参加を促進する効果があったと評価されます。</a:t>
            </a:r>
          </a:p>
          <a:p>
            <a:pPr marL="0" indent="0" algn="l">
              <a:buNone/>
            </a:pPr>
            <a:r>
              <a:rPr lang="en-US" altLang="ja-JP" sz="2000" b="1" i="0" u="none" strike="noStrike" dirty="0">
                <a:solidFill>
                  <a:srgbClr val="374151"/>
                </a:solidFill>
                <a:effectLst/>
                <a:latin typeface="Söhne"/>
              </a:rPr>
              <a:t>9. </a:t>
            </a:r>
            <a:r>
              <a:rPr lang="ja-JP" altLang="en-US" sz="2000" b="1" i="0" u="none" strike="noStrike">
                <a:solidFill>
                  <a:srgbClr val="374151"/>
                </a:solidFill>
                <a:effectLst/>
                <a:latin typeface="Söhne"/>
              </a:rPr>
              <a:t>推奨事項と次のステップ</a:t>
            </a:r>
            <a:r>
              <a:rPr lang="en-US" altLang="ja-JP" sz="2000" b="0" i="0" u="none" strike="noStrike" dirty="0">
                <a:solidFill>
                  <a:srgbClr val="374151"/>
                </a:solidFill>
                <a:effectLst/>
                <a:latin typeface="Söhne"/>
              </a:rPr>
              <a:t>: </a:t>
            </a:r>
            <a:r>
              <a:rPr lang="ja-JP" altLang="en-US" sz="2000" b="0" i="0" u="none" strike="noStrike">
                <a:solidFill>
                  <a:srgbClr val="374151"/>
                </a:solidFill>
                <a:effectLst/>
                <a:latin typeface="Söhne"/>
              </a:rPr>
              <a:t>他の新任教員にも同様のサポートを提供し、学校全体の授業の質を向上させることを推奨します。</a:t>
            </a:r>
          </a:p>
        </p:txBody>
      </p:sp>
    </p:spTree>
    <p:extLst>
      <p:ext uri="{BB962C8B-B14F-4D97-AF65-F5344CB8AC3E}">
        <p14:creationId xmlns:p14="http://schemas.microsoft.com/office/powerpoint/2010/main" val="1657522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C54B-3576-8D76-7C58-9CA980E3B74E}"/>
              </a:ext>
            </a:extLst>
          </p:cNvPr>
          <p:cNvSpPr>
            <a:spLocks noGrp="1"/>
          </p:cNvSpPr>
          <p:nvPr>
            <p:ph type="title"/>
          </p:nvPr>
        </p:nvSpPr>
        <p:spPr/>
        <p:txBody>
          <a:bodyPr/>
          <a:lstStyle/>
          <a:p>
            <a:r>
              <a:rPr lang="ja-JP" altLang="en-US" b="1"/>
              <a:t>授業改善サポーター実施報告書</a:t>
            </a:r>
            <a:br>
              <a:rPr lang="en-US" altLang="ja-JP" b="1" dirty="0"/>
            </a:br>
            <a:r>
              <a:rPr lang="ja-JP" altLang="en-US"/>
              <a:t>記入例</a:t>
            </a:r>
            <a:r>
              <a:rPr lang="en-US" altLang="ja-JP" dirty="0"/>
              <a:t>(3/3)</a:t>
            </a:r>
            <a:endParaRPr lang="en-JP" dirty="0"/>
          </a:p>
        </p:txBody>
      </p:sp>
      <p:sp>
        <p:nvSpPr>
          <p:cNvPr id="3" name="Content Placeholder 2">
            <a:extLst>
              <a:ext uri="{FF2B5EF4-FFF2-40B4-BE49-F238E27FC236}">
                <a16:creationId xmlns:a16="http://schemas.microsoft.com/office/drawing/2014/main" id="{2B462A72-CD32-D9FA-485E-63F77DF2E1C9}"/>
              </a:ext>
            </a:extLst>
          </p:cNvPr>
          <p:cNvSpPr>
            <a:spLocks noGrp="1"/>
          </p:cNvSpPr>
          <p:nvPr>
            <p:ph idx="1"/>
          </p:nvPr>
        </p:nvSpPr>
        <p:spPr/>
        <p:txBody>
          <a:bodyPr>
            <a:noAutofit/>
          </a:bodyPr>
          <a:lstStyle/>
          <a:p>
            <a:pPr marL="0" indent="0" algn="l">
              <a:buNone/>
            </a:pPr>
            <a:r>
              <a:rPr lang="en-US" altLang="ja-JP" sz="2000" b="1" i="0" u="none" strike="noStrike" dirty="0">
                <a:solidFill>
                  <a:srgbClr val="374151"/>
                </a:solidFill>
                <a:effectLst/>
                <a:latin typeface="Söhne"/>
              </a:rPr>
              <a:t>10. </a:t>
            </a:r>
            <a:r>
              <a:rPr lang="ja-JP" altLang="en-US" sz="2000" b="1" i="0" u="none" strike="noStrike" dirty="0">
                <a:solidFill>
                  <a:srgbClr val="374151"/>
                </a:solidFill>
                <a:effectLst/>
                <a:latin typeface="Söhne"/>
              </a:rPr>
              <a:t>反省点と学び</a:t>
            </a:r>
            <a:r>
              <a:rPr lang="en-US" altLang="ja-JP" sz="2000" b="0" i="0" u="none" strike="noStrike" dirty="0">
                <a:solidFill>
                  <a:srgbClr val="374151"/>
                </a:solidFill>
                <a:effectLst/>
                <a:latin typeface="Söhne"/>
              </a:rPr>
              <a:t>: </a:t>
            </a:r>
            <a:r>
              <a:rPr lang="ja-JP" altLang="en-US" sz="2000" b="0" i="0" u="none" strike="noStrike" dirty="0">
                <a:solidFill>
                  <a:srgbClr val="374151"/>
                </a:solidFill>
                <a:effectLst/>
                <a:latin typeface="Söhne"/>
              </a:rPr>
              <a:t>授業計画とシラバスは、教育内容の質と学生の参加度に直接的な影響を与えることが確認されました。</a:t>
            </a:r>
          </a:p>
          <a:p>
            <a:pPr marL="0" indent="0" algn="l">
              <a:buNone/>
            </a:pPr>
            <a:r>
              <a:rPr lang="en-US" altLang="ja-JP" sz="2000" b="1" i="0" u="none" strike="noStrike" dirty="0">
                <a:solidFill>
                  <a:srgbClr val="374151"/>
                </a:solidFill>
                <a:effectLst/>
                <a:latin typeface="Söhne"/>
              </a:rPr>
              <a:t>11. </a:t>
            </a:r>
            <a:r>
              <a:rPr lang="ja-JP" altLang="en-US" sz="2000" b="1" i="0" u="none" strike="noStrike" dirty="0">
                <a:solidFill>
                  <a:srgbClr val="374151"/>
                </a:solidFill>
                <a:effectLst/>
                <a:latin typeface="Söhne"/>
              </a:rPr>
              <a:t>付録</a:t>
            </a:r>
            <a:r>
              <a:rPr lang="en-US" altLang="ja-JP" sz="2000" b="0" i="0" u="none" strike="noStrike" dirty="0">
                <a:solidFill>
                  <a:srgbClr val="374151"/>
                </a:solidFill>
                <a:effectLst/>
                <a:latin typeface="Söhne"/>
              </a:rPr>
              <a:t>:</a:t>
            </a:r>
          </a:p>
          <a:p>
            <a:pPr marL="0" indent="0" algn="l">
              <a:buNone/>
            </a:pPr>
            <a:r>
              <a:rPr lang="ja-JP" altLang="en-US" sz="2000" b="0" i="0" u="none" strike="noStrike" dirty="0">
                <a:solidFill>
                  <a:srgbClr val="374151"/>
                </a:solidFill>
                <a:effectLst/>
                <a:latin typeface="Söhne"/>
              </a:rPr>
              <a:t>改善前後の授業計画とシラバス</a:t>
            </a:r>
          </a:p>
          <a:p>
            <a:pPr marL="0" indent="0" algn="l">
              <a:buNone/>
            </a:pPr>
            <a:r>
              <a:rPr lang="ja-JP" altLang="en-US" sz="2000" b="0" i="0" u="none" strike="noStrike" dirty="0">
                <a:solidFill>
                  <a:srgbClr val="374151"/>
                </a:solidFill>
                <a:effectLst/>
                <a:latin typeface="Söhne"/>
              </a:rPr>
              <a:t>学生のフィードバックとアンケート結果</a:t>
            </a:r>
          </a:p>
          <a:p>
            <a:pPr marL="0" indent="0" algn="l">
              <a:buNone/>
            </a:pPr>
            <a:r>
              <a:rPr lang="ja-JP" altLang="en-US" sz="2000" b="0" i="0" u="none" strike="noStrike" dirty="0">
                <a:solidFill>
                  <a:srgbClr val="374151"/>
                </a:solidFill>
                <a:effectLst/>
                <a:latin typeface="Söhne"/>
              </a:rPr>
              <a:t>授業観察の記録</a:t>
            </a:r>
          </a:p>
          <a:p>
            <a:pPr marL="0" indent="0" algn="l">
              <a:buNone/>
            </a:pPr>
            <a:r>
              <a:rPr lang="en-US" altLang="ja-JP" sz="2000" b="1" i="0" u="none" strike="noStrike" dirty="0">
                <a:solidFill>
                  <a:srgbClr val="374151"/>
                </a:solidFill>
                <a:effectLst/>
                <a:latin typeface="Söhne"/>
              </a:rPr>
              <a:t>12. </a:t>
            </a:r>
            <a:r>
              <a:rPr lang="ja-JP" altLang="en-US" sz="2000" b="1" i="0" u="none" strike="noStrike" dirty="0">
                <a:solidFill>
                  <a:srgbClr val="374151"/>
                </a:solidFill>
                <a:effectLst/>
                <a:latin typeface="Söhne"/>
              </a:rPr>
              <a:t>参考文献</a:t>
            </a:r>
            <a:r>
              <a:rPr lang="en-US" altLang="ja-JP" sz="2000" b="0" i="0" u="none" strike="noStrike" dirty="0">
                <a:solidFill>
                  <a:srgbClr val="374151"/>
                </a:solidFill>
                <a:effectLst/>
                <a:latin typeface="Söhne"/>
              </a:rPr>
              <a:t>:</a:t>
            </a:r>
          </a:p>
          <a:p>
            <a:pPr marL="0" indent="0" algn="l">
              <a:buNone/>
            </a:pPr>
            <a:r>
              <a:rPr lang="ja-JP" altLang="en-US" sz="2000" b="0" i="0" u="none" strike="noStrike" dirty="0">
                <a:solidFill>
                  <a:srgbClr val="374151"/>
                </a:solidFill>
                <a:effectLst/>
                <a:latin typeface="Söhne"/>
              </a:rPr>
              <a:t>教育心理学に関する文献</a:t>
            </a:r>
          </a:p>
          <a:p>
            <a:pPr marL="0" indent="0" algn="l">
              <a:buNone/>
            </a:pPr>
            <a:r>
              <a:rPr lang="ja-JP" altLang="en-US" sz="2000" b="0" i="0" u="none" strike="noStrike" dirty="0">
                <a:solidFill>
                  <a:srgbClr val="374151"/>
                </a:solidFill>
                <a:effectLst/>
                <a:latin typeface="Söhne"/>
              </a:rPr>
              <a:t>アクティブラーニングに関する研究論文</a:t>
            </a:r>
          </a:p>
          <a:p>
            <a:pPr marL="0" indent="0" algn="l">
              <a:buNone/>
            </a:pPr>
            <a:r>
              <a:rPr lang="en-US" altLang="ja-JP" sz="2000" b="1" i="0" u="none" strike="noStrike" dirty="0">
                <a:solidFill>
                  <a:srgbClr val="374151"/>
                </a:solidFill>
                <a:effectLst/>
                <a:latin typeface="Söhne"/>
              </a:rPr>
              <a:t>13. </a:t>
            </a:r>
            <a:r>
              <a:rPr lang="ja-JP" altLang="en-US" sz="2000" b="1" i="0" u="none" strike="noStrike" dirty="0">
                <a:solidFill>
                  <a:srgbClr val="374151"/>
                </a:solidFill>
                <a:effectLst/>
                <a:latin typeface="Söhne"/>
              </a:rPr>
              <a:t>実施日</a:t>
            </a:r>
            <a:r>
              <a:rPr lang="en-US" altLang="ja-JP" sz="2000" b="0" i="0" u="none" strike="noStrike" dirty="0">
                <a:solidFill>
                  <a:srgbClr val="374151"/>
                </a:solidFill>
                <a:effectLst/>
                <a:latin typeface="Söhne"/>
              </a:rPr>
              <a:t>: 20XX</a:t>
            </a:r>
            <a:r>
              <a:rPr lang="ja-JP" altLang="en-US" sz="2000" b="0" i="0" u="none" strike="noStrike" dirty="0">
                <a:solidFill>
                  <a:srgbClr val="374151"/>
                </a:solidFill>
                <a:effectLst/>
                <a:latin typeface="Söhne"/>
              </a:rPr>
              <a:t>年</a:t>
            </a:r>
            <a:r>
              <a:rPr lang="ja-JP" altLang="en-US" sz="2000" dirty="0">
                <a:solidFill>
                  <a:srgbClr val="374151"/>
                </a:solidFill>
                <a:latin typeface="Söhne"/>
              </a:rPr>
              <a:t>○</a:t>
            </a:r>
            <a:r>
              <a:rPr lang="ja-JP" altLang="en-US" sz="2000" b="0" i="0" u="none" strike="noStrike" dirty="0">
                <a:solidFill>
                  <a:srgbClr val="374151"/>
                </a:solidFill>
                <a:effectLst/>
                <a:latin typeface="Söhne"/>
              </a:rPr>
              <a:t>月○日から</a:t>
            </a:r>
            <a:r>
              <a:rPr lang="en-US" altLang="ja-JP" sz="2000" b="0" i="0" u="none" strike="noStrike" dirty="0">
                <a:solidFill>
                  <a:srgbClr val="374151"/>
                </a:solidFill>
                <a:effectLst/>
                <a:latin typeface="Söhne"/>
              </a:rPr>
              <a:t>20XX</a:t>
            </a:r>
            <a:r>
              <a:rPr lang="ja-JP" altLang="en-US" sz="2000" b="0" i="0" u="none" strike="noStrike" dirty="0">
                <a:solidFill>
                  <a:srgbClr val="374151"/>
                </a:solidFill>
                <a:effectLst/>
                <a:latin typeface="Söhne"/>
              </a:rPr>
              <a:t>年</a:t>
            </a:r>
            <a:r>
              <a:rPr lang="ja-JP" altLang="en-US" sz="2000" dirty="0">
                <a:solidFill>
                  <a:srgbClr val="374151"/>
                </a:solidFill>
                <a:latin typeface="Söhne"/>
              </a:rPr>
              <a:t>○</a:t>
            </a:r>
            <a:r>
              <a:rPr lang="ja-JP" altLang="en-US" sz="2000" b="0" i="0" u="none" strike="noStrike" dirty="0">
                <a:solidFill>
                  <a:srgbClr val="374151"/>
                </a:solidFill>
                <a:effectLst/>
                <a:latin typeface="Söhne"/>
              </a:rPr>
              <a:t>月</a:t>
            </a:r>
            <a:r>
              <a:rPr lang="ja-JP" altLang="en-US" sz="2000" dirty="0">
                <a:solidFill>
                  <a:srgbClr val="374151"/>
                </a:solidFill>
                <a:latin typeface="Söhne"/>
              </a:rPr>
              <a:t>○</a:t>
            </a:r>
            <a:r>
              <a:rPr lang="ja-JP" altLang="en-US" sz="2000" b="0" i="0" u="none" strike="noStrike" dirty="0">
                <a:solidFill>
                  <a:srgbClr val="374151"/>
                </a:solidFill>
                <a:effectLst/>
                <a:latin typeface="Söhne"/>
              </a:rPr>
              <a:t>日まで。</a:t>
            </a:r>
          </a:p>
          <a:p>
            <a:endParaRPr lang="en-JP" sz="2000" dirty="0"/>
          </a:p>
        </p:txBody>
      </p:sp>
    </p:spTree>
    <p:extLst>
      <p:ext uri="{BB962C8B-B14F-4D97-AF65-F5344CB8AC3E}">
        <p14:creationId xmlns:p14="http://schemas.microsoft.com/office/powerpoint/2010/main" val="35076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88546-E6F0-1345-99E6-5261B7AA7498}"/>
              </a:ext>
            </a:extLst>
          </p:cNvPr>
          <p:cNvSpPr>
            <a:spLocks noGrp="1"/>
          </p:cNvSpPr>
          <p:nvPr>
            <p:ph type="title"/>
          </p:nvPr>
        </p:nvSpPr>
        <p:spPr/>
        <p:txBody>
          <a:bodyPr/>
          <a:lstStyle/>
          <a:p>
            <a:r>
              <a:rPr lang="ja-JP" altLang="en-US" b="1">
                <a:latin typeface="Meiryo UI" panose="020B0604030504040204" pitchFamily="50" charset="-128"/>
                <a:ea typeface="Meiryo UI" panose="020B0604030504040204" pitchFamily="50" charset="-128"/>
              </a:rPr>
              <a:t>研修</a:t>
            </a:r>
            <a:r>
              <a:rPr lang="en-US" altLang="ja-JP" b="1" dirty="0">
                <a:latin typeface="Meiryo UI" panose="020B0604030504040204" pitchFamily="50" charset="-128"/>
                <a:ea typeface="Meiryo UI" panose="020B0604030504040204" pitchFamily="50" charset="-128"/>
              </a:rPr>
              <a:t>1</a:t>
            </a:r>
            <a:r>
              <a:rPr lang="ja-JP" altLang="en-US" b="1">
                <a:latin typeface="Meiryo UI" panose="020B0604030504040204" pitchFamily="50" charset="-128"/>
                <a:ea typeface="Meiryo UI" panose="020B0604030504040204" pitchFamily="50" charset="-128"/>
              </a:rPr>
              <a:t>の</a:t>
            </a:r>
            <a:r>
              <a:rPr lang="ja-JP" altLang="en-US" b="1" dirty="0">
                <a:latin typeface="Meiryo UI" panose="020B0604030504040204" pitchFamily="50" charset="-128"/>
                <a:ea typeface="Meiryo UI" panose="020B0604030504040204" pitchFamily="50" charset="-128"/>
              </a:rPr>
              <a:t>流れ</a:t>
            </a:r>
            <a:endParaRPr lang="en-US" b="1" dirty="0">
              <a:latin typeface="Meiryo UI" panose="020B0604030504040204" pitchFamily="50" charset="-128"/>
              <a:ea typeface="Meiryo UI" panose="020B0604030504040204" pitchFamily="50" charset="-128"/>
            </a:endParaRPr>
          </a:p>
        </p:txBody>
      </p:sp>
      <p:graphicFrame>
        <p:nvGraphicFramePr>
          <p:cNvPr id="7" name="Table 6">
            <a:extLst>
              <a:ext uri="{FF2B5EF4-FFF2-40B4-BE49-F238E27FC236}">
                <a16:creationId xmlns:a16="http://schemas.microsoft.com/office/drawing/2014/main" id="{53B2DA98-14F9-01A4-C5C1-86A2DF2830BC}"/>
              </a:ext>
            </a:extLst>
          </p:cNvPr>
          <p:cNvGraphicFramePr>
            <a:graphicFrameLocks noGrp="1"/>
          </p:cNvGraphicFramePr>
          <p:nvPr>
            <p:extLst>
              <p:ext uri="{D42A27DB-BD31-4B8C-83A1-F6EECF244321}">
                <p14:modId xmlns:p14="http://schemas.microsoft.com/office/powerpoint/2010/main" val="504249913"/>
              </p:ext>
            </p:extLst>
          </p:nvPr>
        </p:nvGraphicFramePr>
        <p:xfrm>
          <a:off x="84024" y="1555115"/>
          <a:ext cx="12023952" cy="4937760"/>
        </p:xfrm>
        <a:graphic>
          <a:graphicData uri="http://schemas.openxmlformats.org/drawingml/2006/table">
            <a:tbl>
              <a:tblPr firstRow="1" firstCol="1" bandRow="1">
                <a:tableStyleId>{5C22544A-7EE6-4342-B048-85BDC9FD1C3A}</a:tableStyleId>
              </a:tblPr>
              <a:tblGrid>
                <a:gridCol w="1257042">
                  <a:extLst>
                    <a:ext uri="{9D8B030D-6E8A-4147-A177-3AD203B41FA5}">
                      <a16:colId xmlns:a16="http://schemas.microsoft.com/office/drawing/2014/main" val="3199331565"/>
                    </a:ext>
                  </a:extLst>
                </a:gridCol>
                <a:gridCol w="3533343">
                  <a:extLst>
                    <a:ext uri="{9D8B030D-6E8A-4147-A177-3AD203B41FA5}">
                      <a16:colId xmlns:a16="http://schemas.microsoft.com/office/drawing/2014/main" val="1315009990"/>
                    </a:ext>
                  </a:extLst>
                </a:gridCol>
                <a:gridCol w="7233567">
                  <a:extLst>
                    <a:ext uri="{9D8B030D-6E8A-4147-A177-3AD203B41FA5}">
                      <a16:colId xmlns:a16="http://schemas.microsoft.com/office/drawing/2014/main" val="1107725640"/>
                    </a:ext>
                  </a:extLst>
                </a:gridCol>
              </a:tblGrid>
              <a:tr h="389180">
                <a:tc gridSpan="3">
                  <a:txBody>
                    <a:bodyPr/>
                    <a:lstStyle/>
                    <a:p>
                      <a:pPr marL="76200" indent="63500" algn="just"/>
                      <a:r>
                        <a:rPr lang="ja-JP" sz="1800">
                          <a:effectLst/>
                        </a:rPr>
                        <a:t>研修</a:t>
                      </a:r>
                      <a:r>
                        <a:rPr lang="en-US" sz="1800" dirty="0">
                          <a:effectLst/>
                        </a:rPr>
                        <a:t>1: </a:t>
                      </a:r>
                      <a:r>
                        <a:rPr lang="ja-JP" sz="1800">
                          <a:effectLst/>
                        </a:rPr>
                        <a:t>授業改善サポータの基礎</a:t>
                      </a:r>
                      <a:endParaRPr lang="en-JP" sz="1800" dirty="0">
                        <a:effectLst/>
                      </a:endParaRPr>
                    </a:p>
                    <a:p>
                      <a:pPr marL="76200" indent="63500" algn="just"/>
                      <a:r>
                        <a:rPr lang="ja-JP" sz="1800">
                          <a:effectLst/>
                        </a:rPr>
                        <a:t>スケジュール</a:t>
                      </a:r>
                      <a:r>
                        <a:rPr lang="en-US" sz="1800" dirty="0">
                          <a:effectLst/>
                        </a:rPr>
                        <a:t>(</a:t>
                      </a:r>
                      <a:r>
                        <a:rPr lang="ja-JP" sz="1800">
                          <a:effectLst/>
                        </a:rPr>
                        <a:t>同期：対面：</a:t>
                      </a:r>
                      <a:r>
                        <a:rPr lang="en-US" sz="1800" dirty="0">
                          <a:effectLst/>
                        </a:rPr>
                        <a:t>3</a:t>
                      </a:r>
                      <a:r>
                        <a:rPr lang="ja-JP" sz="1800">
                          <a:effectLst/>
                        </a:rPr>
                        <a:t>時間）　</a:t>
                      </a:r>
                      <a:endParaRPr lang="en-JP" sz="18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hMerge="1">
                  <a:txBody>
                    <a:bodyPr/>
                    <a:lstStyle/>
                    <a:p>
                      <a:endParaRPr lang="en-JP"/>
                    </a:p>
                  </a:txBody>
                  <a:tcPr/>
                </a:tc>
                <a:tc hMerge="1">
                  <a:txBody>
                    <a:bodyPr/>
                    <a:lstStyle/>
                    <a:p>
                      <a:endParaRPr lang="en-JP"/>
                    </a:p>
                  </a:txBody>
                  <a:tcPr/>
                </a:tc>
                <a:extLst>
                  <a:ext uri="{0D108BD9-81ED-4DB2-BD59-A6C34878D82A}">
                    <a16:rowId xmlns:a16="http://schemas.microsoft.com/office/drawing/2014/main" val="3997359866"/>
                  </a:ext>
                </a:extLst>
              </a:tr>
              <a:tr h="194590">
                <a:tc>
                  <a:txBody>
                    <a:bodyPr/>
                    <a:lstStyle/>
                    <a:p>
                      <a:pPr marL="76200" indent="63500" algn="ctr"/>
                      <a:r>
                        <a:rPr lang="ja-JP" sz="1800">
                          <a:effectLst/>
                        </a:rPr>
                        <a:t>時間配分</a:t>
                      </a:r>
                      <a:endParaRPr lang="en-JP" sz="18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a:txBody>
                    <a:bodyPr/>
                    <a:lstStyle/>
                    <a:p>
                      <a:pPr marL="76200" indent="63500" algn="ctr"/>
                      <a:r>
                        <a:rPr lang="ja-JP" sz="1800">
                          <a:effectLst/>
                        </a:rPr>
                        <a:t>内容</a:t>
                      </a:r>
                      <a:endParaRPr lang="en-JP" sz="18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a:txBody>
                    <a:bodyPr/>
                    <a:lstStyle/>
                    <a:p>
                      <a:pPr marL="76200" indent="63500" algn="ctr"/>
                      <a:r>
                        <a:rPr lang="ja-JP" sz="1800">
                          <a:effectLst/>
                        </a:rPr>
                        <a:t>ポイント</a:t>
                      </a:r>
                      <a:endParaRPr lang="en-JP" sz="18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88111060"/>
                  </a:ext>
                </a:extLst>
              </a:tr>
              <a:tr h="583770">
                <a:tc>
                  <a:txBody>
                    <a:bodyPr/>
                    <a:lstStyle/>
                    <a:p>
                      <a:pPr marL="76200" indent="63500" algn="l"/>
                      <a:r>
                        <a:rPr lang="en-US" sz="1800" dirty="0">
                          <a:effectLst/>
                        </a:rPr>
                        <a:t>13:00-13:10</a:t>
                      </a:r>
                      <a:endParaRPr lang="en-JP" sz="18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a:txBody>
                    <a:bodyPr/>
                    <a:lstStyle/>
                    <a:p>
                      <a:pPr marL="76200" indent="63500" algn="l"/>
                      <a:r>
                        <a:rPr lang="ja-JP" sz="1800">
                          <a:effectLst/>
                        </a:rPr>
                        <a:t>・自己紹介</a:t>
                      </a:r>
                      <a:endParaRPr lang="en-JP" sz="1800" dirty="0">
                        <a:effectLst/>
                      </a:endParaRPr>
                    </a:p>
                    <a:p>
                      <a:pPr marL="76200" indent="63500" algn="l"/>
                      <a:r>
                        <a:rPr lang="ja-JP" sz="1800">
                          <a:effectLst/>
                        </a:rPr>
                        <a:t>・研修説明</a:t>
                      </a:r>
                      <a:endParaRPr lang="en-JP" sz="18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a:txBody>
                    <a:bodyPr/>
                    <a:lstStyle/>
                    <a:p>
                      <a:pPr marL="76200" indent="63500" algn="l"/>
                      <a:r>
                        <a:rPr lang="ja-JP" sz="1800">
                          <a:effectLst/>
                        </a:rPr>
                        <a:t>・自己紹介で本研修に期待することを共有する</a:t>
                      </a:r>
                      <a:endParaRPr lang="en-JP" sz="1800" dirty="0">
                        <a:effectLst/>
                      </a:endParaRPr>
                    </a:p>
                    <a:p>
                      <a:pPr marL="76200" indent="63500" algn="l"/>
                      <a:r>
                        <a:rPr lang="ja-JP" sz="1800">
                          <a:effectLst/>
                        </a:rPr>
                        <a:t>・研修の内容、流れ、目標を紹介する</a:t>
                      </a:r>
                      <a:endParaRPr lang="en-US" altLang="ja-JP" sz="1800" dirty="0">
                        <a:effectLst/>
                      </a:endParaRPr>
                    </a:p>
                    <a:p>
                      <a:pPr marL="76200" indent="63500" algn="l"/>
                      <a:r>
                        <a:rPr lang="ja-JP" altLang="en-US" sz="1800">
                          <a:effectLst/>
                        </a:rPr>
                        <a:t>・掲示板でのコミュニケーション方法を説明する</a:t>
                      </a:r>
                      <a:endParaRPr lang="en-US" altLang="ja-JP" sz="1800" dirty="0">
                        <a:effectLst/>
                      </a:endParaRPr>
                    </a:p>
                  </a:txBody>
                  <a:tcPr marL="68580" marR="68580" marT="0" marB="0"/>
                </a:tc>
                <a:extLst>
                  <a:ext uri="{0D108BD9-81ED-4DB2-BD59-A6C34878D82A}">
                    <a16:rowId xmlns:a16="http://schemas.microsoft.com/office/drawing/2014/main" val="2869651599"/>
                  </a:ext>
                </a:extLst>
              </a:tr>
              <a:tr h="301900">
                <a:tc>
                  <a:txBody>
                    <a:bodyPr/>
                    <a:lstStyle/>
                    <a:p>
                      <a:pPr marL="76200" indent="63500" algn="l"/>
                      <a:r>
                        <a:rPr lang="en-US" sz="1800" dirty="0">
                          <a:effectLst/>
                        </a:rPr>
                        <a:t>13:10-14:00</a:t>
                      </a:r>
                      <a:endParaRPr lang="en-JP" sz="18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a:txBody>
                    <a:bodyPr/>
                    <a:lstStyle/>
                    <a:p>
                      <a:pPr marL="76200" indent="63500" algn="l"/>
                      <a:r>
                        <a:rPr lang="ja-JP" sz="1800">
                          <a:effectLst/>
                        </a:rPr>
                        <a:t>・セッション</a:t>
                      </a:r>
                      <a:r>
                        <a:rPr lang="en-US" sz="1800" dirty="0">
                          <a:effectLst/>
                        </a:rPr>
                        <a:t>1:</a:t>
                      </a:r>
                      <a:endParaRPr lang="en-JP" sz="1800" dirty="0">
                        <a:effectLst/>
                      </a:endParaRPr>
                    </a:p>
                    <a:p>
                      <a:pPr marL="76200" indent="63500" algn="l"/>
                      <a:r>
                        <a:rPr lang="ja-JP" sz="1800">
                          <a:effectLst/>
                        </a:rPr>
                        <a:t>授業シラバスの改善提案</a:t>
                      </a:r>
                      <a:endParaRPr lang="en-JP" sz="1800" dirty="0">
                        <a:effectLst/>
                      </a:endParaRPr>
                    </a:p>
                  </a:txBody>
                  <a:tcPr marL="68580" marR="68580" marT="0" marB="0"/>
                </a:tc>
                <a:tc>
                  <a:txBody>
                    <a:bodyPr/>
                    <a:lstStyle/>
                    <a:p>
                      <a:pPr marL="76200" indent="63500" algn="l"/>
                      <a:r>
                        <a:rPr lang="ja-JP" sz="1800">
                          <a:effectLst/>
                        </a:rPr>
                        <a:t>・事前課題</a:t>
                      </a:r>
                      <a:r>
                        <a:rPr lang="ja-JP" altLang="en-US" sz="1800">
                          <a:effectLst/>
                        </a:rPr>
                        <a:t>③</a:t>
                      </a:r>
                      <a:r>
                        <a:rPr lang="ja-JP" sz="1800">
                          <a:effectLst/>
                        </a:rPr>
                        <a:t>を使い、授業シラバスを</a:t>
                      </a:r>
                      <a:r>
                        <a:rPr lang="en-US" sz="1800" dirty="0">
                          <a:effectLst/>
                        </a:rPr>
                        <a:t>ID</a:t>
                      </a:r>
                      <a:r>
                        <a:rPr lang="ja-JP" sz="1800">
                          <a:effectLst/>
                        </a:rPr>
                        <a:t>で検証する方法を議論する</a:t>
                      </a:r>
                      <a:endParaRPr lang="en-JP" sz="1800" dirty="0">
                        <a:effectLst/>
                      </a:endParaRPr>
                    </a:p>
                    <a:p>
                      <a:pPr marL="76200" indent="63500" algn="l"/>
                      <a:r>
                        <a:rPr lang="ja-JP" sz="1800">
                          <a:effectLst/>
                        </a:rPr>
                        <a:t>・</a:t>
                      </a:r>
                      <a:r>
                        <a:rPr lang="en-US" sz="1800" dirty="0">
                          <a:effectLst/>
                        </a:rPr>
                        <a:t>ID</a:t>
                      </a:r>
                      <a:r>
                        <a:rPr lang="ja-JP" sz="1800">
                          <a:effectLst/>
                        </a:rPr>
                        <a:t>の基礎について復習する機会を提供する</a:t>
                      </a:r>
                      <a:endParaRPr lang="en-JP" sz="18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336728472"/>
                  </a:ext>
                </a:extLst>
              </a:tr>
              <a:tr h="778360">
                <a:tc>
                  <a:txBody>
                    <a:bodyPr/>
                    <a:lstStyle/>
                    <a:p>
                      <a:pPr marL="76200" indent="63500" algn="l"/>
                      <a:r>
                        <a:rPr lang="en-US" sz="1800" dirty="0">
                          <a:effectLst/>
                        </a:rPr>
                        <a:t>14:00-15:00</a:t>
                      </a:r>
                      <a:endParaRPr lang="en-JP" sz="18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a:txBody>
                    <a:bodyPr/>
                    <a:lstStyle/>
                    <a:p>
                      <a:pPr marL="76200" indent="63500" algn="l"/>
                      <a:r>
                        <a:rPr lang="ja-JP" sz="1800">
                          <a:effectLst/>
                        </a:rPr>
                        <a:t>・セッション</a:t>
                      </a:r>
                      <a:r>
                        <a:rPr lang="en-US" sz="1800" dirty="0">
                          <a:effectLst/>
                        </a:rPr>
                        <a:t>2:</a:t>
                      </a:r>
                      <a:endParaRPr lang="en-JP" sz="1800" dirty="0">
                        <a:effectLst/>
                      </a:endParaRPr>
                    </a:p>
                    <a:p>
                      <a:pPr marL="76200" indent="63500" algn="l"/>
                      <a:r>
                        <a:rPr lang="ja-JP" sz="1800">
                          <a:effectLst/>
                        </a:rPr>
                        <a:t>授業をより良くするための具体的な提案</a:t>
                      </a:r>
                      <a:endParaRPr lang="en-JP" sz="18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a:txBody>
                    <a:bodyPr/>
                    <a:lstStyle/>
                    <a:p>
                      <a:pPr marL="76200" indent="63500" algn="l"/>
                      <a:r>
                        <a:rPr lang="ja-JP" sz="1800">
                          <a:effectLst/>
                        </a:rPr>
                        <a:t>・事前課題①</a:t>
                      </a:r>
                      <a:r>
                        <a:rPr lang="en-US" sz="1800" dirty="0">
                          <a:effectLst/>
                        </a:rPr>
                        <a:t>B</a:t>
                      </a:r>
                      <a:r>
                        <a:rPr lang="ja-JP" sz="1800">
                          <a:effectLst/>
                        </a:rPr>
                        <a:t>について、ジグソー法を用い、観点を共有する</a:t>
                      </a:r>
                      <a:endParaRPr lang="en-JP" sz="1800" dirty="0">
                        <a:effectLst/>
                      </a:endParaRPr>
                    </a:p>
                    <a:p>
                      <a:pPr marL="76200" indent="63500" algn="l"/>
                      <a:r>
                        <a:rPr lang="ja-JP" sz="1800">
                          <a:effectLst/>
                        </a:rPr>
                        <a:t>・セッション</a:t>
                      </a:r>
                      <a:r>
                        <a:rPr lang="en-US" sz="1800" dirty="0">
                          <a:effectLst/>
                        </a:rPr>
                        <a:t>1</a:t>
                      </a:r>
                      <a:r>
                        <a:rPr lang="ja-JP" sz="1800">
                          <a:effectLst/>
                        </a:rPr>
                        <a:t>のシラバスへの提案を更に検討する</a:t>
                      </a:r>
                      <a:endParaRPr lang="en-JP" sz="18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525972738"/>
                  </a:ext>
                </a:extLst>
              </a:tr>
              <a:tr h="583770">
                <a:tc>
                  <a:txBody>
                    <a:bodyPr/>
                    <a:lstStyle/>
                    <a:p>
                      <a:pPr marL="76200" indent="63500" algn="l"/>
                      <a:r>
                        <a:rPr lang="en-US" sz="1800">
                          <a:effectLst/>
                        </a:rPr>
                        <a:t>15:05-15:50</a:t>
                      </a:r>
                      <a:endParaRPr lang="en-JP" sz="18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a:txBody>
                    <a:bodyPr/>
                    <a:lstStyle/>
                    <a:p>
                      <a:pPr marL="76200" indent="63500" algn="l"/>
                      <a:r>
                        <a:rPr lang="ja-JP" sz="1800">
                          <a:effectLst/>
                        </a:rPr>
                        <a:t>・</a:t>
                      </a:r>
                      <a:r>
                        <a:rPr lang="ja-JP" altLang="en-US" sz="1800">
                          <a:effectLst/>
                        </a:rPr>
                        <a:t>セッション</a:t>
                      </a:r>
                      <a:r>
                        <a:rPr lang="en-US" altLang="ja-JP" sz="1800" dirty="0">
                          <a:effectLst/>
                        </a:rPr>
                        <a:t>3:</a:t>
                      </a:r>
                    </a:p>
                    <a:p>
                      <a:pPr marL="76200" indent="63500" algn="l"/>
                      <a:r>
                        <a:rPr lang="ja-JP" sz="1800">
                          <a:effectLst/>
                        </a:rPr>
                        <a:t>自校での授業コンサルティング普及のための施策の検討</a:t>
                      </a:r>
                      <a:endParaRPr lang="en-JP" sz="1800" dirty="0">
                        <a:effectLst/>
                      </a:endParaRPr>
                    </a:p>
                  </a:txBody>
                  <a:tcPr marL="68580" marR="68580" marT="0" marB="0"/>
                </a:tc>
                <a:tc>
                  <a:txBody>
                    <a:bodyPr/>
                    <a:lstStyle/>
                    <a:p>
                      <a:pPr marL="76200" indent="63500" algn="l"/>
                      <a:r>
                        <a:rPr lang="ja-JP" sz="1800">
                          <a:effectLst/>
                        </a:rPr>
                        <a:t>・事前課題</a:t>
                      </a:r>
                      <a:r>
                        <a:rPr lang="ja-JP" altLang="en-US" sz="1800">
                          <a:effectLst/>
                        </a:rPr>
                        <a:t>②の</a:t>
                      </a:r>
                      <a:r>
                        <a:rPr lang="ja-JP" sz="1800">
                          <a:effectLst/>
                        </a:rPr>
                        <a:t>自校での強み、改善点などを確認し、組織への提案、個人でやるべきことを検討 </a:t>
                      </a:r>
                      <a:endParaRPr lang="en-US" altLang="ja-JP" sz="1800" dirty="0">
                        <a:effectLst/>
                      </a:endParaRPr>
                    </a:p>
                    <a:p>
                      <a:pPr marL="76200" indent="63500" algn="l"/>
                      <a:r>
                        <a:rPr lang="ja-JP" altLang="en-US" sz="1800">
                          <a:effectLst/>
                          <a:latin typeface="MS Mincho" panose="02020609040205080304" pitchFamily="49" charset="-128"/>
                          <a:ea typeface="MS Mincho" panose="02020609040205080304" pitchFamily="49" charset="-128"/>
                          <a:cs typeface="Times New Roman" panose="02020603050405020304" pitchFamily="18" charset="0"/>
                        </a:rPr>
                        <a:t>・次回研修までにやることの説明</a:t>
                      </a:r>
                      <a:endParaRPr lang="en-JP" sz="18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980040595"/>
                  </a:ext>
                </a:extLst>
              </a:tr>
              <a:tr h="972950">
                <a:tc>
                  <a:txBody>
                    <a:bodyPr/>
                    <a:lstStyle/>
                    <a:p>
                      <a:pPr marL="76200" indent="63500" algn="l"/>
                      <a:r>
                        <a:rPr lang="en-US" sz="1800">
                          <a:effectLst/>
                        </a:rPr>
                        <a:t>15:50-16:00</a:t>
                      </a:r>
                      <a:endParaRPr lang="en-JP" sz="180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a:txBody>
                    <a:bodyPr/>
                    <a:lstStyle/>
                    <a:p>
                      <a:pPr marL="76200" indent="63500" algn="l"/>
                      <a:r>
                        <a:rPr lang="ja-JP" sz="1800">
                          <a:effectLst/>
                        </a:rPr>
                        <a:t>・アクションプランの作成</a:t>
                      </a:r>
                      <a:endParaRPr lang="en-JP" sz="18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tc>
                  <a:txBody>
                    <a:bodyPr/>
                    <a:lstStyle/>
                    <a:p>
                      <a:pPr marL="76200" indent="63500" algn="l"/>
                      <a:r>
                        <a:rPr lang="ja-JP" sz="1800">
                          <a:effectLst/>
                        </a:rPr>
                        <a:t>・本研修の振り返りをしながら、自校組織への働きかけ、個人でのアクションを、</a:t>
                      </a:r>
                      <a:r>
                        <a:rPr lang="en-US" sz="1800" dirty="0">
                          <a:effectLst/>
                        </a:rPr>
                        <a:t>(1)</a:t>
                      </a:r>
                      <a:r>
                        <a:rPr lang="ja-JP" sz="1800">
                          <a:effectLst/>
                        </a:rPr>
                        <a:t>授業コンサルティング普及への施策、</a:t>
                      </a:r>
                      <a:r>
                        <a:rPr lang="en-US" sz="1800" dirty="0">
                          <a:effectLst/>
                        </a:rPr>
                        <a:t>(2)</a:t>
                      </a:r>
                      <a:r>
                        <a:rPr lang="ja-JP" sz="1800">
                          <a:effectLst/>
                        </a:rPr>
                        <a:t>授業改善サポータ業務、</a:t>
                      </a:r>
                      <a:r>
                        <a:rPr lang="en-US" altLang="ja-JP" sz="1800" dirty="0">
                          <a:effectLst/>
                        </a:rPr>
                        <a:t>(3)</a:t>
                      </a:r>
                      <a:r>
                        <a:rPr lang="ja-JP" sz="1800">
                          <a:effectLst/>
                        </a:rPr>
                        <a:t>自身の知識・スキル開発の３項から、計画を立てる</a:t>
                      </a:r>
                      <a:endParaRPr lang="en-JP" sz="1800" dirty="0">
                        <a:effectLst/>
                        <a:latin typeface="MS Mincho" panose="02020609040205080304" pitchFamily="49" charset="-128"/>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7006308"/>
                  </a:ext>
                </a:extLst>
              </a:tr>
            </a:tbl>
          </a:graphicData>
        </a:graphic>
      </p:graphicFrame>
    </p:spTree>
    <p:extLst>
      <p:ext uri="{BB962C8B-B14F-4D97-AF65-F5344CB8AC3E}">
        <p14:creationId xmlns:p14="http://schemas.microsoft.com/office/powerpoint/2010/main" val="1749586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DE8B-9E08-B74D-8D90-BF1B96C11009}"/>
              </a:ext>
            </a:extLst>
          </p:cNvPr>
          <p:cNvSpPr>
            <a:spLocks noGrp="1"/>
          </p:cNvSpPr>
          <p:nvPr>
            <p:ph type="title"/>
          </p:nvPr>
        </p:nvSpPr>
        <p:spPr/>
        <p:txBody>
          <a:bodyPr/>
          <a:lstStyle/>
          <a:p>
            <a:r>
              <a:rPr lang="ja-JP" altLang="en-US" b="1">
                <a:latin typeface="Meiryo UI" panose="020B0604030504040204" pitchFamily="50" charset="-128"/>
                <a:ea typeface="Meiryo UI" panose="020B0604030504040204" pitchFamily="50" charset="-128"/>
              </a:rPr>
              <a:t>講座の</a:t>
            </a:r>
            <a:r>
              <a:rPr lang="ja-JP" altLang="en-US" b="1" dirty="0">
                <a:latin typeface="Meiryo UI" panose="020B0604030504040204" pitchFamily="50" charset="-128"/>
                <a:ea typeface="Meiryo UI" panose="020B0604030504040204" pitchFamily="50" charset="-128"/>
              </a:rPr>
              <a:t>流れ</a:t>
            </a:r>
            <a:endParaRPr lang="en-US" b="1" dirty="0">
              <a:latin typeface="Meiryo UI" panose="020B0604030504040204" pitchFamily="50" charset="-128"/>
              <a:ea typeface="Meiryo UI" panose="020B0604030504040204" pitchFamily="50" charset="-128"/>
            </a:endParaRPr>
          </a:p>
        </p:txBody>
      </p:sp>
      <p:graphicFrame>
        <p:nvGraphicFramePr>
          <p:cNvPr id="4" name="Content Placeholder 3">
            <a:extLst>
              <a:ext uri="{FF2B5EF4-FFF2-40B4-BE49-F238E27FC236}">
                <a16:creationId xmlns:a16="http://schemas.microsoft.com/office/drawing/2014/main" id="{91B6374C-4A7E-8549-A830-88BE1C8897C8}"/>
              </a:ext>
            </a:extLst>
          </p:cNvPr>
          <p:cNvGraphicFramePr>
            <a:graphicFrameLocks noGrp="1"/>
          </p:cNvGraphicFramePr>
          <p:nvPr>
            <p:ph idx="1"/>
            <p:extLst>
              <p:ext uri="{D42A27DB-BD31-4B8C-83A1-F6EECF244321}">
                <p14:modId xmlns:p14="http://schemas.microsoft.com/office/powerpoint/2010/main" val="376067236"/>
              </p:ext>
            </p:extLst>
          </p:nvPr>
        </p:nvGraphicFramePr>
        <p:xfrm>
          <a:off x="376451" y="1473201"/>
          <a:ext cx="11439098" cy="520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4194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BD799-0249-6748-8E84-959286CE4FDC}"/>
              </a:ext>
            </a:extLst>
          </p:cNvPr>
          <p:cNvSpPr>
            <a:spLocks noGrp="1"/>
          </p:cNvSpPr>
          <p:nvPr>
            <p:ph type="title"/>
          </p:nvPr>
        </p:nvSpPr>
        <p:spPr/>
        <p:txBody>
          <a:bodyPr/>
          <a:lstStyle/>
          <a:p>
            <a:r>
              <a:rPr lang="ja-JP" altLang="en-US" b="1" dirty="0">
                <a:latin typeface="Meiryo UI" panose="020B0604030504040204" pitchFamily="50" charset="-128"/>
                <a:ea typeface="Meiryo UI" panose="020B0604030504040204" pitchFamily="50" charset="-128"/>
              </a:rPr>
              <a:t>研修の目標</a:t>
            </a:r>
            <a:endParaRPr lang="en-US" b="1" dirty="0">
              <a:latin typeface="Meiryo UI" panose="020B0604030504040204" pitchFamily="50" charset="-128"/>
              <a:ea typeface="Meiryo UI" panose="020B0604030504040204" pitchFamily="50" charset="-128"/>
            </a:endParaRPr>
          </a:p>
        </p:txBody>
      </p:sp>
      <p:sp>
        <p:nvSpPr>
          <p:cNvPr id="3" name="Content Placeholder 2">
            <a:extLst>
              <a:ext uri="{FF2B5EF4-FFF2-40B4-BE49-F238E27FC236}">
                <a16:creationId xmlns:a16="http://schemas.microsoft.com/office/drawing/2014/main" id="{647EC6FB-2752-8C45-B5AA-0BEDE50A05F9}"/>
              </a:ext>
            </a:extLst>
          </p:cNvPr>
          <p:cNvSpPr>
            <a:spLocks noGrp="1"/>
          </p:cNvSpPr>
          <p:nvPr>
            <p:ph idx="1"/>
          </p:nvPr>
        </p:nvSpPr>
        <p:spPr/>
        <p:txBody>
          <a:bodyPr>
            <a:normAutofit/>
          </a:bodyPr>
          <a:lstStyle/>
          <a:p>
            <a:r>
              <a:rPr lang="ja-JP" altLang="en-US">
                <a:latin typeface="Meiryo UI" panose="020B0604030504040204" pitchFamily="50" charset="-128"/>
                <a:ea typeface="Meiryo UI" panose="020B0604030504040204" pitchFamily="50" charset="-128"/>
              </a:rPr>
              <a:t>授業改善サポーターとして、各種ツールを活用して授業改善のためのコンサルテーションを行うことができる</a:t>
            </a:r>
          </a:p>
          <a:p>
            <a:endParaRPr lang="ja-JP" altLang="en-US">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自校における授業コンサルテーションの普及を目指した施策を、個人レベル、組織レベルで提案することができる</a:t>
            </a:r>
          </a:p>
          <a:p>
            <a:endParaRPr lang="ja-JP" altLang="en-US">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授業改善サポーターとして相談し支援し合えるコミュニティを形成する</a:t>
            </a:r>
          </a:p>
          <a:p>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57558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AB16-C0FD-3C4E-9C26-ACC49FF0FE3F}"/>
              </a:ext>
            </a:extLst>
          </p:cNvPr>
          <p:cNvSpPr>
            <a:spLocks noGrp="1"/>
          </p:cNvSpPr>
          <p:nvPr>
            <p:ph type="title"/>
          </p:nvPr>
        </p:nvSpPr>
        <p:spPr/>
        <p:txBody>
          <a:bodyPr/>
          <a:lstStyle/>
          <a:p>
            <a:r>
              <a:rPr lang="en-US" dirty="0" err="1"/>
              <a:t>研修評価アンケート</a:t>
            </a:r>
            <a:endParaRPr lang="en-US" dirty="0"/>
          </a:p>
        </p:txBody>
      </p:sp>
      <p:sp>
        <p:nvSpPr>
          <p:cNvPr id="3" name="Content Placeholder 2">
            <a:extLst>
              <a:ext uri="{FF2B5EF4-FFF2-40B4-BE49-F238E27FC236}">
                <a16:creationId xmlns:a16="http://schemas.microsoft.com/office/drawing/2014/main" id="{BAE5C4E1-7815-134E-983C-A2B538DAB135}"/>
              </a:ext>
            </a:extLst>
          </p:cNvPr>
          <p:cNvSpPr>
            <a:spLocks noGrp="1"/>
          </p:cNvSpPr>
          <p:nvPr>
            <p:ph idx="1"/>
          </p:nvPr>
        </p:nvSpPr>
        <p:spPr/>
        <p:txBody>
          <a:bodyPr>
            <a:normAutofit/>
          </a:bodyPr>
          <a:lstStyle/>
          <a:p>
            <a:r>
              <a:rPr lang="ja-JP" altLang="en-US" dirty="0">
                <a:latin typeface="+mn-ea"/>
              </a:rPr>
              <a:t>アンケートにアクセスし回答してください</a:t>
            </a:r>
            <a:endParaRPr lang="en-US" altLang="ja-JP" dirty="0">
              <a:latin typeface="+mn-ea"/>
            </a:endParaRPr>
          </a:p>
          <a:p>
            <a:r>
              <a:rPr lang="ja-JP" altLang="en-US" dirty="0">
                <a:latin typeface="+mn-ea"/>
              </a:rPr>
              <a:t>アンケートの記入が終わった方より</a:t>
            </a:r>
            <a:endParaRPr lang="en-US" altLang="ja-JP" dirty="0">
              <a:latin typeface="+mn-ea"/>
            </a:endParaRPr>
          </a:p>
          <a:p>
            <a:pPr marL="0" indent="0">
              <a:buNone/>
            </a:pPr>
            <a:r>
              <a:rPr lang="ja-JP" altLang="en-US" dirty="0">
                <a:latin typeface="+mn-ea"/>
              </a:rPr>
              <a:t>終了になります</a:t>
            </a:r>
            <a:endParaRPr lang="en-US" altLang="ja-JP" dirty="0">
              <a:latin typeface="+mn-ea"/>
            </a:endParaRPr>
          </a:p>
          <a:p>
            <a:endParaRPr lang="en-US" altLang="ja-JP" dirty="0">
              <a:latin typeface="+mn-ea"/>
            </a:endParaRPr>
          </a:p>
        </p:txBody>
      </p:sp>
      <p:sp>
        <p:nvSpPr>
          <p:cNvPr id="5" name="楕円 4">
            <a:extLst>
              <a:ext uri="{FF2B5EF4-FFF2-40B4-BE49-F238E27FC236}">
                <a16:creationId xmlns:a16="http://schemas.microsoft.com/office/drawing/2014/main" id="{77A94411-4CF8-BCC2-5C68-4179F634C6A8}"/>
              </a:ext>
            </a:extLst>
          </p:cNvPr>
          <p:cNvSpPr/>
          <p:nvPr/>
        </p:nvSpPr>
        <p:spPr>
          <a:xfrm>
            <a:off x="8819147" y="398325"/>
            <a:ext cx="2845029" cy="2931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a:latin typeface="Meiryo UI" panose="020B0604030504040204" pitchFamily="50" charset="-128"/>
                <a:ea typeface="Meiryo UI" panose="020B0604030504040204" pitchFamily="50" charset="-128"/>
              </a:rPr>
              <a:t>個人</a:t>
            </a:r>
            <a:r>
              <a:rPr kumimoji="1" lang="ja-JP" altLang="en-US" sz="5400">
                <a:latin typeface="Meiryo UI" panose="020B0604030504040204" pitchFamily="50" charset="-128"/>
                <a:ea typeface="Meiryo UI" panose="020B0604030504040204" pitchFamily="50" charset="-128"/>
              </a:rPr>
              <a:t>　</a:t>
            </a:r>
            <a:r>
              <a:rPr kumimoji="1" lang="en-US" altLang="ja-JP" sz="5400" dirty="0">
                <a:latin typeface="Meiryo UI" panose="020B0604030504040204" pitchFamily="50" charset="-128"/>
                <a:ea typeface="Meiryo UI" panose="020B0604030504040204" pitchFamily="50" charset="-128"/>
              </a:rPr>
              <a:t>5</a:t>
            </a:r>
            <a:r>
              <a:rPr kumimoji="1" lang="ja-JP" altLang="en-US" sz="5400">
                <a:latin typeface="Meiryo UI" panose="020B0604030504040204" pitchFamily="50" charset="-128"/>
                <a:ea typeface="Meiryo UI" panose="020B0604030504040204" pitchFamily="50" charset="-128"/>
              </a:rPr>
              <a:t>分</a:t>
            </a:r>
            <a:endParaRPr kumimoji="1" lang="en-US" altLang="ja-JP" sz="5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479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1B2DD3-BB25-01D5-266F-542D9806F6EE}"/>
              </a:ext>
            </a:extLst>
          </p:cNvPr>
          <p:cNvSpPr>
            <a:spLocks noGrp="1"/>
          </p:cNvSpPr>
          <p:nvPr>
            <p:ph type="ctrTitle"/>
          </p:nvPr>
        </p:nvSpPr>
        <p:spPr/>
        <p:txBody>
          <a:bodyPr/>
          <a:lstStyle/>
          <a:p>
            <a:r>
              <a:rPr lang="en-JP" dirty="0"/>
              <a:t>セッション1</a:t>
            </a:r>
          </a:p>
        </p:txBody>
      </p:sp>
      <p:sp>
        <p:nvSpPr>
          <p:cNvPr id="5" name="Subtitle 4">
            <a:extLst>
              <a:ext uri="{FF2B5EF4-FFF2-40B4-BE49-F238E27FC236}">
                <a16:creationId xmlns:a16="http://schemas.microsoft.com/office/drawing/2014/main" id="{B07BEC2A-3597-2C50-FDEE-F17792079693}"/>
              </a:ext>
            </a:extLst>
          </p:cNvPr>
          <p:cNvSpPr>
            <a:spLocks noGrp="1"/>
          </p:cNvSpPr>
          <p:nvPr>
            <p:ph type="subTitle" idx="1"/>
          </p:nvPr>
        </p:nvSpPr>
        <p:spPr/>
        <p:txBody>
          <a:bodyPr>
            <a:normAutofit/>
          </a:bodyPr>
          <a:lstStyle/>
          <a:p>
            <a:r>
              <a:rPr lang="ja-JP" sz="4400">
                <a:effectLst/>
              </a:rPr>
              <a:t>授業シラバスの改善提案</a:t>
            </a:r>
            <a:endParaRPr lang="en-JP" sz="4400" dirty="0">
              <a:effectLst/>
            </a:endParaRPr>
          </a:p>
        </p:txBody>
      </p:sp>
    </p:spTree>
    <p:extLst>
      <p:ext uri="{BB962C8B-B14F-4D97-AF65-F5344CB8AC3E}">
        <p14:creationId xmlns:p14="http://schemas.microsoft.com/office/powerpoint/2010/main" val="141324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9CC0-025A-C2E2-9E06-E52EABDB0678}"/>
              </a:ext>
            </a:extLst>
          </p:cNvPr>
          <p:cNvSpPr>
            <a:spLocks noGrp="1"/>
          </p:cNvSpPr>
          <p:nvPr>
            <p:ph type="title"/>
          </p:nvPr>
        </p:nvSpPr>
        <p:spPr/>
        <p:txBody>
          <a:bodyPr/>
          <a:lstStyle/>
          <a:p>
            <a:r>
              <a:rPr lang="en-JP" dirty="0"/>
              <a:t>授業改善サポーター？</a:t>
            </a:r>
          </a:p>
        </p:txBody>
      </p:sp>
      <p:sp>
        <p:nvSpPr>
          <p:cNvPr id="3" name="Content Placeholder 2">
            <a:extLst>
              <a:ext uri="{FF2B5EF4-FFF2-40B4-BE49-F238E27FC236}">
                <a16:creationId xmlns:a16="http://schemas.microsoft.com/office/drawing/2014/main" id="{7663B9FB-F6CB-E942-7E0C-C3CF91C40AA8}"/>
              </a:ext>
            </a:extLst>
          </p:cNvPr>
          <p:cNvSpPr>
            <a:spLocks noGrp="1"/>
          </p:cNvSpPr>
          <p:nvPr>
            <p:ph idx="1"/>
          </p:nvPr>
        </p:nvSpPr>
        <p:spPr/>
        <p:txBody>
          <a:bodyPr/>
          <a:lstStyle/>
          <a:p>
            <a:endParaRPr lang="en-US" altLang="ja-JP" b="0" i="0" u="none" strike="noStrike" dirty="0">
              <a:solidFill>
                <a:srgbClr val="343541"/>
              </a:solidFill>
              <a:effectLst/>
              <a:latin typeface="Söhne"/>
            </a:endParaRPr>
          </a:p>
          <a:p>
            <a:endParaRPr lang="en-US" altLang="ja-JP" dirty="0">
              <a:solidFill>
                <a:srgbClr val="343541"/>
              </a:solidFill>
              <a:latin typeface="Söhne"/>
            </a:endParaRPr>
          </a:p>
          <a:p>
            <a:r>
              <a:rPr lang="ja-JP" altLang="en-US" b="0" i="0" u="none" strike="noStrike">
                <a:solidFill>
                  <a:srgbClr val="343541"/>
                </a:solidFill>
                <a:effectLst/>
                <a:latin typeface="Söhne"/>
              </a:rPr>
              <a:t>専門学校で情報を教えている新任教員の前田さんが授業で学生が積極的に参加していないようだと、授業改善サポーターの田中さんに相談に来ました。授業改善サポーターとして田中さんは何ができるでしょうか。</a:t>
            </a:r>
            <a:endParaRPr lang="en-JP" dirty="0"/>
          </a:p>
        </p:txBody>
      </p:sp>
    </p:spTree>
    <p:extLst>
      <p:ext uri="{BB962C8B-B14F-4D97-AF65-F5344CB8AC3E}">
        <p14:creationId xmlns:p14="http://schemas.microsoft.com/office/powerpoint/2010/main" val="397730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07FF-6A24-E249-587F-C88643834BE1}"/>
              </a:ext>
            </a:extLst>
          </p:cNvPr>
          <p:cNvSpPr>
            <a:spLocks noGrp="1"/>
          </p:cNvSpPr>
          <p:nvPr>
            <p:ph type="title"/>
          </p:nvPr>
        </p:nvSpPr>
        <p:spPr/>
        <p:txBody>
          <a:bodyPr/>
          <a:lstStyle/>
          <a:p>
            <a:r>
              <a:rPr lang="en-JP" dirty="0"/>
              <a:t>授業改善サポーターの活動例(1/3)</a:t>
            </a:r>
          </a:p>
        </p:txBody>
      </p:sp>
      <p:sp>
        <p:nvSpPr>
          <p:cNvPr id="3" name="Content Placeholder 2">
            <a:extLst>
              <a:ext uri="{FF2B5EF4-FFF2-40B4-BE49-F238E27FC236}">
                <a16:creationId xmlns:a16="http://schemas.microsoft.com/office/drawing/2014/main" id="{5EAC2C83-E615-86A4-9767-67B34821B684}"/>
              </a:ext>
            </a:extLst>
          </p:cNvPr>
          <p:cNvSpPr>
            <a:spLocks noGrp="1"/>
          </p:cNvSpPr>
          <p:nvPr>
            <p:ph idx="1"/>
          </p:nvPr>
        </p:nvSpPr>
        <p:spPr/>
        <p:txBody>
          <a:bodyPr>
            <a:normAutofit fontScale="92500"/>
          </a:bodyPr>
          <a:lstStyle/>
          <a:p>
            <a:pPr algn="l">
              <a:buFont typeface="+mj-lt"/>
              <a:buAutoNum type="arabicPeriod"/>
            </a:pPr>
            <a:r>
              <a:rPr lang="ja-JP" altLang="en-US" b="1" i="0" u="none" strike="noStrike">
                <a:solidFill>
                  <a:srgbClr val="374151"/>
                </a:solidFill>
                <a:effectLst/>
                <a:latin typeface="Söhne"/>
              </a:rPr>
              <a:t>授業観察</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まず田中さんは、客観的な立場から授業を観察し、学生の参加が低い原因を特定します。これには、学生の反応、教師と学生の相互作用、使用されている教材と教授法の観察が含まれます。</a:t>
            </a:r>
          </a:p>
          <a:p>
            <a:pPr algn="l">
              <a:buFont typeface="+mj-lt"/>
              <a:buAutoNum type="arabicPeriod"/>
            </a:pPr>
            <a:r>
              <a:rPr lang="ja-JP" altLang="en-US" b="1" i="0" u="none" strike="noStrike">
                <a:solidFill>
                  <a:srgbClr val="374151"/>
                </a:solidFill>
                <a:effectLst/>
                <a:latin typeface="Söhne"/>
              </a:rPr>
              <a:t>フィードバックの提供</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授業観察に基づき、前田さんに対して具体的で建設的なフィードバックを行います。これには、授業の構造、教材の使い方、学生とのコミュニケーション方法などが含まれるでしょう。</a:t>
            </a:r>
          </a:p>
          <a:p>
            <a:pPr algn="l">
              <a:buFont typeface="+mj-lt"/>
              <a:buAutoNum type="arabicPeriod"/>
            </a:pPr>
            <a:r>
              <a:rPr lang="ja-JP" altLang="en-US" b="1" i="0" u="none" strike="noStrike">
                <a:solidFill>
                  <a:srgbClr val="374151"/>
                </a:solidFill>
                <a:effectLst/>
                <a:latin typeface="Söhne"/>
              </a:rPr>
              <a:t>アクティブラーニングの導入</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学生がより積極的に参加するために、グループディスカッション、プロジェクトベースの学習、ピアインストラクションなどのアクティブラーニングの手法を導入することを勧めます。</a:t>
            </a:r>
          </a:p>
        </p:txBody>
      </p:sp>
    </p:spTree>
    <p:extLst>
      <p:ext uri="{BB962C8B-B14F-4D97-AF65-F5344CB8AC3E}">
        <p14:creationId xmlns:p14="http://schemas.microsoft.com/office/powerpoint/2010/main" val="941245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07FF-6A24-E249-587F-C88643834BE1}"/>
              </a:ext>
            </a:extLst>
          </p:cNvPr>
          <p:cNvSpPr>
            <a:spLocks noGrp="1"/>
          </p:cNvSpPr>
          <p:nvPr>
            <p:ph type="title"/>
          </p:nvPr>
        </p:nvSpPr>
        <p:spPr/>
        <p:txBody>
          <a:bodyPr/>
          <a:lstStyle/>
          <a:p>
            <a:r>
              <a:rPr lang="en-JP" dirty="0"/>
              <a:t>授業改善サポーターの活動例 (2/3)</a:t>
            </a:r>
          </a:p>
        </p:txBody>
      </p:sp>
      <p:sp>
        <p:nvSpPr>
          <p:cNvPr id="3" name="Content Placeholder 2">
            <a:extLst>
              <a:ext uri="{FF2B5EF4-FFF2-40B4-BE49-F238E27FC236}">
                <a16:creationId xmlns:a16="http://schemas.microsoft.com/office/drawing/2014/main" id="{5EAC2C83-E615-86A4-9767-67B34821B684}"/>
              </a:ext>
            </a:extLst>
          </p:cNvPr>
          <p:cNvSpPr>
            <a:spLocks noGrp="1"/>
          </p:cNvSpPr>
          <p:nvPr>
            <p:ph idx="1"/>
          </p:nvPr>
        </p:nvSpPr>
        <p:spPr/>
        <p:txBody>
          <a:bodyPr>
            <a:normAutofit/>
          </a:bodyPr>
          <a:lstStyle/>
          <a:p>
            <a:pPr marL="514350" indent="-514350" algn="l">
              <a:buFont typeface="+mj-lt"/>
              <a:buAutoNum type="arabicPeriod" startAt="4"/>
            </a:pPr>
            <a:r>
              <a:rPr lang="ja-JP" altLang="en-US" b="1" i="0" u="none" strike="noStrike">
                <a:solidFill>
                  <a:srgbClr val="374151"/>
                </a:solidFill>
                <a:effectLst/>
                <a:latin typeface="Söhne"/>
              </a:rPr>
              <a:t>教材の再評価と改善</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使用しているスライド、教科書、オンラインリソースなどの教材が学生にとって魅力的で理解しやすいものかを評価し、必要に応じて改善策を提案します。</a:t>
            </a:r>
          </a:p>
          <a:p>
            <a:pPr algn="l">
              <a:buFont typeface="+mj-lt"/>
              <a:buAutoNum type="arabicPeriod" startAt="4"/>
            </a:pPr>
            <a:r>
              <a:rPr lang="ja-JP" altLang="en-US" b="1" i="0" u="none" strike="noStrike">
                <a:solidFill>
                  <a:srgbClr val="374151"/>
                </a:solidFill>
                <a:effectLst/>
                <a:latin typeface="Söhne"/>
              </a:rPr>
              <a:t>授業計画の見直し</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授業計画を共に見直し、学生の関心を引き、学習動機を高めるような内容になっているかを検討します。</a:t>
            </a:r>
            <a:endParaRPr lang="en-US" altLang="ja-JP" b="0" i="0" u="none" strike="noStrike" dirty="0">
              <a:solidFill>
                <a:srgbClr val="374151"/>
              </a:solidFill>
              <a:effectLst/>
              <a:latin typeface="Söhne"/>
            </a:endParaRPr>
          </a:p>
          <a:p>
            <a:pPr>
              <a:buFont typeface="+mj-lt"/>
              <a:buAutoNum type="arabicPeriod" startAt="4"/>
            </a:pPr>
            <a:r>
              <a:rPr lang="ja-JP" altLang="en-US" b="1" i="0" u="none" strike="noStrike">
                <a:solidFill>
                  <a:srgbClr val="374151"/>
                </a:solidFill>
                <a:effectLst/>
                <a:latin typeface="Söhne"/>
              </a:rPr>
              <a:t>生徒参加型のアセスメントの設計</a:t>
            </a:r>
            <a:r>
              <a:rPr lang="en-US" altLang="ja-JP" b="0" i="0" u="none" strike="noStrike" dirty="0">
                <a:solidFill>
                  <a:srgbClr val="374151"/>
                </a:solidFill>
                <a:effectLst/>
                <a:latin typeface="Söhne"/>
              </a:rPr>
              <a:t>: </a:t>
            </a:r>
            <a:r>
              <a:rPr lang="ja-JP" altLang="en-US" b="0" i="0" u="none" strike="noStrike">
                <a:solidFill>
                  <a:srgbClr val="374151"/>
                </a:solidFill>
                <a:effectLst/>
                <a:latin typeface="Söhne"/>
              </a:rPr>
              <a:t>クイズや小テストを活用して、学生の理解度をチェックすると同時に、授業への参加を促します。</a:t>
            </a:r>
          </a:p>
          <a:p>
            <a:pPr algn="l">
              <a:buFont typeface="+mj-lt"/>
              <a:buAutoNum type="arabicPeriod" startAt="4"/>
            </a:pPr>
            <a:endParaRPr lang="ja-JP" altLang="en-US" b="0" i="0" u="none" strike="noStrike">
              <a:solidFill>
                <a:srgbClr val="374151"/>
              </a:solidFill>
              <a:effectLst/>
              <a:latin typeface="Söhne"/>
            </a:endParaRPr>
          </a:p>
        </p:txBody>
      </p:sp>
    </p:spTree>
    <p:extLst>
      <p:ext uri="{BB962C8B-B14F-4D97-AF65-F5344CB8AC3E}">
        <p14:creationId xmlns:p14="http://schemas.microsoft.com/office/powerpoint/2010/main" val="1698755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d8b3a4-bcc9-43a2-ac24-68222feefbe7">
      <Terms xmlns="http://schemas.microsoft.com/office/infopath/2007/PartnerControls"/>
    </lcf76f155ced4ddcb4097134ff3c332f>
    <TaxCatchAll xmlns="e89e1e0a-04b4-4f55-b850-80d514f6488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712D1F811C7F1408640DE90838D7F73" ma:contentTypeVersion="15" ma:contentTypeDescription="新しいドキュメントを作成します。" ma:contentTypeScope="" ma:versionID="e7b427b640b74622c898a75e861fad6e">
  <xsd:schema xmlns:xsd="http://www.w3.org/2001/XMLSchema" xmlns:xs="http://www.w3.org/2001/XMLSchema" xmlns:p="http://schemas.microsoft.com/office/2006/metadata/properties" xmlns:ns2="31d8b3a4-bcc9-43a2-ac24-68222feefbe7" xmlns:ns3="e89e1e0a-04b4-4f55-b850-80d514f64884" targetNamespace="http://schemas.microsoft.com/office/2006/metadata/properties" ma:root="true" ma:fieldsID="c2cede609d34ab5b318908e968751368" ns2:_="" ns3:_="">
    <xsd:import namespace="31d8b3a4-bcc9-43a2-ac24-68222feefbe7"/>
    <xsd:import namespace="e89e1e0a-04b4-4f55-b850-80d514f648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8b3a4-bcc9-43a2-ac24-68222feef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d7c87f74-b4e9-44b1-b6ab-a20c3b79b46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9e1e0a-04b4-4f55-b850-80d514f6488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1e5f97-7b17-4fe2-8bf1-0658834fbfb9}" ma:internalName="TaxCatchAll" ma:showField="CatchAllData" ma:web="e89e1e0a-04b4-4f55-b850-80d514f6488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ED379-33C6-4D48-A1A1-222526B579F0}">
  <ds:schemaRefs>
    <ds:schemaRef ds:uri="http://schemas.microsoft.com/office/2006/metadata/properties"/>
    <ds:schemaRef ds:uri="http://schemas.microsoft.com/office/infopath/2007/PartnerControls"/>
    <ds:schemaRef ds:uri="31d8b3a4-bcc9-43a2-ac24-68222feefbe7"/>
    <ds:schemaRef ds:uri="e89e1e0a-04b4-4f55-b850-80d514f64884"/>
  </ds:schemaRefs>
</ds:datastoreItem>
</file>

<file path=customXml/itemProps2.xml><?xml version="1.0" encoding="utf-8"?>
<ds:datastoreItem xmlns:ds="http://schemas.openxmlformats.org/officeDocument/2006/customXml" ds:itemID="{1107A26D-E82A-42C8-BA38-65C29B6B3F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d8b3a4-bcc9-43a2-ac24-68222feefbe7"/>
    <ds:schemaRef ds:uri="e89e1e0a-04b4-4f55-b850-80d514f64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F6223F-E64C-4F3C-9935-EB34655D73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3457</TotalTime>
  <Words>6605</Words>
  <Application>Microsoft Macintosh PowerPoint</Application>
  <PresentationFormat>Widescreen</PresentationFormat>
  <Paragraphs>635</Paragraphs>
  <Slides>52</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Meiryo UI</vt:lpstr>
      <vt:lpstr>MS Mincho</vt:lpstr>
      <vt:lpstr>Söhne</vt:lpstr>
      <vt:lpstr>游ゴシック</vt:lpstr>
      <vt:lpstr>游ゴシック Light</vt:lpstr>
      <vt:lpstr>游明朝 Light</vt:lpstr>
      <vt:lpstr>Arial</vt:lpstr>
      <vt:lpstr>Calibri</vt:lpstr>
      <vt:lpstr>Calibri Light</vt:lpstr>
      <vt:lpstr>Office Theme</vt:lpstr>
      <vt:lpstr> 授業改善サポーター養成講座</vt:lpstr>
      <vt:lpstr>講座の目標</vt:lpstr>
      <vt:lpstr>講座の流れ</vt:lpstr>
      <vt:lpstr>研修の目標</vt:lpstr>
      <vt:lpstr>研修1の流れ</vt:lpstr>
      <vt:lpstr>セッション1</vt:lpstr>
      <vt:lpstr>授業改善サポーター？</vt:lpstr>
      <vt:lpstr>授業改善サポーターの活動例(1/3)</vt:lpstr>
      <vt:lpstr>授業改善サポーターの活動例 (2/3)</vt:lpstr>
      <vt:lpstr>授業改善サポーターの活動例 (3/3)</vt:lpstr>
      <vt:lpstr>授業改善サポーターの活動例</vt:lpstr>
      <vt:lpstr>シラバスを確認し改善提案をしよう</vt:lpstr>
      <vt:lpstr>IDの観点からの指導案チェックポイント</vt:lpstr>
      <vt:lpstr>IDの基礎知識の確認</vt:lpstr>
      <vt:lpstr>授業シラバスの改善提案の共有</vt:lpstr>
      <vt:lpstr>セッション1を終えて</vt:lpstr>
      <vt:lpstr>セッション2</vt:lpstr>
      <vt:lpstr>科目デザインにおける工夫チェックリスト</vt:lpstr>
      <vt:lpstr>教育活用のためのデザイン：メーガーの教育設計の3つの質問</vt:lpstr>
      <vt:lpstr>山に登ろう！</vt:lpstr>
      <vt:lpstr>1. どこへ行くのか？(学習目標) なにを目指すべきか</vt:lpstr>
      <vt:lpstr>1. どこへ行くのか？(学習目標) なにを目指すべきか</vt:lpstr>
      <vt:lpstr>2たどり着いたかどうかをどうやって知るのか？ (評価方法)</vt:lpstr>
      <vt:lpstr>2たどり着いたかどうかをどうやって知るのか？ (評価方法)</vt:lpstr>
      <vt:lpstr>3. どうやってそこへ行くのか？(教授方略)</vt:lpstr>
      <vt:lpstr>3. どうやってそこへ行くのか？(教授方略)</vt:lpstr>
      <vt:lpstr>例：整合性がとれていないデザイン</vt:lpstr>
      <vt:lpstr>ガニェの学習成果の分類</vt:lpstr>
      <vt:lpstr>科目デザインにおける工夫</vt:lpstr>
      <vt:lpstr>事前学習モジュールの エキスパートグループ</vt:lpstr>
      <vt:lpstr>事前学習モジュールの ジグソーグループ</vt:lpstr>
      <vt:lpstr>セッション3</vt:lpstr>
      <vt:lpstr>全専研における授業改善サポート活動の実施状況：アンケート結果</vt:lpstr>
      <vt:lpstr>授業改善活動分析テンプレート</vt:lpstr>
      <vt:lpstr>授業改善活動分析レポートの共有</vt:lpstr>
      <vt:lpstr>アクションプランのアイディア</vt:lpstr>
      <vt:lpstr>まとめ</vt:lpstr>
      <vt:lpstr>研修1 事後学習/ 研修2事前学習</vt:lpstr>
      <vt:lpstr>授業改善サポーター実施報告書</vt:lpstr>
      <vt:lpstr>授業改善サポーター実施報告書 5サポーターの役割と活動内容 (1/2)</vt:lpstr>
      <vt:lpstr>授業改善サポーター実施報告書 5サポーターの役割と活動内容(2/2)</vt:lpstr>
      <vt:lpstr>授業改善サポーター実施報告書 6実施方法(1/3)</vt:lpstr>
      <vt:lpstr>授業改善サポーター実施報告書 6実施方法 (2/3)</vt:lpstr>
      <vt:lpstr>授業改善サポーター実施報告書 6実施方法 (3/3)</vt:lpstr>
      <vt:lpstr>授業改善サポーター？</vt:lpstr>
      <vt:lpstr>授業改善サポーターの活動例</vt:lpstr>
      <vt:lpstr>授業改善サポーター実施報告書 記入例(1/3)</vt:lpstr>
      <vt:lpstr>授業改善サポーター実施報告書 記入例(2/3)</vt:lpstr>
      <vt:lpstr>授業改善サポーター実施報告書 記入例(3/3)</vt:lpstr>
      <vt:lpstr>講座の流れ</vt:lpstr>
      <vt:lpstr>研修の目標</vt:lpstr>
      <vt:lpstr>研修評価アンケート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授業改善サポーター養成講座</dc:title>
  <dc:creator>Yoshiko Goda</dc:creator>
  <cp:lastModifiedBy>Yoshiko Goda</cp:lastModifiedBy>
  <cp:revision>29</cp:revision>
  <dcterms:created xsi:type="dcterms:W3CDTF">2023-11-07T05:21:14Z</dcterms:created>
  <dcterms:modified xsi:type="dcterms:W3CDTF">2025-01-19T21:02:57Z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0x0101001712D1F811C7F1408640DE90838D7F73</vt:lpwstr>
  </property>
  <property fmtid="{D5CDD505-2E9C-101B-9397-08002B2CF9AE}" pid="3" name="MediaServiceImageTags">
    <vt:lpwstr/>
  </property>
</Properties>
</file>