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4" r:id="rId2"/>
    <p:sldId id="265" r:id="rId3"/>
    <p:sldId id="283" r:id="rId4"/>
    <p:sldId id="284" r:id="rId5"/>
    <p:sldId id="271" r:id="rId6"/>
    <p:sldId id="272" r:id="rId7"/>
    <p:sldId id="273" r:id="rId8"/>
    <p:sldId id="274" r:id="rId9"/>
    <p:sldId id="275" r:id="rId10"/>
    <p:sldId id="276" r:id="rId11"/>
    <p:sldId id="277" r:id="rId12"/>
    <p:sldId id="278" r:id="rId13"/>
    <p:sldId id="279" r:id="rId14"/>
    <p:sldId id="280" r:id="rId15"/>
    <p:sldId id="281" r:id="rId16"/>
    <p:sldId id="282"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14937-5303-481E-BBB8-13CB3E598B94}" type="datetimeFigureOut">
              <a:rPr kumimoji="1" lang="ja-JP" altLang="en-US" smtClean="0"/>
              <a:t>2020/1/17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74B8-CE35-43BE-A74F-5CFE953A6F98}" type="slidenum">
              <a:rPr kumimoji="1" lang="ja-JP" altLang="en-US" smtClean="0"/>
              <a:t>‹#›</a:t>
            </a:fld>
            <a:endParaRPr kumimoji="1" lang="ja-JP" altLang="en-US"/>
          </a:p>
        </p:txBody>
      </p:sp>
    </p:spTree>
    <p:extLst>
      <p:ext uri="{BB962C8B-B14F-4D97-AF65-F5344CB8AC3E}">
        <p14:creationId xmlns:p14="http://schemas.microsoft.com/office/powerpoint/2010/main" val="3708615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1</a:t>
            </a:fld>
            <a:endParaRPr kumimoji="1" lang="ja-JP" altLang="en-US"/>
          </a:p>
        </p:txBody>
      </p:sp>
    </p:spTree>
    <p:extLst>
      <p:ext uri="{BB962C8B-B14F-4D97-AF65-F5344CB8AC3E}">
        <p14:creationId xmlns:p14="http://schemas.microsoft.com/office/powerpoint/2010/main" val="3345423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2</a:t>
            </a:fld>
            <a:endParaRPr kumimoji="1" lang="ja-JP" altLang="en-US"/>
          </a:p>
        </p:txBody>
      </p:sp>
    </p:spTree>
    <p:extLst>
      <p:ext uri="{BB962C8B-B14F-4D97-AF65-F5344CB8AC3E}">
        <p14:creationId xmlns:p14="http://schemas.microsoft.com/office/powerpoint/2010/main" val="1777785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3</a:t>
            </a:fld>
            <a:endParaRPr kumimoji="1" lang="ja-JP" altLang="en-US"/>
          </a:p>
        </p:txBody>
      </p:sp>
    </p:spTree>
    <p:extLst>
      <p:ext uri="{BB962C8B-B14F-4D97-AF65-F5344CB8AC3E}">
        <p14:creationId xmlns:p14="http://schemas.microsoft.com/office/powerpoint/2010/main" val="1043593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4</a:t>
            </a:fld>
            <a:endParaRPr kumimoji="1" lang="ja-JP" altLang="en-US"/>
          </a:p>
        </p:txBody>
      </p:sp>
    </p:spTree>
    <p:extLst>
      <p:ext uri="{BB962C8B-B14F-4D97-AF65-F5344CB8AC3E}">
        <p14:creationId xmlns:p14="http://schemas.microsoft.com/office/powerpoint/2010/main" val="3782739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E2109-6E34-4154-86F7-28EA75EF6646}" type="datetime1">
              <a:rPr kumimoji="1" lang="ja-JP" altLang="en-US" smtClean="0"/>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F42775-5EBF-4F78-B817-A3B21F3A11B8}" type="datetime1">
              <a:rPr kumimoji="1" lang="ja-JP" altLang="en-US" smtClean="0"/>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554551-B573-4735-8658-EC43F327F8FE}" type="datetime1">
              <a:rPr kumimoji="1" lang="ja-JP" altLang="en-US" smtClean="0"/>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851888-4AE0-494E-B908-DD2821292677}" type="datetime1">
              <a:rPr kumimoji="1" lang="ja-JP" altLang="en-US" smtClean="0"/>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E7655-F463-4EB2-966E-F6E1CE10F0F2}" type="datetime1">
              <a:rPr kumimoji="1" lang="ja-JP" altLang="en-US" smtClean="0"/>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A6ECFA-7B5E-4922-AD57-FD9103BE1AAA}" type="datetime1">
              <a:rPr kumimoji="1" lang="ja-JP" altLang="en-US" smtClean="0"/>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3C1C42-74C6-4F56-9861-62466A803D7A}" type="datetime1">
              <a:rPr kumimoji="1" lang="ja-JP" altLang="en-US" smtClean="0"/>
              <a:t>2020/1/17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CCE9F0-D29D-4EBD-BCE6-5553F64F8799}" type="datetime1">
              <a:rPr kumimoji="1" lang="ja-JP" altLang="en-US" smtClean="0"/>
              <a:t>2020/1/17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910C9F-B093-4562-8D69-777B4498B8B0}" type="datetime1">
              <a:rPr kumimoji="1" lang="ja-JP" altLang="en-US" smtClean="0"/>
              <a:t>2020/1/17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B3ABAA-A229-4A7F-A612-07A10DB17BF8}" type="datetime1">
              <a:rPr kumimoji="1" lang="ja-JP" altLang="en-US" smtClean="0"/>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4F59D-A54B-4F2B-A616-7D8F63A67E6C}" type="datetime1">
              <a:rPr kumimoji="1" lang="ja-JP" altLang="en-US" smtClean="0"/>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6173E-3138-4CC9-B3F2-E9C499772A2E}" type="datetime1">
              <a:rPr kumimoji="1" lang="ja-JP" altLang="en-US" smtClean="0"/>
              <a:t>2020/1/17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41406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アクションプランシート</a:t>
            </a:r>
            <a:r>
              <a:rPr lang="en-US" altLang="ja-JP" sz="1600" dirty="0" smtClean="0">
                <a:latin typeface="Meiryo UI" panose="020B0604030504040204" pitchFamily="50" charset="-128"/>
                <a:ea typeface="Meiryo UI" panose="020B0604030504040204" pitchFamily="50" charset="-128"/>
              </a:rPr>
              <a:t>(1/2)</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557526182"/>
              </p:ext>
            </p:extLst>
          </p:nvPr>
        </p:nvGraphicFramePr>
        <p:xfrm>
          <a:off x="838200" y="1305016"/>
          <a:ext cx="10515600" cy="4998130"/>
        </p:xfrm>
        <a:graphic>
          <a:graphicData uri="http://schemas.openxmlformats.org/drawingml/2006/table">
            <a:tbl>
              <a:tblPr firstRow="1" firstCol="1" bandRow="1"/>
              <a:tblGrid>
                <a:gridCol w="1429822"/>
                <a:gridCol w="4542889"/>
                <a:gridCol w="4542889"/>
              </a:tblGrid>
              <a:tr h="333210">
                <a:tc gridSpan="3">
                  <a:txBody>
                    <a:bodyPr/>
                    <a:lstStyle/>
                    <a:p>
                      <a:pPr indent="533400" algn="just">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行動計画</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立案日：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2018</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21</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3210">
                <a:tc rowSpan="2">
                  <a:txBody>
                    <a:bodyPr/>
                    <a:lstStyle/>
                    <a:p>
                      <a:pPr algn="ctr">
                        <a:lnSpc>
                          <a:spcPct val="3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行動項目</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アクションの詳細計画</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333210">
                <a:tc vMerge="1">
                  <a:txBody>
                    <a:bodyPr/>
                    <a:lstStyle/>
                    <a:p>
                      <a:endParaRPr kumimoji="1" lang="ja-JP" altLang="en-US"/>
                    </a:p>
                  </a:txBody>
                  <a:tcPr/>
                </a:tc>
                <a:tc>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誰が</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誰と</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何を目標にして</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2018</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12</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振り返り</a:t>
                      </a:r>
                      <a:endParaRPr lang="en-US" altLang="ja-JP"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ID</a:t>
                      </a: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についての復習</a:t>
                      </a:r>
                      <a:endParaRPr lang="en-US" altLang="ja-JP"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00" b="0"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本研修で学んだことを整理し、落とし込む作業</a:t>
                      </a:r>
                      <a:endPar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1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6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指導案シートの作成</a:t>
                      </a:r>
                      <a:endParaRPr lang="en-US" altLang="ja-JP"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8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細かく誰が見ても理解ができる内容に仕上げる</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13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動画撮影、編集</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静かな明るい場所をおさえ、撮影する</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20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講義練習、精査</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先輩などに見てもらい、ブラッシュアップを重ねる</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テキスト ボックス 15"/>
          <p:cNvSpPr txBox="1"/>
          <p:nvPr/>
        </p:nvSpPr>
        <p:spPr>
          <a:xfrm>
            <a:off x="355104" y="825623"/>
            <a:ext cx="8460420"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計画</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smtClean="0">
                <a:solidFill>
                  <a:schemeClr val="tx1">
                    <a:lumMod val="75000"/>
                    <a:lumOff val="25000"/>
                  </a:schemeClr>
                </a:solidFill>
                <a:latin typeface="Meiryo UI" panose="020B0604030504040204" pitchFamily="50" charset="-128"/>
                <a:ea typeface="Meiryo UI" panose="020B0604030504040204" pitchFamily="50" charset="-128"/>
              </a:rPr>
              <a:t>課題</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提出までの約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ヶ月の行動計画を立ててみましょう。</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a:t>
            </a:fld>
            <a:endParaRPr kumimoji="1" lang="ja-JP" altLang="en-US"/>
          </a:p>
        </p:txBody>
      </p:sp>
      <p:sp>
        <p:nvSpPr>
          <p:cNvPr id="7" name="正方形/長方形 6"/>
          <p:cNvSpPr/>
          <p:nvPr/>
        </p:nvSpPr>
        <p:spPr>
          <a:xfrm>
            <a:off x="8246853" y="854009"/>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A.S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7480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70939"/>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(6/6)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1345722"/>
            <a:ext cx="11214930"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Q16.</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その他、自由に考えたことを記入してください。（例：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研修、インストラクショナルデザイン、</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動画教材作成など</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716657"/>
            <a:ext cx="11499011" cy="47359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solidFill>
                  <a:srgbClr val="3333FF"/>
                </a:solidFill>
                <a:latin typeface="Meiryo UI" panose="020B0604030504040204" pitchFamily="50" charset="-128"/>
                <a:ea typeface="Meiryo UI" panose="020B0604030504040204" pitchFamily="50" charset="-128"/>
              </a:rPr>
              <a:t>学校としての</a:t>
            </a:r>
            <a:r>
              <a:rPr lang="en-US" altLang="ja-JP" dirty="0">
                <a:solidFill>
                  <a:srgbClr val="3333FF"/>
                </a:solidFill>
                <a:latin typeface="Meiryo UI" panose="020B0604030504040204" pitchFamily="50" charset="-128"/>
                <a:ea typeface="Meiryo UI" panose="020B0604030504040204" pitchFamily="50" charset="-128"/>
              </a:rPr>
              <a:t>ICT</a:t>
            </a:r>
            <a:r>
              <a:rPr lang="ja-JP" altLang="en-US" dirty="0">
                <a:solidFill>
                  <a:srgbClr val="3333FF"/>
                </a:solidFill>
                <a:latin typeface="Meiryo UI" panose="020B0604030504040204" pitchFamily="50" charset="-128"/>
                <a:ea typeface="Meiryo UI" panose="020B0604030504040204" pitchFamily="50" charset="-128"/>
              </a:rPr>
              <a:t>の導入を前向きに進めて行きたいと</a:t>
            </a:r>
            <a:r>
              <a:rPr lang="ja-JP" altLang="en-US" dirty="0" smtClean="0">
                <a:solidFill>
                  <a:srgbClr val="3333FF"/>
                </a:solidFill>
                <a:latin typeface="Meiryo UI" panose="020B0604030504040204" pitchFamily="50" charset="-128"/>
                <a:ea typeface="Meiryo UI" panose="020B0604030504040204" pitchFamily="50" charset="-128"/>
              </a:rPr>
              <a:t>思いました。</a:t>
            </a:r>
            <a:endParaRPr lang="en-US" altLang="ja-JP" dirty="0">
              <a:solidFill>
                <a:srgbClr val="3333FF"/>
              </a:solidFill>
              <a:latin typeface="Meiryo UI" panose="020B0604030504040204" pitchFamily="50" charset="-128"/>
              <a:ea typeface="Meiryo UI" panose="020B0604030504040204" pitchFamily="50" charset="-128"/>
            </a:endParaRPr>
          </a:p>
          <a:p>
            <a:r>
              <a:rPr lang="ja-JP" altLang="en-US" dirty="0">
                <a:solidFill>
                  <a:srgbClr val="3333FF"/>
                </a:solidFill>
                <a:latin typeface="Meiryo UI" panose="020B0604030504040204" pitchFamily="50" charset="-128"/>
                <a:ea typeface="Meiryo UI" panose="020B0604030504040204" pitchFamily="50" charset="-128"/>
              </a:rPr>
              <a:t>今後、各授業担当者に学んだことを共有して、どのような動画教材が必要かを検討して</a:t>
            </a:r>
            <a:r>
              <a:rPr lang="ja-JP" altLang="en-US" dirty="0" smtClean="0">
                <a:solidFill>
                  <a:srgbClr val="3333FF"/>
                </a:solidFill>
                <a:latin typeface="Meiryo UI" panose="020B0604030504040204" pitchFamily="50" charset="-128"/>
                <a:ea typeface="Meiryo UI" panose="020B0604030504040204" pitchFamily="50" charset="-128"/>
              </a:rPr>
              <a:t>いきます。</a:t>
            </a:r>
            <a:endParaRPr lang="ja-JP" altLang="en-US" dirty="0">
              <a:solidFill>
                <a:srgbClr val="3333FF"/>
              </a:solidFill>
              <a:latin typeface="Meiryo UI" panose="020B0604030504040204" pitchFamily="50" charset="-128"/>
              <a:ea typeface="Meiryo UI" panose="020B0604030504040204" pitchFamily="50" charset="-128"/>
            </a:endParaRPr>
          </a:p>
          <a:p>
            <a:pPr algn="ctr"/>
            <a:endParaRPr kumimoji="1" lang="ja-JP" altLang="en-US" dirty="0"/>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10</a:t>
            </a:fld>
            <a:endParaRPr kumimoji="1" lang="ja-JP" altLang="en-US"/>
          </a:p>
        </p:txBody>
      </p:sp>
      <p:sp>
        <p:nvSpPr>
          <p:cNvPr id="7" name="正方形/長方形 6"/>
          <p:cNvSpPr/>
          <p:nvPr/>
        </p:nvSpPr>
        <p:spPr>
          <a:xfrm>
            <a:off x="8246853" y="923021"/>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3247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09"/>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(1/6)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23028"/>
            <a:ext cx="6598281"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指導案作成について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指導案作成において、自分なりに工夫した点はどんなところですか。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70010"/>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今まで、講師側が一方的に情報を提供していく形の授業形態でしたが、学生たちが相談できる時間を設けたことです。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2999126"/>
            <a:ext cx="49728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難しかった点、困った点、悩んだ点がありますか。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61418"/>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あまり指導案を作ったことがなかったので、どう作ったらいいのかそのあたりから困っていました。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69477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指導案を作成しながら、何か気がついたことがあれば記入してください。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毎日</a:t>
            </a:r>
            <a:r>
              <a:rPr lang="ja-JP" altLang="en-US" dirty="0">
                <a:solidFill>
                  <a:srgbClr val="3333FF"/>
                </a:solidFill>
                <a:latin typeface="Meiryo UI" panose="020B0604030504040204" pitchFamily="50" charset="-128"/>
                <a:ea typeface="Meiryo UI" panose="020B0604030504040204" pitchFamily="50" charset="-128"/>
              </a:rPr>
              <a:t>行</a:t>
            </a:r>
            <a:r>
              <a:rPr lang="ja-JP" altLang="en-US" dirty="0" smtClean="0">
                <a:solidFill>
                  <a:srgbClr val="3333FF"/>
                </a:solidFill>
                <a:latin typeface="Meiryo UI" panose="020B0604030504040204" pitchFamily="50" charset="-128"/>
                <a:ea typeface="Meiryo UI" panose="020B0604030504040204" pitchFamily="50" charset="-128"/>
              </a:rPr>
              <a:t>っている授業ですが、改めて見直してみると改善する余地が多々あるなと思いました。</a:t>
            </a:r>
            <a:endParaRPr lang="en-US" altLang="ja-JP" dirty="0" smtClean="0">
              <a:solidFill>
                <a:srgbClr val="3333FF"/>
              </a:solidFill>
              <a:latin typeface="Meiryo UI" panose="020B0604030504040204" pitchFamily="50" charset="-128"/>
              <a:ea typeface="Meiryo UI" panose="020B0604030504040204" pitchFamily="50" charset="-128"/>
            </a:endParaRPr>
          </a:p>
          <a:p>
            <a:r>
              <a:rPr kumimoji="1" lang="en-US" altLang="ja-JP" dirty="0" smtClean="0">
                <a:solidFill>
                  <a:srgbClr val="3333FF"/>
                </a:solidFill>
                <a:latin typeface="Meiryo UI" panose="020B0604030504040204" pitchFamily="50" charset="-128"/>
                <a:ea typeface="Meiryo UI" panose="020B0604030504040204" pitchFamily="50" charset="-128"/>
              </a:rPr>
              <a:t>ID</a:t>
            </a:r>
            <a:r>
              <a:rPr kumimoji="1" lang="ja-JP" altLang="en-US" dirty="0" smtClean="0">
                <a:solidFill>
                  <a:srgbClr val="3333FF"/>
                </a:solidFill>
                <a:latin typeface="Meiryo UI" panose="020B0604030504040204" pitchFamily="50" charset="-128"/>
                <a:ea typeface="Meiryo UI" panose="020B0604030504040204" pitchFamily="50" charset="-128"/>
              </a:rPr>
              <a:t>を活かしてより良い授業ができるよう改善していきたいと思いました。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246853" y="923022"/>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11</a:t>
            </a:fld>
            <a:endParaRPr kumimoji="1" lang="ja-JP" altLang="en-US"/>
          </a:p>
        </p:txBody>
      </p:sp>
    </p:spTree>
    <p:extLst>
      <p:ext uri="{BB962C8B-B14F-4D97-AF65-F5344CB8AC3E}">
        <p14:creationId xmlns:p14="http://schemas.microsoft.com/office/powerpoint/2010/main" val="3215021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11"/>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ja-JP" altLang="en-US" sz="1600" dirty="0" smtClean="0">
                <a:latin typeface="Meiryo UI" panose="020B0604030504040204" pitchFamily="50" charset="-128"/>
                <a:ea typeface="Meiryo UI" panose="020B0604030504040204" pitchFamily="50" charset="-128"/>
              </a:rPr>
              <a:t>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(2/6)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31654"/>
            <a:ext cx="54296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自分なりに工夫した点はありますか。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78636"/>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動画は</a:t>
            </a:r>
            <a:r>
              <a:rPr lang="en-US" altLang="ja-JP" dirty="0" smtClean="0">
                <a:solidFill>
                  <a:srgbClr val="3333FF"/>
                </a:solidFill>
                <a:latin typeface="Meiryo UI" panose="020B0604030504040204" pitchFamily="50" charset="-128"/>
                <a:ea typeface="Meiryo UI" panose="020B0604030504040204" pitchFamily="50" charset="-128"/>
              </a:rPr>
              <a:t>5</a:t>
            </a:r>
            <a:r>
              <a:rPr lang="ja-JP" altLang="en-US" dirty="0" smtClean="0">
                <a:solidFill>
                  <a:srgbClr val="3333FF"/>
                </a:solidFill>
                <a:latin typeface="Meiryo UI" panose="020B0604030504040204" pitchFamily="50" charset="-128"/>
                <a:ea typeface="Meiryo UI" panose="020B0604030504040204" pitchFamily="50" charset="-128"/>
              </a:rPr>
              <a:t>分程度で、ポイントは</a:t>
            </a:r>
            <a:r>
              <a:rPr lang="en-US" altLang="ja-JP" dirty="0" smtClean="0">
                <a:solidFill>
                  <a:srgbClr val="3333FF"/>
                </a:solidFill>
                <a:latin typeface="Meiryo UI" panose="020B0604030504040204" pitchFamily="50" charset="-128"/>
                <a:ea typeface="Meiryo UI" panose="020B0604030504040204" pitchFamily="50" charset="-128"/>
              </a:rPr>
              <a:t>1</a:t>
            </a:r>
            <a:r>
              <a:rPr lang="ja-JP" altLang="en-US" dirty="0" smtClean="0">
                <a:solidFill>
                  <a:srgbClr val="3333FF"/>
                </a:solidFill>
                <a:latin typeface="Meiryo UI" panose="020B0604030504040204" pitchFamily="50" charset="-128"/>
                <a:ea typeface="Meiryo UI" panose="020B0604030504040204" pitchFamily="50" charset="-128"/>
              </a:rPr>
              <a:t>～</a:t>
            </a:r>
            <a:r>
              <a:rPr lang="en-US" altLang="ja-JP" dirty="0" smtClean="0">
                <a:solidFill>
                  <a:srgbClr val="3333FF"/>
                </a:solidFill>
                <a:latin typeface="Meiryo UI" panose="020B0604030504040204" pitchFamily="50" charset="-128"/>
                <a:ea typeface="Meiryo UI" panose="020B0604030504040204" pitchFamily="50" charset="-128"/>
              </a:rPr>
              <a:t>4</a:t>
            </a:r>
            <a:r>
              <a:rPr lang="ja-JP" altLang="en-US" dirty="0" smtClean="0">
                <a:solidFill>
                  <a:srgbClr val="3333FF"/>
                </a:solidFill>
                <a:latin typeface="Meiryo UI" panose="020B0604030504040204" pitchFamily="50" charset="-128"/>
                <a:ea typeface="Meiryo UI" panose="020B0604030504040204" pitchFamily="50" charset="-128"/>
              </a:rPr>
              <a:t>個と伺ったので、一つの動画を作るのではなく、内容を分割して複数動画を作って対応した点。</a:t>
            </a:r>
            <a:endParaRPr lang="en-US" altLang="ja-JP" dirty="0" smtClean="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3007750"/>
            <a:ext cx="66223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難しかった点、困った点、悩んだことがありますか。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70047"/>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分割したものの、やはり内容がかなり多くなり、早口になった点。</a:t>
            </a:r>
            <a:endParaRPr lang="en-US" altLang="ja-JP" dirty="0" smtClean="0">
              <a:solidFill>
                <a:srgbClr val="3333FF"/>
              </a:solidFill>
              <a:latin typeface="Meiryo UI" panose="020B0604030504040204" pitchFamily="50" charset="-128"/>
              <a:ea typeface="Meiryo UI" panose="020B0604030504040204" pitchFamily="50" charset="-128"/>
            </a:endParaRPr>
          </a:p>
          <a:p>
            <a:r>
              <a:rPr kumimoji="1" lang="ja-JP" altLang="en-US" dirty="0" smtClean="0">
                <a:solidFill>
                  <a:srgbClr val="3333FF"/>
                </a:solidFill>
                <a:latin typeface="Meiryo UI" panose="020B0604030504040204" pitchFamily="50" charset="-128"/>
                <a:ea typeface="Meiryo UI" panose="020B0604030504040204" pitchFamily="50" charset="-128"/>
              </a:rPr>
              <a:t>あと、言う内容を覚えて臨んだのですが、途中で忘れたり混乱したりなどありました。</a:t>
            </a:r>
            <a:endParaRPr kumimoji="1"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修正をほぼ加えず動画を流しましたが、私が混乱している所などの方が、学生たちには受けが良かったです。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80634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作成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を</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しながら何か気がついたこと、感じたことがあれば記入してください。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やはり、ポイントを絞って動画作成をするので、この授業の何が一番重要なのか自分でも再認識できる機会となった。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12</a:t>
            </a:fld>
            <a:endParaRPr kumimoji="1" lang="ja-JP" altLang="en-US"/>
          </a:p>
        </p:txBody>
      </p:sp>
      <p:sp>
        <p:nvSpPr>
          <p:cNvPr id="12" name="正方形/長方形 11"/>
          <p:cNvSpPr/>
          <p:nvPr/>
        </p:nvSpPr>
        <p:spPr>
          <a:xfrm>
            <a:off x="8246853" y="923022"/>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69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53683"/>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(3/6)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23026"/>
            <a:ext cx="61237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Q7.</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でうまくいった点はどんなところですか。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70009"/>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学生の反応が思っていた以上に良かったこと。</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2981874"/>
            <a:ext cx="6303329"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Q8.</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授業で動画教材の活用がうまくいった理由は何だと思いますか。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44166"/>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授業のポイントが明確になり、見ている学生たちも何を覚えるのか明確になった点。</a:t>
            </a:r>
            <a:endParaRPr kumimoji="1"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授業のたびに黒板を写す作業がなくなり、覚えることに集中できたから。</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56035"/>
            <a:ext cx="6966972"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Q9.</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授業での動画教材の活用でうまくいかなかった点はどんなところですか。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083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授業で動画を使うのは初めてで、スピーカーを接続せずにパソコンの内臓スピーカーでは声が聞こえない。また、文字もかなり大きめにしたつもりでしたが、プロジェクターに映し出すと後ろの方の学生には見えないところがあっ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13</a:t>
            </a:fld>
            <a:endParaRPr kumimoji="1" lang="ja-JP" altLang="en-US"/>
          </a:p>
        </p:txBody>
      </p:sp>
      <p:sp>
        <p:nvSpPr>
          <p:cNvPr id="12" name="正方形/長方形 11"/>
          <p:cNvSpPr/>
          <p:nvPr/>
        </p:nvSpPr>
        <p:spPr>
          <a:xfrm>
            <a:off x="8246853" y="923024"/>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5667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53680"/>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(4/6)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57534"/>
            <a:ext cx="6412333"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Q10.</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のう</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まくいかなかった理由は何だと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6045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準備不足。</a:t>
            </a:r>
            <a:endParaRPr kumimoji="1"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動画を流すにあたって、リハーサルを怠ったせいだと思います。</a:t>
            </a:r>
            <a:endParaRPr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一度失敗したので、次からは改善できると思います。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3016378"/>
            <a:ext cx="3209533"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学生</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反応はどうでしたか。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7867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授業後、学生にアンケートを実施した結果、</a:t>
            </a:r>
            <a:r>
              <a:rPr kumimoji="1" lang="en-US" altLang="ja-JP" dirty="0" smtClean="0">
                <a:solidFill>
                  <a:srgbClr val="3333FF"/>
                </a:solidFill>
                <a:latin typeface="Meiryo UI" panose="020B0604030504040204" pitchFamily="50" charset="-128"/>
                <a:ea typeface="Meiryo UI" panose="020B0604030504040204" pitchFamily="50" charset="-128"/>
              </a:rPr>
              <a:t>75%</a:t>
            </a:r>
            <a:r>
              <a:rPr kumimoji="1" lang="ja-JP" altLang="en-US" dirty="0" smtClean="0">
                <a:solidFill>
                  <a:srgbClr val="3333FF"/>
                </a:solidFill>
                <a:latin typeface="Meiryo UI" panose="020B0604030504040204" pitchFamily="50" charset="-128"/>
                <a:ea typeface="Meiryo UI" panose="020B0604030504040204" pitchFamily="50" charset="-128"/>
              </a:rPr>
              <a:t>以上の学生には満足してもらえたかなと思います。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6681637"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次回同様の授業をする際にはどのように改善しようと思いますか。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256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まず、聞こえない、見えないは動画の意味はないので、スピーカーの用意、文字のサイズをさらに大きいものにしておきたいと思います。また、学生からも</a:t>
            </a:r>
            <a:r>
              <a:rPr lang="ja-JP" altLang="en-US" dirty="0">
                <a:solidFill>
                  <a:srgbClr val="3333FF"/>
                </a:solidFill>
                <a:latin typeface="Meiryo UI" panose="020B0604030504040204" pitchFamily="50" charset="-128"/>
                <a:ea typeface="Meiryo UI" panose="020B0604030504040204" pitchFamily="50" charset="-128"/>
              </a:rPr>
              <a:t>幾</a:t>
            </a:r>
            <a:r>
              <a:rPr lang="ja-JP" altLang="en-US" dirty="0" smtClean="0">
                <a:solidFill>
                  <a:srgbClr val="3333FF"/>
                </a:solidFill>
                <a:latin typeface="Meiryo UI" panose="020B0604030504040204" pitchFamily="50" charset="-128"/>
                <a:ea typeface="Meiryo UI" panose="020B0604030504040204" pitchFamily="50" charset="-128"/>
              </a:rPr>
              <a:t>つか要望が出てきたので、学生の要望に合った動画の作成も試みたいと思っています。</a:t>
            </a:r>
            <a:endParaRPr kumimoji="1" lang="en-US" altLang="ja-JP" dirty="0" smtClean="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14</a:t>
            </a:fld>
            <a:endParaRPr kumimoji="1" lang="ja-JP" altLang="en-US"/>
          </a:p>
        </p:txBody>
      </p:sp>
      <p:sp>
        <p:nvSpPr>
          <p:cNvPr id="12" name="正方形/長方形 11"/>
          <p:cNvSpPr/>
          <p:nvPr/>
        </p:nvSpPr>
        <p:spPr>
          <a:xfrm>
            <a:off x="8246853" y="923025"/>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4566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09"/>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(5/6)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48904"/>
            <a:ext cx="4924746"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アクションプランについて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アクションプラン通りに進めることができましたか。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95886"/>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だいたい予定通りに進めたと思います。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3007752"/>
            <a:ext cx="11727891"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Q14.</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アクションプラン通りに進められた方は、進められた秘訣や理由を、進められなかった方はその理由は何であったと思いますか。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70049"/>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秘訣と</a:t>
            </a:r>
            <a:r>
              <a:rPr lang="ja-JP" altLang="en-US" dirty="0">
                <a:solidFill>
                  <a:srgbClr val="3333FF"/>
                </a:solidFill>
                <a:latin typeface="Meiryo UI" panose="020B0604030504040204" pitchFamily="50" charset="-128"/>
                <a:ea typeface="Meiryo UI" panose="020B0604030504040204" pitchFamily="50" charset="-128"/>
              </a:rPr>
              <a:t>言</a:t>
            </a:r>
            <a:r>
              <a:rPr lang="ja-JP" altLang="en-US" dirty="0" smtClean="0">
                <a:solidFill>
                  <a:srgbClr val="3333FF"/>
                </a:solidFill>
                <a:latin typeface="Meiryo UI" panose="020B0604030504040204" pitchFamily="50" charset="-128"/>
                <a:ea typeface="Meiryo UI" panose="020B0604030504040204" pitchFamily="50" charset="-128"/>
              </a:rPr>
              <a:t>うほどのものではないのですが、年末年始で、時間に余裕があった点が大きいのかなと思います。あとはやる気！</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6126998"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Q15.</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アクションプランは最終課題を提出するのに役立ちましたか。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2997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予定を立てると、その通り進めようとするので良かったと思います。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15</a:t>
            </a:fld>
            <a:endParaRPr kumimoji="1" lang="ja-JP" altLang="en-US"/>
          </a:p>
        </p:txBody>
      </p:sp>
      <p:sp>
        <p:nvSpPr>
          <p:cNvPr id="12" name="正方形/長方形 11"/>
          <p:cNvSpPr/>
          <p:nvPr/>
        </p:nvSpPr>
        <p:spPr>
          <a:xfrm>
            <a:off x="8246853" y="923026"/>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4593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11"/>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(6/6)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1268081"/>
            <a:ext cx="11214930"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Q16.</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その他、自由に考えたことを記入してください。（例：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研修、インストラクショナルデザイン、</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動画教材作成など</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639019"/>
            <a:ext cx="11499011" cy="48135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dirty="0" smtClean="0">
                <a:solidFill>
                  <a:srgbClr val="3333FF"/>
                </a:solidFill>
                <a:latin typeface="Meiryo UI" panose="020B0604030504040204" pitchFamily="50" charset="-128"/>
                <a:ea typeface="Meiryo UI" panose="020B0604030504040204" pitchFamily="50" charset="-128"/>
              </a:rPr>
              <a:t>ICT</a:t>
            </a:r>
            <a:r>
              <a:rPr lang="ja-JP" altLang="en-US" dirty="0" smtClean="0">
                <a:solidFill>
                  <a:srgbClr val="3333FF"/>
                </a:solidFill>
                <a:latin typeface="Meiryo UI" panose="020B0604030504040204" pitchFamily="50" charset="-128"/>
                <a:ea typeface="Meiryo UI" panose="020B0604030504040204" pitchFamily="50" charset="-128"/>
              </a:rPr>
              <a:t>活用研修では、色々勉強させて頂き有難うございました。動画の撮り方から、授業の組み方までとても参考になりました。</a:t>
            </a:r>
            <a:endParaRPr lang="en-US" altLang="ja-JP" dirty="0" smtClean="0">
              <a:solidFill>
                <a:srgbClr val="3333FF"/>
              </a:solidFill>
              <a:latin typeface="Meiryo UI" panose="020B0604030504040204" pitchFamily="50" charset="-128"/>
              <a:ea typeface="Meiryo UI" panose="020B0604030504040204" pitchFamily="50" charset="-128"/>
            </a:endParaRPr>
          </a:p>
          <a:p>
            <a:endParaRPr lang="en-US" altLang="ja-JP" dirty="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今後の要望として、</a:t>
            </a:r>
            <a:endParaRPr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①より細分化された</a:t>
            </a:r>
            <a:r>
              <a:rPr lang="en-US" altLang="ja-JP" dirty="0" smtClean="0">
                <a:solidFill>
                  <a:srgbClr val="3333FF"/>
                </a:solidFill>
                <a:latin typeface="Meiryo UI" panose="020B0604030504040204" pitchFamily="50" charset="-128"/>
                <a:ea typeface="Meiryo UI" panose="020B0604030504040204" pitchFamily="50" charset="-128"/>
              </a:rPr>
              <a:t>ICT</a:t>
            </a:r>
            <a:r>
              <a:rPr lang="ja-JP" altLang="en-US" dirty="0" smtClean="0">
                <a:solidFill>
                  <a:srgbClr val="3333FF"/>
                </a:solidFill>
                <a:latin typeface="Meiryo UI" panose="020B0604030504040204" pitchFamily="50" charset="-128"/>
                <a:ea typeface="Meiryo UI" panose="020B0604030504040204" pitchFamily="50" charset="-128"/>
              </a:rPr>
              <a:t>活用研修（座学の授業、情報系授業など）を検討してもらえると嬉しいかなと思います。</a:t>
            </a:r>
            <a:endParaRPr lang="en-US" altLang="ja-JP" dirty="0" smtClean="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②もう既に全専研で実施済なのかもしれませんが、</a:t>
            </a:r>
            <a:r>
              <a:rPr lang="en-US" altLang="ja-JP" dirty="0" smtClean="0">
                <a:solidFill>
                  <a:srgbClr val="3333FF"/>
                </a:solidFill>
                <a:latin typeface="Meiryo UI" panose="020B0604030504040204" pitchFamily="50" charset="-128"/>
                <a:ea typeface="Meiryo UI" panose="020B0604030504040204" pitchFamily="50" charset="-128"/>
              </a:rPr>
              <a:t>ID</a:t>
            </a:r>
            <a:r>
              <a:rPr lang="ja-JP" altLang="en-US" dirty="0" smtClean="0">
                <a:solidFill>
                  <a:srgbClr val="3333FF"/>
                </a:solidFill>
                <a:latin typeface="Meiryo UI" panose="020B0604030504040204" pitchFamily="50" charset="-128"/>
                <a:ea typeface="Meiryo UI" panose="020B0604030504040204" pitchFamily="50" charset="-128"/>
              </a:rPr>
              <a:t>を活用した授業の組み立て方の研修を実施してもらえると嬉しいかなと思います。</a:t>
            </a:r>
            <a:endParaRPr lang="en-US" altLang="ja-JP" dirty="0" smtClean="0">
              <a:solidFill>
                <a:srgbClr val="3333FF"/>
              </a:solidFill>
              <a:latin typeface="Meiryo UI" panose="020B0604030504040204" pitchFamily="50" charset="-128"/>
              <a:ea typeface="Meiryo UI" panose="020B0604030504040204" pitchFamily="50" charset="-128"/>
            </a:endParaRPr>
          </a:p>
          <a:p>
            <a:endParaRPr lang="en-US" altLang="ja-JP" dirty="0">
              <a:solidFill>
                <a:srgbClr val="3333FF"/>
              </a:solidFill>
              <a:latin typeface="Meiryo UI" panose="020B0604030504040204" pitchFamily="50" charset="-128"/>
              <a:ea typeface="Meiryo UI" panose="020B0604030504040204" pitchFamily="50" charset="-128"/>
            </a:endParaRPr>
          </a:p>
          <a:p>
            <a:r>
              <a:rPr lang="ja-JP" altLang="en-US" dirty="0" smtClean="0">
                <a:solidFill>
                  <a:srgbClr val="3333FF"/>
                </a:solidFill>
                <a:latin typeface="Meiryo UI" panose="020B0604030504040204" pitchFamily="50" charset="-128"/>
                <a:ea typeface="Meiryo UI" panose="020B0604030504040204" pitchFamily="50" charset="-128"/>
              </a:rPr>
              <a:t>この研修を通じて得たものを今後の授業に反映できるよう頑張っていきたいと思います。</a:t>
            </a:r>
            <a:endParaRPr lang="ja-JP" altLang="en-US" dirty="0">
              <a:solidFill>
                <a:srgbClr val="3333FF"/>
              </a:solidFill>
              <a:latin typeface="Meiryo UI" panose="020B0604030504040204" pitchFamily="50" charset="-128"/>
              <a:ea typeface="Meiryo UI" panose="020B0604030504040204" pitchFamily="50" charset="-128"/>
            </a:endParaRPr>
          </a:p>
          <a:p>
            <a:pPr algn="ctr"/>
            <a:endParaRPr kumimoji="1" lang="ja-JP" altLang="en-US" dirty="0"/>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16</a:t>
            </a:fld>
            <a:endParaRPr kumimoji="1" lang="ja-JP" altLang="en-US"/>
          </a:p>
        </p:txBody>
      </p:sp>
      <p:sp>
        <p:nvSpPr>
          <p:cNvPr id="7" name="正方形/長方形 6"/>
          <p:cNvSpPr/>
          <p:nvPr/>
        </p:nvSpPr>
        <p:spPr>
          <a:xfrm>
            <a:off x="8246853" y="923022"/>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lang="en-US" altLang="ja-JP" sz="1400" dirty="0" smtClean="0">
                <a:solidFill>
                  <a:srgbClr val="3333FF"/>
                </a:solidFill>
                <a:latin typeface="Meiryo UI" panose="020B0604030504040204" pitchFamily="50" charset="-128"/>
                <a:ea typeface="Meiryo UI" panose="020B0604030504040204" pitchFamily="50" charset="-128"/>
              </a:rPr>
              <a:t>M</a:t>
            </a:r>
            <a:r>
              <a:rPr kumimoji="1" lang="en-US" altLang="ja-JP" sz="1400" dirty="0" smtClean="0">
                <a:solidFill>
                  <a:srgbClr val="3333FF"/>
                </a:solidFill>
                <a:latin typeface="Meiryo UI" panose="020B0604030504040204" pitchFamily="50" charset="-128"/>
                <a:ea typeface="Meiryo UI" panose="020B0604030504040204" pitchFamily="50" charset="-128"/>
              </a:rPr>
              <a:t>.S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9693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70932"/>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アクションプランシート</a:t>
            </a:r>
            <a:r>
              <a:rPr lang="en-US" altLang="ja-JP" sz="1600" dirty="0" smtClean="0">
                <a:latin typeface="Meiryo UI" panose="020B0604030504040204" pitchFamily="50" charset="-128"/>
                <a:ea typeface="Meiryo UI" panose="020B0604030504040204" pitchFamily="50" charset="-128"/>
              </a:rPr>
              <a:t>(2/2)</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834501"/>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課題提出までの問題・懸念事項</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課題を実施するにあたり、心配なこと</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懸念することなどを記入し、それらの問題を解決する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為</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に出来そうなことを考えてださい。</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353682" y="1544713"/>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53681" y="373897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課題への取り組み姿勢・態度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どのくらい事後課題が出来そうか、予測と意気込みを記入してください。</a:t>
            </a:r>
          </a:p>
        </p:txBody>
      </p:sp>
      <p:sp>
        <p:nvSpPr>
          <p:cNvPr id="8" name="正方形/長方形 7"/>
          <p:cNvSpPr/>
          <p:nvPr/>
        </p:nvSpPr>
        <p:spPr>
          <a:xfrm>
            <a:off x="353681" y="4511335"/>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カリキュラムが</a:t>
            </a:r>
            <a:r>
              <a:rPr kumimoji="1" lang="en-US" altLang="ja-JP" dirty="0" smtClean="0">
                <a:solidFill>
                  <a:srgbClr val="3333FF"/>
                </a:solidFill>
                <a:latin typeface="Meiryo UI" panose="020B0604030504040204" pitchFamily="50" charset="-128"/>
                <a:ea typeface="Meiryo UI" panose="020B0604030504040204" pitchFamily="50" charset="-128"/>
              </a:rPr>
              <a:t>12</a:t>
            </a:r>
            <a:r>
              <a:rPr kumimoji="1" lang="ja-JP" altLang="en-US" dirty="0" smtClean="0">
                <a:solidFill>
                  <a:srgbClr val="3333FF"/>
                </a:solidFill>
                <a:latin typeface="Meiryo UI" panose="020B0604030504040204" pitchFamily="50" charset="-128"/>
                <a:ea typeface="Meiryo UI" panose="020B0604030504040204" pitchFamily="50" charset="-128"/>
              </a:rPr>
              <a:t>月で終了しているため、学生に実際に見てもらうことが厳しいが、今後の授業に使えるアイテムに仕上げたい。</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2</a:t>
            </a:fld>
            <a:endParaRPr kumimoji="1" lang="ja-JP" altLang="en-US"/>
          </a:p>
        </p:txBody>
      </p:sp>
      <p:sp>
        <p:nvSpPr>
          <p:cNvPr id="9" name="正方形/長方形 8"/>
          <p:cNvSpPr/>
          <p:nvPr/>
        </p:nvSpPr>
        <p:spPr>
          <a:xfrm>
            <a:off x="8246853" y="802250"/>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A.S</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9399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70939"/>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ja-JP" altLang="en-US" sz="1600" dirty="0" smtClean="0">
                <a:latin typeface="Meiryo UI" panose="020B0604030504040204" pitchFamily="50" charset="-128"/>
                <a:ea typeface="Meiryo UI" panose="020B0604030504040204" pitchFamily="50" charset="-128"/>
              </a:rPr>
              <a:t>アクションプランシート</a:t>
            </a:r>
            <a:r>
              <a:rPr lang="en-US" altLang="ja-JP" sz="1600" dirty="0" smtClean="0">
                <a:latin typeface="Meiryo UI" panose="020B0604030504040204" pitchFamily="50" charset="-128"/>
                <a:ea typeface="Meiryo UI" panose="020B0604030504040204" pitchFamily="50" charset="-128"/>
              </a:rPr>
              <a:t>(1/2)</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043849666"/>
              </p:ext>
            </p:extLst>
          </p:nvPr>
        </p:nvGraphicFramePr>
        <p:xfrm>
          <a:off x="838200" y="1305016"/>
          <a:ext cx="10515600" cy="4998130"/>
        </p:xfrm>
        <a:graphic>
          <a:graphicData uri="http://schemas.openxmlformats.org/drawingml/2006/table">
            <a:tbl>
              <a:tblPr firstRow="1" firstCol="1" bandRow="1"/>
              <a:tblGrid>
                <a:gridCol w="1429822"/>
                <a:gridCol w="4542889"/>
                <a:gridCol w="4542889"/>
              </a:tblGrid>
              <a:tr h="333210">
                <a:tc gridSpan="3">
                  <a:txBody>
                    <a:bodyPr/>
                    <a:lstStyle/>
                    <a:p>
                      <a:pPr indent="533400" algn="just">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行動計画</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立案日：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2018</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21</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3210">
                <a:tc rowSpan="2">
                  <a:txBody>
                    <a:bodyPr/>
                    <a:lstStyle/>
                    <a:p>
                      <a:pPr algn="ctr">
                        <a:lnSpc>
                          <a:spcPct val="3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行動項目</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アクションの詳細計画</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333210">
                <a:tc vMerge="1">
                  <a:txBody>
                    <a:bodyPr/>
                    <a:lstStyle/>
                    <a:p>
                      <a:endParaRPr kumimoji="1" lang="ja-JP" altLang="en-US"/>
                    </a:p>
                  </a:txBody>
                  <a:tcPr/>
                </a:tc>
                <a:tc>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誰が</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誰と</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何を目標にして</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①指導案シートの設計</a:t>
                      </a:r>
                      <a:endParaRPr lang="en-US" altLang="ja-JP"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00" b="0"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シラバスの確認</a:t>
                      </a:r>
                      <a:endPar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1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18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②動画教材の設計</a:t>
                      </a:r>
                      <a:endParaRPr lang="en-US" altLang="ja-JP"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8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ポイント・長さを設計し、動画の撮影</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25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①②の確認・修正</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繰り返し見られる動画か確認⇒修正</a:t>
                      </a:r>
                      <a:endParaRPr lang="en-US" altLang="ja-JP"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（ポイントが入っているか、聞きやすいかの観点で）</a:t>
                      </a:r>
                      <a:endParaRPr lang="ja-JP" sz="1000" b="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31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ja-JP" alt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提出</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私</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メールで送る</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solidFill>
                          <a:srgbClr val="3333FF"/>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テキスト ボックス 15"/>
          <p:cNvSpPr txBox="1"/>
          <p:nvPr/>
        </p:nvSpPr>
        <p:spPr>
          <a:xfrm>
            <a:off x="355104" y="825623"/>
            <a:ext cx="8460420"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計画</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smtClean="0">
                <a:solidFill>
                  <a:schemeClr val="tx1">
                    <a:lumMod val="75000"/>
                    <a:lumOff val="25000"/>
                  </a:schemeClr>
                </a:solidFill>
                <a:latin typeface="Meiryo UI" panose="020B0604030504040204" pitchFamily="50" charset="-128"/>
                <a:ea typeface="Meiryo UI" panose="020B0604030504040204" pitchFamily="50" charset="-128"/>
              </a:rPr>
              <a:t>課題</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提出までの約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ヶ月の行動計画を立ててみましょう。</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3</a:t>
            </a:fld>
            <a:endParaRPr kumimoji="1" lang="ja-JP" altLang="en-US"/>
          </a:p>
        </p:txBody>
      </p:sp>
      <p:sp>
        <p:nvSpPr>
          <p:cNvPr id="7" name="正方形/長方形 6"/>
          <p:cNvSpPr/>
          <p:nvPr/>
        </p:nvSpPr>
        <p:spPr>
          <a:xfrm>
            <a:off x="8246853" y="819506"/>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T.H</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1401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0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ja-JP" altLang="en-US" sz="1600" dirty="0" smtClean="0">
                <a:latin typeface="Meiryo UI" panose="020B0604030504040204" pitchFamily="50" charset="-128"/>
                <a:ea typeface="Meiryo UI" panose="020B0604030504040204" pitchFamily="50" charset="-128"/>
              </a:rPr>
              <a:t>アクションプランシート</a:t>
            </a:r>
            <a:r>
              <a:rPr lang="en-US" altLang="ja-JP" sz="1600" dirty="0" smtClean="0">
                <a:latin typeface="Meiryo UI" panose="020B0604030504040204" pitchFamily="50" charset="-128"/>
                <a:ea typeface="Meiryo UI" panose="020B0604030504040204" pitchFamily="50" charset="-128"/>
              </a:rPr>
              <a:t>(2/2)</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834501"/>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課題提出までの問題・懸念事項</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課題を実施するにあたり、心配なこと</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懸念することなどを記入し、それらの問題を解決する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為</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に出来そうなことを考えてださい。</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353682" y="1544713"/>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学生の動画を使用した悪ふざけがないか心配です。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53681" y="373897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課題への取り組み姿勢・態度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どのくらい事後課題が出来そうか、予測と意気込みを記入してください。</a:t>
            </a:r>
          </a:p>
        </p:txBody>
      </p:sp>
      <p:sp>
        <p:nvSpPr>
          <p:cNvPr id="8" name="正方形/長方形 7"/>
          <p:cNvSpPr/>
          <p:nvPr/>
        </p:nvSpPr>
        <p:spPr>
          <a:xfrm>
            <a:off x="353681" y="4511335"/>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mtClean="0">
                <a:solidFill>
                  <a:srgbClr val="3333FF"/>
                </a:solidFill>
                <a:latin typeface="Meiryo UI" panose="020B0604030504040204" pitchFamily="50" charset="-128"/>
                <a:ea typeface="Meiryo UI" panose="020B0604030504040204" pitchFamily="50" charset="-128"/>
              </a:rPr>
              <a:t>レストラン・サービスを担当しているので、基本的な皿の持ち方、水の注ぎ方等、基本動作の動画をまず作成したいと思っております。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4</a:t>
            </a:fld>
            <a:endParaRPr kumimoji="1" lang="ja-JP" altLang="en-US"/>
          </a:p>
        </p:txBody>
      </p:sp>
      <p:sp>
        <p:nvSpPr>
          <p:cNvPr id="9" name="正方形/長方形 8"/>
          <p:cNvSpPr/>
          <p:nvPr/>
        </p:nvSpPr>
        <p:spPr>
          <a:xfrm>
            <a:off x="8246853" y="793633"/>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T.H</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5457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70931"/>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(1/6)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897148"/>
            <a:ext cx="6598281"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指導案作成について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指導案作成において、自分なりに工夫した点はどんなところですか。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4413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学生同士でお互いの動きを確認させ、合わせて評価させる点。</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2964616"/>
            <a:ext cx="49728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難しかった点、困った点、悩んだ点がありますか。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26916"/>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最初の注意喚起をどのようにしたら効果的かが難しい。</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69477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指導案を作成しながら、何か気がついたことがあれば記入してください。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自分自身の今までの授業構成との違いとして「導入」部分の不足を感じました。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246853" y="923020"/>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5</a:t>
            </a:fld>
            <a:endParaRPr kumimoji="1" lang="ja-JP" altLang="en-US"/>
          </a:p>
        </p:txBody>
      </p:sp>
    </p:spTree>
    <p:extLst>
      <p:ext uri="{BB962C8B-B14F-4D97-AF65-F5344CB8AC3E}">
        <p14:creationId xmlns:p14="http://schemas.microsoft.com/office/powerpoint/2010/main" val="1666003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13"/>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ja-JP" altLang="en-US" sz="1600" dirty="0" smtClean="0">
                <a:latin typeface="Meiryo UI" panose="020B0604030504040204" pitchFamily="50" charset="-128"/>
                <a:ea typeface="Meiryo UI" panose="020B0604030504040204" pitchFamily="50" charset="-128"/>
              </a:rPr>
              <a:t>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(2/6)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14402"/>
            <a:ext cx="54296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自分なりに工夫した点はありますか。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2181" y="1560726"/>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3333FF"/>
                </a:solidFill>
                <a:latin typeface="Meiryo UI" panose="020B0604030504040204" pitchFamily="50" charset="-128"/>
                <a:ea typeface="Meiryo UI" panose="020B0604030504040204" pitchFamily="50" charset="-128"/>
              </a:rPr>
              <a:t>できるだけ見やすいアングルを心がけました。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2981872"/>
            <a:ext cx="66223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難しかった点、困った点、悩んだことがありますか。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44169"/>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アングルによって見せたい部分が隠れてしまうことがあり、何度か撮りなおしました。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80634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作成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を</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しながら何か気がついたこと、感じたことがあれば記入してください。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セミナーで学んだシナリオの重要性と、撮る側と撮られる側のイメージの共有の重要性を</a:t>
            </a:r>
            <a:r>
              <a:rPr lang="ja-JP" altLang="en-US" dirty="0" smtClean="0">
                <a:solidFill>
                  <a:srgbClr val="3333FF"/>
                </a:solidFill>
                <a:latin typeface="Meiryo UI" panose="020B0604030504040204" pitchFamily="50" charset="-128"/>
                <a:ea typeface="Meiryo UI" panose="020B0604030504040204" pitchFamily="50" charset="-128"/>
              </a:rPr>
              <a:t>感じました。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6</a:t>
            </a:fld>
            <a:endParaRPr kumimoji="1" lang="ja-JP" altLang="en-US"/>
          </a:p>
        </p:txBody>
      </p:sp>
      <p:sp>
        <p:nvSpPr>
          <p:cNvPr id="12" name="正方形/長方形 11"/>
          <p:cNvSpPr/>
          <p:nvPr/>
        </p:nvSpPr>
        <p:spPr>
          <a:xfrm>
            <a:off x="8246853" y="923024"/>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8972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53681"/>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(3/6)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31652"/>
            <a:ext cx="61237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Q7.</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でうまくいった点はどんなところですか。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78640"/>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授業は実施しておりません、新年度の授業に導入予定です。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2999123"/>
            <a:ext cx="6303329"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Q8.</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授業で動画教材の活用がうまくいった理由は何だと思いますか。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61421"/>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90539"/>
            <a:ext cx="6966972"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Q9.</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授業での動画教材の活用でうまくいかなかった点はどんなところですか。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083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7</a:t>
            </a:fld>
            <a:endParaRPr kumimoji="1" lang="ja-JP" altLang="en-US"/>
          </a:p>
        </p:txBody>
      </p:sp>
      <p:sp>
        <p:nvSpPr>
          <p:cNvPr id="12" name="正方形/長方形 11"/>
          <p:cNvSpPr/>
          <p:nvPr/>
        </p:nvSpPr>
        <p:spPr>
          <a:xfrm>
            <a:off x="8255479" y="923026"/>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3421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53681"/>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(4/6)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40280"/>
            <a:ext cx="6412333"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Q10.</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のう</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まくいかなかった理由は何だと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87262"/>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3016382"/>
            <a:ext cx="3209533"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学生</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反応はどうでしたか。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78673"/>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90539"/>
            <a:ext cx="6681637"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次回同様の授業をする際にはどのように改善しようと思いますか。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256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8</a:t>
            </a:fld>
            <a:endParaRPr kumimoji="1" lang="ja-JP" altLang="en-US"/>
          </a:p>
        </p:txBody>
      </p:sp>
      <p:sp>
        <p:nvSpPr>
          <p:cNvPr id="12" name="正方形/長方形 11"/>
          <p:cNvSpPr/>
          <p:nvPr/>
        </p:nvSpPr>
        <p:spPr>
          <a:xfrm>
            <a:off x="8246853" y="923022"/>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2056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36230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(5/6)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931653"/>
            <a:ext cx="4924746"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アクションプランについて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アクションプラン通りに進めることができましたか。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57863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ほぼ予定通り進めることができました。</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2181" y="3007752"/>
            <a:ext cx="11727891"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Q14.</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アクションプラン通りに進められた方は、進められた秘訣や理由を、進められなかった方はその理由は何であったと思いますか。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370049"/>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比較的余裕を持った予定を立てたので良かったと思います。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47933" y="4790539"/>
            <a:ext cx="6126998"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Q15.</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アクションプランは最終課題を提出するのに役立ちましたか。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2997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3333FF"/>
                </a:solidFill>
                <a:latin typeface="Meiryo UI" panose="020B0604030504040204" pitchFamily="50" charset="-128"/>
                <a:ea typeface="Meiryo UI" panose="020B0604030504040204" pitchFamily="50" charset="-128"/>
              </a:rPr>
              <a:t>スケジュールを意識することができたので良かったです。</a:t>
            </a:r>
            <a:endParaRPr kumimoji="1" lang="ja-JP" altLang="en-US" dirty="0">
              <a:solidFill>
                <a:srgbClr val="3333FF"/>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9</a:t>
            </a:fld>
            <a:endParaRPr kumimoji="1" lang="ja-JP" altLang="en-US"/>
          </a:p>
        </p:txBody>
      </p:sp>
      <p:sp>
        <p:nvSpPr>
          <p:cNvPr id="12" name="正方形/長方形 11"/>
          <p:cNvSpPr/>
          <p:nvPr/>
        </p:nvSpPr>
        <p:spPr>
          <a:xfrm>
            <a:off x="8246853" y="923023"/>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　</a:t>
            </a:r>
            <a:r>
              <a:rPr kumimoji="1" lang="en-US" altLang="ja-JP" sz="1400" dirty="0" smtClean="0">
                <a:solidFill>
                  <a:srgbClr val="3333FF"/>
                </a:solidFill>
                <a:latin typeface="Meiryo UI" panose="020B0604030504040204" pitchFamily="50" charset="-128"/>
                <a:ea typeface="Meiryo UI" panose="020B0604030504040204" pitchFamily="50" charset="-128"/>
              </a:rPr>
              <a:t>K.I</a:t>
            </a:r>
            <a:r>
              <a:rPr kumimoji="1" lang="ja-JP" altLang="en-US" sz="1400" dirty="0" smtClean="0">
                <a:solidFill>
                  <a:srgbClr val="3333FF"/>
                </a:solidFill>
                <a:latin typeface="Meiryo UI" panose="020B0604030504040204" pitchFamily="50" charset="-128"/>
                <a:ea typeface="Meiryo UI" panose="020B0604030504040204" pitchFamily="50" charset="-128"/>
              </a:rPr>
              <a:t>さん</a:t>
            </a:r>
            <a:endParaRPr kumimoji="1" lang="ja-JP" altLang="en-US" sz="1400"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9260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2018</Words>
  <Application>Microsoft Office PowerPoint</Application>
  <PresentationFormat>ワイド画面</PresentationFormat>
  <Paragraphs>197</Paragraphs>
  <Slides>16</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Meiryo UI</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34</cp:revision>
  <dcterms:created xsi:type="dcterms:W3CDTF">2019-10-21T07:51:10Z</dcterms:created>
  <dcterms:modified xsi:type="dcterms:W3CDTF">2020-01-17T08:55:09Z</dcterms:modified>
</cp:coreProperties>
</file>