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25F1414-BE48-442C-99B8-32540B0FE5B9}" type="datetimeFigureOut">
              <a:rPr kumimoji="1" lang="ja-JP" altLang="en-US" smtClean="0"/>
              <a:t>2020/1/10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3419704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5F1414-BE48-442C-99B8-32540B0FE5B9}" type="datetimeFigureOut">
              <a:rPr kumimoji="1" lang="ja-JP" altLang="en-US" smtClean="0"/>
              <a:t>2020/1/10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4000002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5F1414-BE48-442C-99B8-32540B0FE5B9}" type="datetimeFigureOut">
              <a:rPr kumimoji="1" lang="ja-JP" altLang="en-US" smtClean="0"/>
              <a:t>2020/1/10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2695065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5F1414-BE48-442C-99B8-32540B0FE5B9}" type="datetimeFigureOut">
              <a:rPr kumimoji="1" lang="ja-JP" altLang="en-US" smtClean="0"/>
              <a:t>2020/1/10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862577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25F1414-BE48-442C-99B8-32540B0FE5B9}" type="datetimeFigureOut">
              <a:rPr kumimoji="1" lang="ja-JP" altLang="en-US" smtClean="0"/>
              <a:t>2020/1/10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852508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25F1414-BE48-442C-99B8-32540B0FE5B9}" type="datetimeFigureOut">
              <a:rPr kumimoji="1" lang="ja-JP" altLang="en-US" smtClean="0"/>
              <a:t>2020/1/10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827024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25F1414-BE48-442C-99B8-32540B0FE5B9}" type="datetimeFigureOut">
              <a:rPr kumimoji="1" lang="ja-JP" altLang="en-US" smtClean="0"/>
              <a:t>2020/1/10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4203213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25F1414-BE48-442C-99B8-32540B0FE5B9}" type="datetimeFigureOut">
              <a:rPr kumimoji="1" lang="ja-JP" altLang="en-US" smtClean="0"/>
              <a:t>2020/1/10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4152744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5F1414-BE48-442C-99B8-32540B0FE5B9}" type="datetimeFigureOut">
              <a:rPr kumimoji="1" lang="ja-JP" altLang="en-US" smtClean="0"/>
              <a:t>2020/1/10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2214419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5F1414-BE48-442C-99B8-32540B0FE5B9}" type="datetimeFigureOut">
              <a:rPr kumimoji="1" lang="ja-JP" altLang="en-US" smtClean="0"/>
              <a:t>2020/1/10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2630478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5F1414-BE48-442C-99B8-32540B0FE5B9}" type="datetimeFigureOut">
              <a:rPr kumimoji="1" lang="ja-JP" altLang="en-US" smtClean="0"/>
              <a:t>2020/1/10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3873926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5F1414-BE48-442C-99B8-32540B0FE5B9}" type="datetimeFigureOut">
              <a:rPr kumimoji="1" lang="ja-JP" altLang="en-US" smtClean="0"/>
              <a:t>2020/1/10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612506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15527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（教材）　動画</a:t>
            </a:r>
            <a:r>
              <a:rPr lang="ja-JP" altLang="en-US" sz="1600" dirty="0" smtClean="0">
                <a:latin typeface="Meiryo UI" panose="020B0604030504040204" pitchFamily="50" charset="-128"/>
                <a:ea typeface="Meiryo UI" panose="020B0604030504040204" pitchFamily="50" charset="-128"/>
              </a:rPr>
              <a:t>教材チェックリスト</a:t>
            </a:r>
            <a:endParaRPr kumimoji="1" lang="ja-JP" altLang="en-US" sz="1600" dirty="0">
              <a:latin typeface="Meiryo UI" panose="020B0604030504040204" pitchFamily="50" charset="-128"/>
              <a:ea typeface="Meiryo UI" panose="020B0604030504040204"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1392173043"/>
              </p:ext>
            </p:extLst>
          </p:nvPr>
        </p:nvGraphicFramePr>
        <p:xfrm>
          <a:off x="353684" y="664235"/>
          <a:ext cx="11499012" cy="6022834"/>
        </p:xfrm>
        <a:graphic>
          <a:graphicData uri="http://schemas.openxmlformats.org/drawingml/2006/table">
            <a:tbl>
              <a:tblPr/>
              <a:tblGrid>
                <a:gridCol w="539375"/>
                <a:gridCol w="806345"/>
                <a:gridCol w="621102"/>
                <a:gridCol w="2216988"/>
                <a:gridCol w="4778994"/>
                <a:gridCol w="1268104"/>
                <a:gridCol w="1268104"/>
              </a:tblGrid>
              <a:tr h="662696">
                <a:tc>
                  <a:txBody>
                    <a:bodyPr/>
                    <a:lstStyle/>
                    <a:p>
                      <a:pPr algn="ctr"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総評</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l" fontAlgn="t"/>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108358">
                <a:tc gridSpan="2">
                  <a:txBody>
                    <a:bodyPr/>
                    <a:lstStyle/>
                    <a:p>
                      <a:pPr algn="ctr"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確認事項</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項目番号</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項目</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質問</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確認結果</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備考</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153896">
                <a:tc rowSpan="5">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動画</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動画のクオリティ</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1</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音質</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音はきちんと聞こえるか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896">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2</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画質</a:t>
                      </a:r>
                      <a:r>
                        <a:rPr lang="en-US" altLang="ja-JP"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a:t>
                      </a: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文字・絵・映像など）の明瞭さ</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文字や映像がきちんと見えるか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19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3</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法的配慮</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著作権、肖像権などを侵害していないか、規約に違反していないか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896">
                <a:tc vMerge="1">
                  <a:txBody>
                    <a:bodyPr/>
                    <a:lstStyle/>
                    <a:p>
                      <a:endParaRPr kumimoji="1" lang="ja-JP" altLang="en-US"/>
                    </a:p>
                  </a:txBody>
                  <a:tcPr/>
                </a:tc>
                <a:tc rowSpan="2">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配信方法</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4</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動作環境</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保証する環境での動作を確認したか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896">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5</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システムやアプリの機能</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停止、再生などが機能するか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195">
                <a:tc rowSpan="24">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教材</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授業との連携</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6</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授業との連携</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動画が授業における学習活動を補完・強化する内容になっているか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896">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7</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動画の使途と内容の関係</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動画の使途にあった作成方法になっているか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896">
                <a:tc vMerge="1">
                  <a:txBody>
                    <a:bodyPr/>
                    <a:lstStyle/>
                    <a:p>
                      <a:endParaRPr kumimoji="1" lang="ja-JP" altLang="en-US"/>
                    </a:p>
                  </a:txBody>
                  <a:tcPr/>
                </a:tc>
                <a:tc rowSpan="11">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認知的配慮</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8</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前提知識、事前知識の有無</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事前知識が必要か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896">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9</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難易度</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難しすぎないか、簡単過ぎないか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896">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10</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進み方</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進み方は早すぎないか、遅すぎないか、調度良いか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896">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11</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量</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学習内容を盛り込み過ぎていないか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19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12</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長さ</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長すぎないか、</a:t>
                      </a:r>
                      <a:r>
                        <a:rPr lang="en-US" altLang="ja-JP"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15</a:t>
                      </a: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分以内、可能であれば</a:t>
                      </a:r>
                      <a:r>
                        <a:rPr lang="en-US" altLang="ja-JP"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5</a:t>
                      </a: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分以内になっているか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896">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13</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ナレーション（スピード）</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話すスピードはちょうど良いか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19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14</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ナレーション（明瞭さ）</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具体的に説明しているか</a:t>
                      </a:r>
                      <a:r>
                        <a:rPr lang="en-US" altLang="ja-JP"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a:t>
                      </a: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こう、ここ、これなどの指示語は使っていないか</a:t>
                      </a:r>
                      <a:r>
                        <a:rPr lang="en-US" altLang="ja-JP"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896">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15</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重要な学習内容の強調</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重要な部分は強調・反復されているか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19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16</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学習内容の範囲（ポイント）</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重要な部分は網羅されているか、動画教材</a:t>
                      </a:r>
                      <a:r>
                        <a:rPr lang="en-US" altLang="ja-JP"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1</a:t>
                      </a:r>
                      <a:r>
                        <a:rPr lang="ja-JP" altLang="en-US" sz="1000" b="0" i="0" u="none" strike="noStrike" dirty="0" err="1">
                          <a:solidFill>
                            <a:schemeClr val="tx1">
                              <a:lumMod val="75000"/>
                              <a:lumOff val="25000"/>
                            </a:schemeClr>
                          </a:solidFill>
                          <a:effectLst/>
                          <a:latin typeface="Meiryo UI" panose="020B0604030504040204" pitchFamily="50" charset="-128"/>
                          <a:ea typeface="Meiryo UI" panose="020B0604030504040204" pitchFamily="50" charset="-128"/>
                        </a:rPr>
                        <a:t>つに</a:t>
                      </a: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つきポイントは</a:t>
                      </a:r>
                      <a:r>
                        <a:rPr lang="en-US" altLang="ja-JP"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5</a:t>
                      </a: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つ以内になっているか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19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17</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構成</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ストーリーは現実的か、展開は論理的か、理解しやすい順番で情報を提供しているか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896">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18</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素材、メディアの組み合わせ</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素材、メディアの組み合わせは学習を助けているか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896">
                <a:tc vMerge="1">
                  <a:txBody>
                    <a:bodyPr/>
                    <a:lstStyle/>
                    <a:p>
                      <a:endParaRPr kumimoji="1" lang="ja-JP" altLang="en-US"/>
                    </a:p>
                  </a:txBody>
                  <a:tcPr/>
                </a:tc>
                <a:tc rowSpan="5">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情意的配慮</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19</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動機づけ</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注意喚起しているか</a:t>
                      </a: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(ARCS</a:t>
                      </a: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の</a:t>
                      </a: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A)</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19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20</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学習内容と学習者の関心を関連づけを支援しているか</a:t>
                      </a:r>
                      <a:r>
                        <a:rPr lang="en-US" altLang="ja-JP"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(ARCS</a:t>
                      </a: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の</a:t>
                      </a:r>
                      <a:r>
                        <a:rPr lang="en-US" altLang="ja-JP"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R)</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896">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21</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できそうだと思わせているか</a:t>
                      </a:r>
                      <a:r>
                        <a:rPr lang="en-US" altLang="ja-JP"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(ARCS</a:t>
                      </a: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の</a:t>
                      </a:r>
                      <a:r>
                        <a:rPr lang="en-US" altLang="ja-JP"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C)</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19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22</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やれた！やって良かった！と思える仕組みがあるか</a:t>
                      </a:r>
                      <a:r>
                        <a:rPr lang="en-US" altLang="ja-JP"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(ARCS</a:t>
                      </a: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の</a:t>
                      </a:r>
                      <a:r>
                        <a:rPr lang="en-US" altLang="ja-JP"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S)</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19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23</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素材、メディアの組み合わせ</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素材、メディアの組み合わせは意欲喚起を助けているか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195">
                <a:tc vMerge="1">
                  <a:txBody>
                    <a:bodyPr/>
                    <a:lstStyle/>
                    <a:p>
                      <a:endParaRPr kumimoji="1" lang="ja-JP" altLang="en-US"/>
                    </a:p>
                  </a:txBody>
                  <a:tcPr/>
                </a:tc>
                <a:tc rowSpan="6">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その他</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24</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自律的に学ぶ仕組み</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学習者が自律的に学ぶ仕組みがあるか、繰り返し確認できるか、成長を記録できるか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19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25</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学習者特性</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学習者の特性（学習スタイル、母語、　文化など）は考慮されているか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19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26</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一貫性</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他の資料、授業内容と一貫性のあるデザイン、内容になっているか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19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27</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インタラクティブ性</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学習を支援できるようにインタラクティブで動的な教材になっているか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896">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28</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フィードバック</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フィードバックは必要な情報を的確に提供されるか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19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29</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補足資料</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動画教材、授業の学習効果を高めるための資料が用意されているか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508158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271</TotalTime>
  <Words>511</Words>
  <Application>Microsoft Office PowerPoint</Application>
  <PresentationFormat>ワイド画面</PresentationFormat>
  <Paragraphs>159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Arial</vt:lpstr>
      <vt:lpstr>Calibri</vt:lpstr>
      <vt:lpstr>Calibri Light</vt:lpstr>
      <vt:lpstr>Office テーマ</vt:lpstr>
      <vt:lpstr>PowerPoint プレゼンテーション</vt:lpstr>
    </vt:vector>
  </TitlesOfParts>
  <Company>デジタルハリウッド株式会社</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細野 康男</dc:creator>
  <cp:lastModifiedBy>細野 康男</cp:lastModifiedBy>
  <cp:revision>19</cp:revision>
  <dcterms:created xsi:type="dcterms:W3CDTF">2019-10-21T07:51:10Z</dcterms:created>
  <dcterms:modified xsi:type="dcterms:W3CDTF">2020-01-10T11:32:45Z</dcterms:modified>
</cp:coreProperties>
</file>