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589" r:id="rId2"/>
    <p:sldId id="259" r:id="rId3"/>
    <p:sldId id="606" r:id="rId4"/>
    <p:sldId id="591" r:id="rId5"/>
    <p:sldId id="592" r:id="rId6"/>
    <p:sldId id="593" r:id="rId7"/>
    <p:sldId id="596" r:id="rId8"/>
    <p:sldId id="597" r:id="rId9"/>
    <p:sldId id="565" r:id="rId10"/>
    <p:sldId id="598" r:id="rId11"/>
    <p:sldId id="600" r:id="rId12"/>
    <p:sldId id="601" r:id="rId13"/>
    <p:sldId id="569" r:id="rId14"/>
    <p:sldId id="602" r:id="rId15"/>
    <p:sldId id="599" r:id="rId16"/>
    <p:sldId id="574" r:id="rId17"/>
    <p:sldId id="575" r:id="rId18"/>
    <p:sldId id="576" r:id="rId19"/>
    <p:sldId id="577" r:id="rId20"/>
    <p:sldId id="578" r:id="rId21"/>
    <p:sldId id="603" r:id="rId22"/>
    <p:sldId id="583" r:id="rId23"/>
    <p:sldId id="362" r:id="rId24"/>
    <p:sldId id="604" r:id="rId25"/>
    <p:sldId id="605" r:id="rId26"/>
    <p:sldId id="607" r:id="rId27"/>
    <p:sldId id="588" r:id="rId28"/>
    <p:sldId id="584" r:id="rId29"/>
    <p:sldId id="585" r:id="rId30"/>
    <p:sldId id="594" r:id="rId31"/>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9F9F9F"/>
    <a:srgbClr val="FFC9C9"/>
    <a:srgbClr val="FF89B9"/>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1" autoAdjust="0"/>
    <p:restoredTop sz="64904"/>
  </p:normalViewPr>
  <p:slideViewPr>
    <p:cSldViewPr snapToGrid="0" snapToObjects="1" showGuides="1">
      <p:cViewPr varScale="1">
        <p:scale>
          <a:sx n="57" d="100"/>
          <a:sy n="57" d="100"/>
        </p:scale>
        <p:origin x="1618" y="58"/>
      </p:cViewPr>
      <p:guideLst>
        <p:guide orient="horz" pos="2137"/>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765543B-7A67-7541-9083-ECEC3C361686}" type="datetimeFigureOut">
              <a:rPr lang="en-US" smtClean="0"/>
              <a:t>1/10/2020</a:t>
            </a:fld>
            <a:endParaRPr lang="en-US"/>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5344FAB-ACF2-4948-B5E7-FB279489DCA4}" type="slidenum">
              <a:rPr lang="en-US" smtClean="0"/>
              <a:t>‹#›</a:t>
            </a:fld>
            <a:endParaRPr lang="en-US"/>
          </a:p>
        </p:txBody>
      </p:sp>
    </p:spTree>
    <p:extLst>
      <p:ext uri="{BB962C8B-B14F-4D97-AF65-F5344CB8AC3E}">
        <p14:creationId xmlns:p14="http://schemas.microsoft.com/office/powerpoint/2010/main" val="161952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グループの</a:t>
            </a:r>
            <a:r>
              <a:rPr lang="ja-JP" altLang="en-US" dirty="0" smtClean="0">
                <a:latin typeface="Meiryo UI" panose="020B0604030504040204" pitchFamily="50" charset="-128"/>
                <a:ea typeface="Meiryo UI" panose="020B0604030504040204" pitchFamily="50" charset="-128"/>
              </a:rPr>
              <a:t>メンバーを前半と</a:t>
            </a:r>
            <a:r>
              <a:rPr lang="ja-JP" altLang="en-US" dirty="0" smtClean="0">
                <a:latin typeface="Meiryo UI" panose="020B0604030504040204" pitchFamily="50" charset="-128"/>
                <a:ea typeface="Meiryo UI" panose="020B0604030504040204" pitchFamily="50" charset="-128"/>
              </a:rPr>
              <a:t>は変更し、新しいグループに着席するように、研修前に指示してください。</a:t>
            </a:r>
            <a:endParaRPr lang="en-US" altLang="ja-JP"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ICT</a:t>
            </a:r>
            <a:r>
              <a:rPr lang="ja-JP" altLang="en-US" dirty="0" smtClean="0">
                <a:latin typeface="Meiryo UI" panose="020B0604030504040204" pitchFamily="50" charset="-128"/>
                <a:ea typeface="Meiryo UI" panose="020B0604030504040204" pitchFamily="50" charset="-128"/>
              </a:rPr>
              <a:t>活用研修」担当教員育成</a:t>
            </a:r>
            <a:r>
              <a:rPr lang="ja-JP" altLang="en-US" dirty="0" smtClean="0">
                <a:latin typeface="Meiryo UI" panose="020B0604030504040204" pitchFamily="50" charset="-128"/>
                <a:ea typeface="Meiryo UI" panose="020B0604030504040204" pitchFamily="50" charset="-128"/>
              </a:rPr>
              <a:t>研修後半を</a:t>
            </a:r>
            <a:r>
              <a:rPr lang="ja-JP" altLang="en-US" dirty="0" smtClean="0">
                <a:latin typeface="Meiryo UI" panose="020B0604030504040204" pitchFamily="50" charset="-128"/>
                <a:ea typeface="Meiryo UI" panose="020B0604030504040204" pitchFamily="50" charset="-128"/>
              </a:rPr>
              <a:t>はじめます。</a:t>
            </a:r>
            <a:endParaRPr lang="en-US" altLang="ja-JP"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グループは昨日とは違います。</a:t>
            </a:r>
            <a:endParaRPr lang="en-US" altLang="ja-JP"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新しいメンバで活動を進めていきましょう。</a:t>
            </a:r>
            <a:endParaRPr lang="en-US" altLang="ja-JP" dirty="0" smtClean="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a:t>
            </a:fld>
            <a:endParaRPr lang="en-US"/>
          </a:p>
        </p:txBody>
      </p:sp>
    </p:spTree>
    <p:extLst>
      <p:ext uri="{BB962C8B-B14F-4D97-AF65-F5344CB8AC3E}">
        <p14:creationId xmlns:p14="http://schemas.microsoft.com/office/powerpoint/2010/main" val="38696282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a:t>
            </a:r>
            <a:r>
              <a:rPr lang="ja-JP" altLang="en-US" dirty="0" smtClean="0"/>
              <a:t>事前に、活動用の</a:t>
            </a:r>
            <a:r>
              <a:rPr lang="en-US" altLang="ja-JP" dirty="0" smtClean="0"/>
              <a:t>Google </a:t>
            </a:r>
            <a:r>
              <a:rPr lang="ja-JP" altLang="en-US" dirty="0" smtClean="0"/>
              <a:t>スプレッドシートを用意しておいてください。また、本活動の前に、</a:t>
            </a:r>
            <a:r>
              <a:rPr lang="en-US" altLang="ja-JP" dirty="0" smtClean="0"/>
              <a:t>URL</a:t>
            </a:r>
            <a:r>
              <a:rPr lang="ja-JP" altLang="en-US" dirty="0" smtClean="0"/>
              <a:t>を、</a:t>
            </a:r>
            <a:r>
              <a:rPr lang="en-US" altLang="ja-JP" dirty="0" err="1" smtClean="0"/>
              <a:t>GoogleClassroom</a:t>
            </a:r>
            <a:r>
              <a:rPr lang="ja-JP" altLang="en-US" dirty="0" smtClean="0"/>
              <a:t>でもお知らせしておいてください。</a:t>
            </a:r>
            <a:endParaRPr lang="en-US" altLang="ja-JP" dirty="0" smtClean="0"/>
          </a:p>
          <a:p>
            <a:endParaRPr lang="en-US" altLang="ja-JP" dirty="0" smtClean="0"/>
          </a:p>
          <a:p>
            <a:r>
              <a:rPr lang="ja-JP" altLang="en-US" dirty="0" smtClean="0"/>
              <a:t>こちらが、</a:t>
            </a:r>
            <a:r>
              <a:rPr lang="en-US" altLang="ja-JP" dirty="0" smtClean="0"/>
              <a:t>Google</a:t>
            </a:r>
            <a:r>
              <a:rPr lang="ja-JP" altLang="en-US" dirty="0" smtClean="0"/>
              <a:t>スプレッドシートの</a:t>
            </a:r>
            <a:r>
              <a:rPr lang="en-US" altLang="ja-JP" dirty="0" smtClean="0"/>
              <a:t>URL</a:t>
            </a:r>
            <a:r>
              <a:rPr lang="ja-JP" altLang="en-US" dirty="0" smtClean="0"/>
              <a:t>です。</a:t>
            </a:r>
            <a:endParaRPr lang="en-US" altLang="ja-JP" dirty="0" smtClean="0"/>
          </a:p>
          <a:p>
            <a:r>
              <a:rPr lang="en-US" altLang="ja-JP" dirty="0" err="1" smtClean="0"/>
              <a:t>GoogleClassroom</a:t>
            </a:r>
            <a:r>
              <a:rPr lang="ja-JP" altLang="en-US" dirty="0" err="1" smtClean="0"/>
              <a:t>にも</a:t>
            </a:r>
            <a:r>
              <a:rPr lang="en-US" altLang="ja-JP" dirty="0" smtClean="0"/>
              <a:t>URL</a:t>
            </a:r>
            <a:r>
              <a:rPr lang="ja-JP" altLang="en-US" dirty="0" smtClean="0"/>
              <a:t>をお知らせしたので、</a:t>
            </a:r>
            <a:r>
              <a:rPr lang="en-US" altLang="ja-JP" dirty="0" smtClean="0"/>
              <a:t>Classroom</a:t>
            </a:r>
            <a:r>
              <a:rPr lang="ja-JP" altLang="en-US" dirty="0" smtClean="0"/>
              <a:t>からアクセスしてください。</a:t>
            </a:r>
            <a:endParaRPr lang="en-US" altLang="ja-JP" dirty="0" smtClean="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10</a:t>
            </a:fld>
            <a:endParaRPr lang="en-US"/>
          </a:p>
        </p:txBody>
      </p:sp>
    </p:spTree>
    <p:extLst>
      <p:ext uri="{BB962C8B-B14F-4D97-AF65-F5344CB8AC3E}">
        <p14:creationId xmlns:p14="http://schemas.microsoft.com/office/powerpoint/2010/main" val="2833217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グループディスカッションはいかがだったでしょうか。</a:t>
            </a:r>
            <a:endParaRPr lang="en-US" altLang="ja-JP" dirty="0" smtClean="0"/>
          </a:p>
          <a:p>
            <a:r>
              <a:rPr lang="ja-JP" altLang="en-US" dirty="0" smtClean="0"/>
              <a:t>各メンバーのフィードバックは類似したものだったでしょうか。</a:t>
            </a:r>
            <a:endParaRPr lang="en-US" altLang="ja-JP" dirty="0" smtClean="0"/>
          </a:p>
          <a:p>
            <a:r>
              <a:rPr lang="ja-JP" altLang="en-US" dirty="0" smtClean="0"/>
              <a:t>各グループのフィードバックを比較してみたいと思います。</a:t>
            </a:r>
            <a:endParaRPr lang="en-US" altLang="ja-JP" dirty="0" smtClean="0"/>
          </a:p>
          <a:p>
            <a:endParaRPr lang="en-US" altLang="ja-JP" dirty="0" smtClean="0"/>
          </a:p>
          <a:p>
            <a:r>
              <a:rPr lang="en-US" altLang="ja-JP" dirty="0" smtClean="0"/>
              <a:t>//</a:t>
            </a:r>
            <a:r>
              <a:rPr lang="ja-JP" altLang="en-US" dirty="0" smtClean="0"/>
              <a:t>プロジェクタの画面を切り替え、</a:t>
            </a:r>
            <a:r>
              <a:rPr lang="en-US" altLang="ja-JP" dirty="0" smtClean="0"/>
              <a:t>Google</a:t>
            </a:r>
            <a:r>
              <a:rPr lang="ja-JP" altLang="en-US" dirty="0" smtClean="0"/>
              <a:t>スプレッドシートの一覧を見せながら、解説してください。</a:t>
            </a:r>
            <a:endParaRPr lang="en-US" altLang="ja-JP" dirty="0" smtClean="0"/>
          </a:p>
          <a:p>
            <a:r>
              <a:rPr lang="en-US" altLang="ja-JP" dirty="0" smtClean="0"/>
              <a:t>//</a:t>
            </a:r>
            <a:r>
              <a:rPr lang="ja-JP" altLang="en-US" dirty="0" smtClean="0"/>
              <a:t>特徴的なコメントなどある場合は、当該グループに、どういくことか説明してもらってください。</a:t>
            </a:r>
            <a:endParaRPr lang="en-US" altLang="ja-JP" dirty="0" smtClean="0"/>
          </a:p>
          <a:p>
            <a:r>
              <a:rPr lang="en-US" altLang="ja-JP" dirty="0" smtClean="0"/>
              <a:t>//</a:t>
            </a:r>
            <a:r>
              <a:rPr lang="ja-JP" altLang="en-US" dirty="0" smtClean="0"/>
              <a:t>この時に、教員のみなさんの評価も、スプレッドシートに追加して、同時に見せると、グループ間、教員養成研修講師のコメントを比較できてより効果があると思います。</a:t>
            </a:r>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11</a:t>
            </a:fld>
            <a:endParaRPr lang="en-US"/>
          </a:p>
        </p:txBody>
      </p:sp>
    </p:spTree>
    <p:extLst>
      <p:ext uri="{BB962C8B-B14F-4D97-AF65-F5344CB8AC3E}">
        <p14:creationId xmlns:p14="http://schemas.microsoft.com/office/powerpoint/2010/main" val="2653372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次に、</a:t>
            </a:r>
            <a:r>
              <a:rPr lang="en-US" altLang="ja-JP" dirty="0" smtClean="0"/>
              <a:t>ICT</a:t>
            </a:r>
            <a:r>
              <a:rPr lang="ja-JP" altLang="en-US" dirty="0" smtClean="0"/>
              <a:t>活用研修を実施しているときに出そうな質問や悩み事などに回答する練習をしていきたいと思います。</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まずは、よくでる質問項目、特に今回は、主に動画教材・</a:t>
            </a:r>
            <a:r>
              <a:rPr lang="en-US" altLang="ja-JP" dirty="0" smtClean="0"/>
              <a:t>ICT</a:t>
            </a:r>
            <a:r>
              <a:rPr lang="ja-JP" altLang="en-US" dirty="0" smtClean="0"/>
              <a:t>関連の課題についてのグループディスカッションを行います。</a:t>
            </a:r>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12</a:t>
            </a:fld>
            <a:endParaRPr lang="en-US"/>
          </a:p>
        </p:txBody>
      </p:sp>
    </p:spTree>
    <p:extLst>
      <p:ext uri="{BB962C8B-B14F-4D97-AF65-F5344CB8AC3E}">
        <p14:creationId xmlns:p14="http://schemas.microsoft.com/office/powerpoint/2010/main" val="13822260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まずは、よくでる質問項目について確認したいと思います</a:t>
            </a:r>
            <a:r>
              <a:rPr lang="ja-JP" altLang="en-US" dirty="0" smtClean="0"/>
              <a:t>。</a:t>
            </a:r>
            <a:endParaRPr lang="en-US" altLang="ja-JP" dirty="0" smtClean="0"/>
          </a:p>
          <a:p>
            <a:r>
              <a:rPr lang="ja-JP" altLang="en-US" dirty="0" smtClean="0"/>
              <a:t>配布</a:t>
            </a:r>
            <a:r>
              <a:rPr lang="ja-JP" altLang="en-US" dirty="0"/>
              <a:t>したよくでる質問項目シートをご確認ください</a:t>
            </a:r>
            <a:r>
              <a:rPr lang="ja-JP" altLang="en-US" dirty="0" smtClean="0"/>
              <a:t>。</a:t>
            </a:r>
            <a:endParaRPr lang="en-US" altLang="ja-JP" dirty="0" smtClean="0"/>
          </a:p>
          <a:p>
            <a:r>
              <a:rPr lang="ja-JP" altLang="en-US" dirty="0" smtClean="0"/>
              <a:t>今回</a:t>
            </a:r>
            <a:r>
              <a:rPr lang="ja-JP" altLang="en-US" dirty="0"/>
              <a:t>は、</a:t>
            </a:r>
            <a:r>
              <a:rPr lang="ja-JP" altLang="en-US" sz="1200" dirty="0"/>
              <a:t>主に動画教材・</a:t>
            </a:r>
            <a:r>
              <a:rPr lang="en-US" sz="1200" dirty="0"/>
              <a:t>ICT</a:t>
            </a:r>
            <a:r>
              <a:rPr lang="ja-JP" altLang="en-US" sz="1200" dirty="0"/>
              <a:t>に関しての</a:t>
            </a:r>
            <a:r>
              <a:rPr lang="ja-JP" altLang="en-US" dirty="0"/>
              <a:t>項目を検討していきます</a:t>
            </a:r>
            <a:r>
              <a:rPr lang="ja-JP" altLang="en-US" dirty="0" smtClean="0"/>
              <a:t>。</a:t>
            </a:r>
            <a:endParaRPr lang="en-US" altLang="ja-JP" dirty="0" smtClean="0"/>
          </a:p>
          <a:p>
            <a:endParaRPr lang="en-US" altLang="ja-JP" dirty="0"/>
          </a:p>
          <a:p>
            <a:r>
              <a:rPr lang="ja-JP" altLang="en-US" dirty="0"/>
              <a:t>これらの質問は、実際に、過去に実施した</a:t>
            </a:r>
            <a:r>
              <a:rPr lang="en-US" altLang="ja-JP" dirty="0"/>
              <a:t>ICT</a:t>
            </a:r>
            <a:r>
              <a:rPr lang="ja-JP" altLang="en-US" dirty="0"/>
              <a:t>活用研修</a:t>
            </a:r>
            <a:r>
              <a:rPr lang="ja-JP" altLang="en-US" dirty="0" smtClean="0"/>
              <a:t>で出てき</a:t>
            </a:r>
            <a:r>
              <a:rPr lang="ja-JP" altLang="en-US" dirty="0"/>
              <a:t>た質問です。</a:t>
            </a:r>
            <a:endParaRPr lang="en-US" altLang="ja-JP" dirty="0"/>
          </a:p>
          <a:p>
            <a:r>
              <a:rPr lang="ja-JP" altLang="en-US" dirty="0"/>
              <a:t>例えば、</a:t>
            </a:r>
            <a:endParaRPr lang="en-US" altLang="ja-JP" dirty="0"/>
          </a:p>
          <a:p>
            <a:pPr marL="514350" lvl="0" indent="-514350">
              <a:buFont typeface="+mj-lt"/>
              <a:buAutoNum type="arabicPeriod"/>
            </a:pPr>
            <a:r>
              <a:rPr lang="ja-JP" altLang="en-US" dirty="0"/>
              <a:t>オープンソースの教材の活用をするにはどうしたらいいですか。</a:t>
            </a:r>
            <a:endParaRPr lang="en-US" dirty="0"/>
          </a:p>
          <a:p>
            <a:pPr marL="514350" lvl="0" indent="-514350">
              <a:buFont typeface="+mj-lt"/>
              <a:buAutoNum type="arabicPeriod"/>
            </a:pPr>
            <a:r>
              <a:rPr lang="en-US" dirty="0"/>
              <a:t>IT</a:t>
            </a:r>
            <a:r>
              <a:rPr lang="ja-JP" altLang="en-US" dirty="0"/>
              <a:t>が苦手な学生に導入するにはどうしたらいいですか。 </a:t>
            </a:r>
            <a:endParaRPr lang="en-US" dirty="0"/>
          </a:p>
          <a:p>
            <a:pPr marL="514350" lvl="0" indent="-514350">
              <a:buFont typeface="+mj-lt"/>
              <a:buAutoNum type="arabicPeriod"/>
            </a:pPr>
            <a:r>
              <a:rPr lang="en-US" dirty="0"/>
              <a:t>ICT</a:t>
            </a:r>
            <a:r>
              <a:rPr lang="ja-JP" altLang="en-US" dirty="0"/>
              <a:t>活用教育を普及するにはどうしたらいいですか。</a:t>
            </a:r>
            <a:endParaRPr lang="en-US" dirty="0"/>
          </a:p>
          <a:p>
            <a:r>
              <a:rPr lang="ja-JP" altLang="en-US" dirty="0"/>
              <a:t>など、さまざまの質問があります。</a:t>
            </a:r>
            <a:endParaRPr lang="en-US"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13</a:t>
            </a:fld>
            <a:endParaRPr lang="en-US"/>
          </a:p>
        </p:txBody>
      </p:sp>
    </p:spTree>
    <p:extLst>
      <p:ext uri="{BB962C8B-B14F-4D97-AF65-F5344CB8AC3E}">
        <p14:creationId xmlns:p14="http://schemas.microsoft.com/office/powerpoint/2010/main" val="1251491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lt"/>
                <a:ea typeface="+mn-ea"/>
                <a:cs typeface="+mn-cs"/>
              </a:rPr>
              <a:t>では、グループ活動をはじめたいと思います。</a:t>
            </a:r>
            <a:endParaRPr lang="en-US" altLang="ja-JP"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lt"/>
                <a:ea typeface="+mn-ea"/>
                <a:cs typeface="+mn-cs"/>
              </a:rPr>
              <a:t>昨日の活動と同様に進めてください。</a:t>
            </a:r>
            <a:endParaRPr lang="en-US" altLang="ja-JP"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1" kern="1200" dirty="0" smtClean="0">
              <a:solidFill>
                <a:schemeClr val="tx1"/>
              </a:solidFill>
              <a:effectLst/>
              <a:latin typeface="+mn-lt"/>
              <a:ea typeface="+mn-ea"/>
              <a:cs typeface="+mn-cs"/>
            </a:endParaRPr>
          </a:p>
          <a:p>
            <a:r>
              <a:rPr lang="ja-JP" altLang="en-US" dirty="0" smtClean="0"/>
              <a:t>まず、質問項目を確認したら、その他にどんな質問が出そうか考えてみてください。</a:t>
            </a:r>
            <a:endParaRPr lang="en-US" altLang="ja-JP" dirty="0" smtClean="0"/>
          </a:p>
          <a:p>
            <a:r>
              <a:rPr lang="ja-JP" altLang="en-US" dirty="0" smtClean="0"/>
              <a:t>追加したい質問項目を考えます。</a:t>
            </a:r>
            <a:endParaRPr lang="en-US" altLang="ja-JP" dirty="0" smtClean="0"/>
          </a:p>
          <a:p>
            <a:r>
              <a:rPr lang="ja-JP" altLang="en-US" dirty="0" smtClean="0"/>
              <a:t>そして、質問項目の一覧を再度確認し、グループとして、回答を考えるのに取り上げる質問を</a:t>
            </a:r>
            <a:r>
              <a:rPr lang="en-US" altLang="ja-JP" dirty="0" smtClean="0"/>
              <a:t>3</a:t>
            </a:r>
            <a:r>
              <a:rPr lang="ja-JP" altLang="en-US" dirty="0" smtClean="0"/>
              <a:t>つピックアップしてください。</a:t>
            </a:r>
            <a:endParaRPr lang="en-US" altLang="ja-JP" dirty="0" smtClean="0"/>
          </a:p>
          <a:p>
            <a:r>
              <a:rPr lang="ja-JP" altLang="en-US" dirty="0" smtClean="0"/>
              <a:t>それらの質問に対し、どのような回答が可能か検討してください。</a:t>
            </a:r>
            <a:endParaRPr lang="en-US" altLang="ja-JP" dirty="0" smtClean="0"/>
          </a:p>
          <a:p>
            <a:r>
              <a:rPr lang="ja-JP" altLang="en-US" dirty="0" smtClean="0"/>
              <a:t>回答するために、</a:t>
            </a:r>
            <a:r>
              <a:rPr lang="en-US" altLang="ja-JP" dirty="0" smtClean="0"/>
              <a:t>ID</a:t>
            </a:r>
            <a:r>
              <a:rPr lang="ja-JP" altLang="en-US" dirty="0" smtClean="0"/>
              <a:t>ツール、</a:t>
            </a:r>
            <a:r>
              <a:rPr lang="en-US" altLang="ja-JP" dirty="0" smtClean="0"/>
              <a:t>ICT</a:t>
            </a:r>
            <a:r>
              <a:rPr lang="ja-JP" altLang="en-US" dirty="0" smtClean="0"/>
              <a:t>活用事例を調べてみてください。</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事前課題のグループ活動同様に、グループ内でのやり取りは、グループの代表が</a:t>
            </a:r>
            <a:r>
              <a:rPr lang="en-US" altLang="ja-JP" dirty="0" smtClean="0"/>
              <a:t>Google</a:t>
            </a:r>
            <a:r>
              <a:rPr lang="ja-JP" altLang="en-US" dirty="0" smtClean="0"/>
              <a:t>スプレッドシートにアクセスし記録として残してください。</a:t>
            </a:r>
            <a:endParaRPr lang="en-US" altLang="ja-JP" dirty="0" smtClean="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14</a:t>
            </a:fld>
            <a:endParaRPr lang="en-US"/>
          </a:p>
        </p:txBody>
      </p:sp>
    </p:spTree>
    <p:extLst>
      <p:ext uri="{BB962C8B-B14F-4D97-AF65-F5344CB8AC3E}">
        <p14:creationId xmlns:p14="http://schemas.microsoft.com/office/powerpoint/2010/main" val="3681399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a:t>
            </a:r>
            <a:r>
              <a:rPr lang="ja-JP" altLang="en-US" dirty="0" smtClean="0"/>
              <a:t>事前に、活動用の</a:t>
            </a:r>
            <a:r>
              <a:rPr lang="en-US" altLang="ja-JP" dirty="0" smtClean="0"/>
              <a:t>Google </a:t>
            </a:r>
            <a:r>
              <a:rPr lang="ja-JP" altLang="en-US" dirty="0" smtClean="0"/>
              <a:t>スプレッドシートを用意しておいてください</a:t>
            </a:r>
            <a:r>
              <a:rPr lang="ja-JP" altLang="en-US" dirty="0" smtClean="0"/>
              <a:t>。また</a:t>
            </a:r>
            <a:r>
              <a:rPr lang="ja-JP" altLang="en-US" dirty="0" smtClean="0"/>
              <a:t>、本活動の前に、</a:t>
            </a:r>
            <a:r>
              <a:rPr lang="en-US" altLang="ja-JP" dirty="0" smtClean="0"/>
              <a:t>URL</a:t>
            </a:r>
            <a:r>
              <a:rPr lang="ja-JP" altLang="en-US" dirty="0" smtClean="0"/>
              <a:t>を、</a:t>
            </a:r>
            <a:r>
              <a:rPr lang="en-US" altLang="ja-JP" dirty="0" err="1" smtClean="0"/>
              <a:t>GoogleClassroom</a:t>
            </a:r>
            <a:r>
              <a:rPr lang="ja-JP" altLang="en-US" dirty="0" smtClean="0"/>
              <a:t>でもお知らせしておいてください。</a:t>
            </a:r>
            <a:endParaRPr lang="en-US" altLang="ja-JP" dirty="0" smtClean="0"/>
          </a:p>
          <a:p>
            <a:endParaRPr lang="en-US" altLang="ja-JP" dirty="0" smtClean="0"/>
          </a:p>
          <a:p>
            <a:r>
              <a:rPr lang="ja-JP" altLang="en-US" dirty="0" smtClean="0"/>
              <a:t>こちらが、</a:t>
            </a:r>
            <a:r>
              <a:rPr lang="en-US" altLang="ja-JP" dirty="0" smtClean="0"/>
              <a:t>Google</a:t>
            </a:r>
            <a:r>
              <a:rPr lang="ja-JP" altLang="en-US" dirty="0" smtClean="0"/>
              <a:t>スプレッドシートの</a:t>
            </a:r>
            <a:r>
              <a:rPr lang="en-US" altLang="ja-JP" dirty="0" smtClean="0"/>
              <a:t>URL</a:t>
            </a:r>
            <a:r>
              <a:rPr lang="ja-JP" altLang="en-US" dirty="0" smtClean="0"/>
              <a:t>です。</a:t>
            </a:r>
            <a:endParaRPr lang="en-US" altLang="ja-JP" dirty="0" smtClean="0"/>
          </a:p>
          <a:p>
            <a:r>
              <a:rPr lang="en-US" altLang="ja-JP" dirty="0" err="1" smtClean="0"/>
              <a:t>GoogleClassroom</a:t>
            </a:r>
            <a:r>
              <a:rPr lang="ja-JP" altLang="en-US" dirty="0" err="1" smtClean="0"/>
              <a:t>にも</a:t>
            </a:r>
            <a:r>
              <a:rPr lang="en-US" altLang="ja-JP" dirty="0" smtClean="0"/>
              <a:t>URL</a:t>
            </a:r>
            <a:r>
              <a:rPr lang="ja-JP" altLang="en-US" dirty="0" smtClean="0"/>
              <a:t>をお知らせしたので、</a:t>
            </a:r>
            <a:r>
              <a:rPr lang="en-US" altLang="ja-JP" dirty="0" smtClean="0"/>
              <a:t>Classroom</a:t>
            </a:r>
            <a:r>
              <a:rPr lang="ja-JP" altLang="en-US" dirty="0" smtClean="0"/>
              <a:t>からアクセスしてください。</a:t>
            </a:r>
            <a:endParaRPr lang="en-US" altLang="ja-JP" dirty="0" smtClean="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15</a:t>
            </a:fld>
            <a:endParaRPr lang="en-US"/>
          </a:p>
        </p:txBody>
      </p:sp>
    </p:spTree>
    <p:extLst>
      <p:ext uri="{BB962C8B-B14F-4D97-AF65-F5344CB8AC3E}">
        <p14:creationId xmlns:p14="http://schemas.microsoft.com/office/powerpoint/2010/main" val="113067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では、グループ活動をはじめてください。</a:t>
            </a:r>
            <a:endParaRPr lang="en-US" altLang="ja-JP" dirty="0"/>
          </a:p>
          <a:p>
            <a:r>
              <a:rPr lang="ja-JP" altLang="en-US"/>
              <a:t>ディスカッションの時間は、○○までです。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グループの代表が</a:t>
            </a:r>
            <a:r>
              <a:rPr lang="en-US" altLang="ja-JP" dirty="0"/>
              <a:t>Google</a:t>
            </a:r>
            <a:r>
              <a:rPr lang="ja-JP" altLang="en-US"/>
              <a:t>スプレッドシートにアクセスし記録として残してください。回答と</a:t>
            </a:r>
            <a:r>
              <a:rPr lang="en-US" altLang="ja-JP" dirty="0"/>
              <a:t>ID</a:t>
            </a:r>
            <a:r>
              <a:rPr lang="ja-JP" altLang="en-US"/>
              <a:t>キーワードをメモしてください。</a:t>
            </a:r>
            <a:endParaRPr lang="en-US" altLang="ja-JP"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グループ活動中に、分からないことや疑問に思うことなどは、講師に聞いてください。</a:t>
            </a:r>
            <a:endParaRPr lang="en-US"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16</a:t>
            </a:fld>
            <a:endParaRPr lang="en-US"/>
          </a:p>
        </p:txBody>
      </p:sp>
    </p:spTree>
    <p:extLst>
      <p:ext uri="{BB962C8B-B14F-4D97-AF65-F5344CB8AC3E}">
        <p14:creationId xmlns:p14="http://schemas.microsoft.com/office/powerpoint/2010/main" val="1470761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グループディスカッションはいかがだったでしょうか。</a:t>
            </a:r>
            <a:endParaRPr lang="en-US" altLang="ja-JP" dirty="0"/>
          </a:p>
          <a:p>
            <a:r>
              <a:rPr lang="ja-JP" altLang="en-US" dirty="0"/>
              <a:t>各グループの質問に対する回答などを比較してみたいと思います</a:t>
            </a:r>
            <a:r>
              <a:rPr lang="ja-JP" altLang="en-US" dirty="0" smtClean="0"/>
              <a:t>。</a:t>
            </a:r>
            <a:endParaRPr lang="en-US" dirty="0"/>
          </a:p>
          <a:p>
            <a:endParaRPr lang="en-US" dirty="0"/>
          </a:p>
          <a:p>
            <a:r>
              <a:rPr lang="en-US" dirty="0"/>
              <a:t>//</a:t>
            </a:r>
            <a:r>
              <a:rPr lang="ja-JP" altLang="en-US" dirty="0"/>
              <a:t>プロジェクタの画面を切り替え、</a:t>
            </a:r>
            <a:r>
              <a:rPr lang="en-US" dirty="0"/>
              <a:t>Google </a:t>
            </a:r>
            <a:r>
              <a:rPr lang="ja-JP" altLang="en-US" dirty="0"/>
              <a:t>スプレッドシートの一覧を見せながら、解説してください。</a:t>
            </a:r>
            <a:endParaRPr lang="en-US" altLang="ja-JP" dirty="0"/>
          </a:p>
          <a:p>
            <a:r>
              <a:rPr lang="en-US" altLang="ja-JP" dirty="0"/>
              <a:t>//</a:t>
            </a:r>
            <a:r>
              <a:rPr lang="ja-JP" altLang="en-US" dirty="0"/>
              <a:t>特徴的なコメントなどある場合は、当該グループに、どう</a:t>
            </a:r>
            <a:r>
              <a:rPr lang="ja-JP" altLang="en-US" dirty="0" smtClean="0"/>
              <a:t>いうことか</a:t>
            </a:r>
            <a:r>
              <a:rPr lang="ja-JP" altLang="en-US" dirty="0"/>
              <a:t>説明してもらってください。</a:t>
            </a:r>
            <a:endParaRPr lang="en-US" altLang="ja-JP" dirty="0"/>
          </a:p>
          <a:p>
            <a:r>
              <a:rPr lang="en-US" altLang="ja-JP" dirty="0"/>
              <a:t>//</a:t>
            </a:r>
            <a:r>
              <a:rPr lang="ja-JP" altLang="en-US" dirty="0"/>
              <a:t>この時に、グループの取り上げた質問に対し、他のアプローチなどを紹介したり、どこも取り上げなかった質問に関する回答例を示したりしてください。できるだけ、多様なツールやアプローチを紹介するようにしてください。</a:t>
            </a:r>
            <a:endParaRPr lang="en-US" dirty="0"/>
          </a:p>
          <a:p>
            <a:endParaRPr lang="en-US" dirty="0"/>
          </a:p>
          <a:p>
            <a:r>
              <a:rPr lang="ja-JP" altLang="en-US" dirty="0"/>
              <a:t>これまで、事前課題</a:t>
            </a:r>
            <a:r>
              <a:rPr lang="en-US" altLang="ja-JP" dirty="0"/>
              <a:t>(1)</a:t>
            </a:r>
            <a:r>
              <a:rPr lang="ja-JP" altLang="en-US" dirty="0"/>
              <a:t>の事例１と２，よくでる質問項目、主に授業や教育に関すること、と、主に</a:t>
            </a:r>
            <a:r>
              <a:rPr lang="en-US" altLang="ja-JP" dirty="0"/>
              <a:t>ICT</a:t>
            </a:r>
            <a:r>
              <a:rPr lang="ja-JP" altLang="en-US" dirty="0"/>
              <a:t>活用に関すること　の検討をしてきました。</a:t>
            </a:r>
            <a:endParaRPr lang="en-US" altLang="ja-JP" dirty="0"/>
          </a:p>
          <a:p>
            <a:r>
              <a:rPr lang="ja-JP" altLang="en-US" dirty="0"/>
              <a:t>研修担当教員として、自信をもってコメントするために、今後どんなことが必要か考えてみてください。</a:t>
            </a:r>
            <a:endParaRPr lang="en-US" altLang="ja-JP" dirty="0"/>
          </a:p>
          <a:p>
            <a:endParaRPr lang="en-US" dirty="0"/>
          </a:p>
          <a:p>
            <a:r>
              <a:rPr lang="en-US" dirty="0"/>
              <a:t>//</a:t>
            </a:r>
            <a:r>
              <a:rPr lang="ja-JP" altLang="en-US" dirty="0"/>
              <a:t>数名の受講者に、コメントを求め、それに対し、フィードバックをしてください。</a:t>
            </a:r>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17</a:t>
            </a:fld>
            <a:endParaRPr lang="en-US"/>
          </a:p>
        </p:txBody>
      </p:sp>
    </p:spTree>
    <p:extLst>
      <p:ext uri="{BB962C8B-B14F-4D97-AF65-F5344CB8AC3E}">
        <p14:creationId xmlns:p14="http://schemas.microsoft.com/office/powerpoint/2010/main" val="396364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では、本研修最後のグループ活動となります。</a:t>
            </a:r>
            <a:endParaRPr lang="en-US" altLang="ja-JP" dirty="0"/>
          </a:p>
          <a:p>
            <a:r>
              <a:rPr lang="ja-JP" altLang="en-US" dirty="0"/>
              <a:t>行動変容促進のためのコメントをみながら、研修受講者が、実際に授業で</a:t>
            </a:r>
            <a:r>
              <a:rPr lang="en-US" altLang="ja-JP" dirty="0"/>
              <a:t>ICT</a:t>
            </a:r>
            <a:r>
              <a:rPr lang="ja-JP" altLang="en-US" dirty="0"/>
              <a:t>活用をする際の問題や課題を確認し、どのような対策があるか考えていきたいと思います。</a:t>
            </a:r>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18</a:t>
            </a:fld>
            <a:endParaRPr lang="en-US"/>
          </a:p>
        </p:txBody>
      </p:sp>
    </p:spTree>
    <p:extLst>
      <p:ext uri="{BB962C8B-B14F-4D97-AF65-F5344CB8AC3E}">
        <p14:creationId xmlns:p14="http://schemas.microsoft.com/office/powerpoint/2010/main" val="1971287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ICT</a:t>
            </a:r>
            <a:r>
              <a:rPr lang="ja-JP" altLang="en-US" dirty="0"/>
              <a:t>活用研修では、アクションプランを立ててもらっています</a:t>
            </a:r>
            <a:r>
              <a:rPr lang="ja-JP" altLang="en-US" dirty="0" smtClean="0"/>
              <a:t>。</a:t>
            </a:r>
            <a:endParaRPr lang="en-US" altLang="ja-JP" dirty="0" smtClean="0"/>
          </a:p>
          <a:p>
            <a:r>
              <a:rPr lang="ja-JP" altLang="en-US" dirty="0" smtClean="0"/>
              <a:t>アクションプラン</a:t>
            </a:r>
            <a:r>
              <a:rPr lang="ja-JP" altLang="en-US" dirty="0"/>
              <a:t>の項目は、これら３つになります。</a:t>
            </a:r>
            <a:endParaRPr lang="en-US" altLang="ja-JP" dirty="0"/>
          </a:p>
          <a:p>
            <a:pPr marL="0" indent="0">
              <a:buNone/>
            </a:pPr>
            <a:endParaRPr lang="en-US" dirty="0"/>
          </a:p>
          <a:p>
            <a:pPr marL="0" indent="0">
              <a:buNone/>
            </a:pPr>
            <a:r>
              <a:rPr lang="en-US" dirty="0"/>
              <a:t>1. 1</a:t>
            </a:r>
            <a:r>
              <a:rPr lang="ja-JP" altLang="en-US" dirty="0"/>
              <a:t>ヶ月の行動計画</a:t>
            </a:r>
            <a:endParaRPr lang="en-US" dirty="0"/>
          </a:p>
          <a:p>
            <a:pPr marL="0" indent="0">
              <a:buNone/>
            </a:pPr>
            <a:r>
              <a:rPr lang="ja-JP" altLang="en-US" dirty="0"/>
              <a:t>事後課題提出までの約</a:t>
            </a:r>
            <a:r>
              <a:rPr lang="en-US" dirty="0"/>
              <a:t>1</a:t>
            </a:r>
            <a:r>
              <a:rPr lang="ja-JP" altLang="en-US" dirty="0"/>
              <a:t>ヶ月の行動計画を立ててみましょう。</a:t>
            </a:r>
            <a:endParaRPr lang="en-US" dirty="0"/>
          </a:p>
          <a:p>
            <a:pPr marL="0" indent="0">
              <a:buNone/>
            </a:pPr>
            <a:endParaRPr lang="en-US" dirty="0"/>
          </a:p>
          <a:p>
            <a:pPr marL="0" indent="0">
              <a:buNone/>
            </a:pPr>
            <a:r>
              <a:rPr lang="en-US" dirty="0"/>
              <a:t>2. </a:t>
            </a:r>
            <a:r>
              <a:rPr lang="ja-JP" altLang="en-US" dirty="0"/>
              <a:t>事後課題提出までの問題・懸念事項</a:t>
            </a:r>
            <a:endParaRPr lang="en-US" dirty="0"/>
          </a:p>
          <a:p>
            <a:pPr marL="0" indent="0">
              <a:buNone/>
            </a:pPr>
            <a:r>
              <a:rPr lang="ja-JP" altLang="en-US" dirty="0"/>
              <a:t>事後課題を実施するにあたり、心配なこと、懸念することなどを記入し、それらの問題を解決するために出来そうなことを考えてださい。</a:t>
            </a:r>
            <a:endParaRPr lang="en-US" dirty="0"/>
          </a:p>
          <a:p>
            <a:pPr marL="0" indent="0">
              <a:buNone/>
            </a:pPr>
            <a:r>
              <a:rPr lang="en-US" dirty="0"/>
              <a:t> </a:t>
            </a:r>
          </a:p>
          <a:p>
            <a:pPr marL="0" indent="0">
              <a:buNone/>
            </a:pPr>
            <a:r>
              <a:rPr lang="en-US" dirty="0"/>
              <a:t>3. </a:t>
            </a:r>
            <a:r>
              <a:rPr lang="ja-JP" altLang="en-US" dirty="0"/>
              <a:t>事後課題への取り組み姿勢・態度</a:t>
            </a:r>
            <a:endParaRPr lang="en-US" dirty="0"/>
          </a:p>
          <a:p>
            <a:pPr marL="0" indent="0">
              <a:buNone/>
            </a:pPr>
            <a:r>
              <a:rPr lang="ja-JP" altLang="en-US" dirty="0"/>
              <a:t>どのくらい事後課題が出来そうか、予測と意気込みを記入してください。</a:t>
            </a:r>
            <a:endParaRPr lang="en-US" dirty="0"/>
          </a:p>
          <a:p>
            <a:endParaRPr lang="en-US" dirty="0"/>
          </a:p>
          <a:p>
            <a:r>
              <a:rPr lang="ja-JP" altLang="en-US" dirty="0"/>
              <a:t>いくつかのアクションプランをみて、共通しそうな、問題点や課題、不安や懸念事項などを整理し、その対策法やアドバイスを考えていきましょう。</a:t>
            </a:r>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19</a:t>
            </a:fld>
            <a:endParaRPr lang="en-US"/>
          </a:p>
        </p:txBody>
      </p:sp>
    </p:spTree>
    <p:extLst>
      <p:ext uri="{BB962C8B-B14F-4D97-AF65-F5344CB8AC3E}">
        <p14:creationId xmlns:p14="http://schemas.microsoft.com/office/powerpoint/2010/main" val="2016970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本研修の目標を再度確認しておきましょう</a:t>
            </a:r>
            <a:r>
              <a:rPr lang="ja-JP" altLang="en-US" dirty="0" smtClean="0"/>
              <a:t>。</a:t>
            </a:r>
            <a:endParaRPr lang="en-US" altLang="ja-JP" dirty="0"/>
          </a:p>
          <a:p>
            <a:r>
              <a:rPr lang="ja-JP" altLang="en-US" dirty="0"/>
              <a:t>本研修では、</a:t>
            </a:r>
            <a:r>
              <a:rPr lang="en-US" altLang="ja-JP" dirty="0"/>
              <a:t>ICT</a:t>
            </a:r>
            <a:r>
              <a:rPr lang="ja-JP" altLang="en-US" dirty="0"/>
              <a:t>活用研修の普及のため、</a:t>
            </a:r>
            <a:r>
              <a:rPr lang="en-US" altLang="ja-JP" dirty="0"/>
              <a:t>ICT</a:t>
            </a:r>
            <a:r>
              <a:rPr lang="ja-JP" altLang="en-US" dirty="0"/>
              <a:t>活用研修を実施、運用するための基礎的な知識やスキルを身につけていただき、みなさんが研修講師として、実際に</a:t>
            </a:r>
            <a:r>
              <a:rPr lang="en-US" altLang="ja-JP" dirty="0"/>
              <a:t>ICT</a:t>
            </a:r>
            <a:r>
              <a:rPr lang="ja-JP" altLang="en-US" dirty="0"/>
              <a:t>活用研修をご担当いただくための研修となっています</a:t>
            </a:r>
            <a:r>
              <a:rPr lang="ja-JP" altLang="en-US" dirty="0" smtClean="0"/>
              <a:t>。</a:t>
            </a:r>
            <a:endParaRPr lang="en-US" altLang="ja-JP" dirty="0"/>
          </a:p>
          <a:p>
            <a:r>
              <a:rPr lang="ja-JP" altLang="en-US" dirty="0"/>
              <a:t>昨日の研修で、自信をもって研修を実施するために、どのようなことが足りないかを考えていただけたのではないかと思います。</a:t>
            </a:r>
            <a:endParaRPr lang="en-US" altLang="ja-JP" dirty="0"/>
          </a:p>
          <a:p>
            <a:r>
              <a:rPr lang="ja-JP" altLang="en-US" dirty="0"/>
              <a:t>本日も、引き続き、</a:t>
            </a:r>
            <a:r>
              <a:rPr lang="en-US" altLang="ja-JP" dirty="0"/>
              <a:t>ICT</a:t>
            </a:r>
            <a:r>
              <a:rPr lang="ja-JP" altLang="en-US" dirty="0"/>
              <a:t>活用教育について、どのようにすればより効果的で効率的、魅力的になるか、いろいろな方と議論していきたいと思います。</a:t>
            </a:r>
            <a:endParaRPr lang="en-US" altLang="ja-JP" dirty="0"/>
          </a:p>
          <a:p>
            <a:endParaRPr lang="en-US" altLang="ja-JP" dirty="0"/>
          </a:p>
          <a:p>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2</a:t>
            </a:fld>
            <a:endParaRPr lang="en-US"/>
          </a:p>
        </p:txBody>
      </p:sp>
    </p:spTree>
    <p:extLst>
      <p:ext uri="{BB962C8B-B14F-4D97-AF65-F5344CB8AC3E}">
        <p14:creationId xmlns:p14="http://schemas.microsoft.com/office/powerpoint/2010/main" val="12879729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1200" dirty="0">
                <a:solidFill>
                  <a:schemeClr val="tx1"/>
                </a:solidFill>
                <a:effectLst/>
                <a:latin typeface="+mn-lt"/>
                <a:ea typeface="+mn-ea"/>
                <a:cs typeface="+mn-cs"/>
              </a:rPr>
              <a:t>では、グループ活動をはじめます。まずは、配布した</a:t>
            </a:r>
            <a:r>
              <a:rPr lang="ja-JP" altLang="en-US" sz="1200" b="0" kern="1200" dirty="0" smtClean="0">
                <a:solidFill>
                  <a:schemeClr val="tx1"/>
                </a:solidFill>
                <a:effectLst/>
                <a:latin typeface="+mn-lt"/>
                <a:ea typeface="+mn-ea"/>
                <a:cs typeface="+mn-cs"/>
              </a:rPr>
              <a:t>アクションプランシートの</a:t>
            </a:r>
            <a:r>
              <a:rPr lang="ja-JP" altLang="en-US" sz="1200" b="0" kern="1200" dirty="0">
                <a:solidFill>
                  <a:schemeClr val="tx1"/>
                </a:solidFill>
                <a:effectLst/>
                <a:latin typeface="+mn-lt"/>
                <a:ea typeface="+mn-ea"/>
                <a:cs typeface="+mn-cs"/>
              </a:rPr>
              <a:t>例を確認してください</a:t>
            </a:r>
            <a:r>
              <a:rPr lang="ja-JP" altLang="en-US" sz="1200" b="0" kern="1200" dirty="0" smtClean="0">
                <a:solidFill>
                  <a:schemeClr val="tx1"/>
                </a:solidFill>
                <a:effectLst/>
                <a:latin typeface="+mn-lt"/>
                <a:ea typeface="+mn-ea"/>
                <a:cs typeface="+mn-cs"/>
              </a:rPr>
              <a:t>。</a:t>
            </a:r>
            <a:endParaRPr lang="en-US" altLang="ja-JP" sz="1200" b="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受講者</a:t>
            </a:r>
            <a:r>
              <a:rPr lang="ja-JP" altLang="en-US" dirty="0"/>
              <a:t>の実際の活用に際して課題や障害になっていることは何か、確認してください</a:t>
            </a:r>
            <a:r>
              <a:rPr lang="ja-JP" altLang="en-US" dirty="0" smtClean="0"/>
              <a:t>。</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また</a:t>
            </a:r>
            <a:r>
              <a:rPr lang="ja-JP" altLang="en-US" dirty="0"/>
              <a:t>、これらの課題の他にどんな問題がありそうかも検討してみてください。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その後、各課題、問題、懸念事項に対して、どのような解決策やアドバイスが提案できそうか、話し合ってください</a:t>
            </a:r>
            <a:r>
              <a:rPr lang="ja-JP" altLang="en-US" dirty="0" smtClean="0"/>
              <a:t>。</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こちらの活動でも、グループの代表が、</a:t>
            </a:r>
            <a:r>
              <a:rPr lang="en-US" altLang="ja-JP" dirty="0"/>
              <a:t>Google</a:t>
            </a:r>
            <a:r>
              <a:rPr lang="ja-JP" altLang="en-US" dirty="0"/>
              <a:t>スプレッドシートにアクセスし記録として残してください。</a:t>
            </a:r>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20</a:t>
            </a:fld>
            <a:endParaRPr lang="en-US"/>
          </a:p>
        </p:txBody>
      </p:sp>
    </p:spTree>
    <p:extLst>
      <p:ext uri="{BB962C8B-B14F-4D97-AF65-F5344CB8AC3E}">
        <p14:creationId xmlns:p14="http://schemas.microsoft.com/office/powerpoint/2010/main" val="39388903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ja-JP" dirty="0" smtClean="0"/>
              <a:t>//</a:t>
            </a:r>
            <a:r>
              <a:rPr lang="ja-JP" altLang="en-US" dirty="0" smtClean="0"/>
              <a:t>事前に、活動用の</a:t>
            </a:r>
            <a:r>
              <a:rPr lang="en-US" altLang="ja-JP" dirty="0" smtClean="0"/>
              <a:t>Google </a:t>
            </a:r>
            <a:r>
              <a:rPr lang="ja-JP" altLang="en-US" dirty="0" smtClean="0"/>
              <a:t>スプレッドシートを用意しておいてください。また、本活動の前に、</a:t>
            </a:r>
            <a:r>
              <a:rPr lang="en-US" altLang="ja-JP" dirty="0" smtClean="0"/>
              <a:t>URL</a:t>
            </a:r>
            <a:r>
              <a:rPr lang="ja-JP" altLang="en-US" dirty="0" smtClean="0"/>
              <a:t>を、</a:t>
            </a:r>
            <a:r>
              <a:rPr lang="en-US" altLang="ja-JP" dirty="0" err="1" smtClean="0"/>
              <a:t>GoogleClassroom</a:t>
            </a:r>
            <a:r>
              <a:rPr lang="ja-JP" altLang="en-US" dirty="0" smtClean="0"/>
              <a:t>でもお知らせしておいてください。</a:t>
            </a:r>
            <a:endParaRPr lang="en-US" altLang="ja-JP" dirty="0" smtClean="0"/>
          </a:p>
          <a:p>
            <a:endParaRPr lang="en-US" altLang="ja-JP" dirty="0" smtClean="0"/>
          </a:p>
          <a:p>
            <a:r>
              <a:rPr lang="ja-JP" altLang="en-US" dirty="0" smtClean="0"/>
              <a:t>こちらが、</a:t>
            </a:r>
            <a:r>
              <a:rPr lang="en-US" altLang="ja-JP" dirty="0" smtClean="0"/>
              <a:t>Google</a:t>
            </a:r>
            <a:r>
              <a:rPr lang="ja-JP" altLang="en-US" dirty="0" smtClean="0"/>
              <a:t>スプレッドシートの</a:t>
            </a:r>
            <a:r>
              <a:rPr lang="en-US" altLang="ja-JP" dirty="0" smtClean="0"/>
              <a:t>URL</a:t>
            </a:r>
            <a:r>
              <a:rPr lang="ja-JP" altLang="en-US" dirty="0" smtClean="0"/>
              <a:t>です。</a:t>
            </a:r>
            <a:endParaRPr lang="en-US" altLang="ja-JP" dirty="0" smtClean="0"/>
          </a:p>
          <a:p>
            <a:endParaRPr lang="en-US" altLang="ja-JP" dirty="0" smtClean="0"/>
          </a:p>
          <a:p>
            <a:r>
              <a:rPr lang="en-US" altLang="ja-JP" dirty="0" err="1" smtClean="0"/>
              <a:t>GoogleClassroom</a:t>
            </a:r>
            <a:r>
              <a:rPr lang="ja-JP" altLang="en-US" dirty="0" err="1" smtClean="0"/>
              <a:t>にも</a:t>
            </a:r>
            <a:r>
              <a:rPr lang="en-US" altLang="ja-JP" dirty="0" smtClean="0"/>
              <a:t>URL</a:t>
            </a:r>
            <a:r>
              <a:rPr lang="ja-JP" altLang="en-US" dirty="0" smtClean="0"/>
              <a:t>をお知らせしたので、</a:t>
            </a:r>
            <a:r>
              <a:rPr lang="en-US" altLang="ja-JP" dirty="0" smtClean="0"/>
              <a:t>Classroom</a:t>
            </a:r>
            <a:r>
              <a:rPr lang="ja-JP" altLang="en-US" dirty="0" smtClean="0"/>
              <a:t>からアクセスしてください。</a:t>
            </a:r>
            <a:endParaRPr lang="en-US" altLang="ja-JP" dirty="0" smtClean="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21</a:t>
            </a:fld>
            <a:endParaRPr lang="en-US"/>
          </a:p>
        </p:txBody>
      </p:sp>
    </p:spTree>
    <p:extLst>
      <p:ext uri="{BB962C8B-B14F-4D97-AF65-F5344CB8AC3E}">
        <p14:creationId xmlns:p14="http://schemas.microsoft.com/office/powerpoint/2010/main" val="7481623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グループディスカッションはいかがだったでしょうか。</a:t>
            </a:r>
            <a:endParaRPr lang="en-US" altLang="ja-JP" dirty="0"/>
          </a:p>
          <a:p>
            <a:r>
              <a:rPr lang="ja-JP" altLang="en-US" dirty="0"/>
              <a:t>受講者の実際の活用に際して課題や障害になっていることは何か、確認できたでしょうか。</a:t>
            </a:r>
            <a:endParaRPr lang="en-US" altLang="ja-JP" dirty="0"/>
          </a:p>
          <a:p>
            <a:r>
              <a:rPr lang="ja-JP" altLang="en-US" dirty="0"/>
              <a:t>どのようなアドバイスやフィードバックができそうでしょうか。</a:t>
            </a:r>
            <a:endParaRPr lang="en-US" altLang="ja-JP" dirty="0"/>
          </a:p>
          <a:p>
            <a:r>
              <a:rPr lang="ja-JP" altLang="en-US" dirty="0"/>
              <a:t>一覧をみながら確認していきましょう。</a:t>
            </a:r>
            <a:endParaRPr lang="en-US" altLang="ja-JP" dirty="0"/>
          </a:p>
          <a:p>
            <a:endParaRPr lang="en-US" dirty="0"/>
          </a:p>
          <a:p>
            <a:r>
              <a:rPr lang="en-US" dirty="0"/>
              <a:t>//</a:t>
            </a:r>
            <a:r>
              <a:rPr lang="ja-JP" altLang="en-US" dirty="0"/>
              <a:t>プロジェクタの画面を切り替え、</a:t>
            </a:r>
            <a:r>
              <a:rPr lang="en-US" dirty="0"/>
              <a:t>Google </a:t>
            </a:r>
            <a:r>
              <a:rPr lang="ja-JP" altLang="en-US" dirty="0"/>
              <a:t>スプレッドシートの一覧を見せながら、解説してください。</a:t>
            </a:r>
            <a:endParaRPr lang="en-US" altLang="ja-JP" dirty="0"/>
          </a:p>
          <a:p>
            <a:r>
              <a:rPr lang="en-US" altLang="ja-JP" dirty="0"/>
              <a:t>//</a:t>
            </a:r>
            <a:r>
              <a:rPr lang="ja-JP" altLang="en-US" dirty="0"/>
              <a:t>特徴的なコメントなどある場合は、当該グループに、どういくことか説明してもらってください。</a:t>
            </a:r>
            <a:endParaRPr lang="en-US" altLang="ja-JP" dirty="0"/>
          </a:p>
          <a:p>
            <a:r>
              <a:rPr lang="en-US" altLang="ja-JP" dirty="0"/>
              <a:t>//</a:t>
            </a:r>
            <a:r>
              <a:rPr lang="ja-JP" altLang="en-US" dirty="0"/>
              <a:t>この時に、他のアプローチや事例などを紹介するようにしてください。また、教員養成研修の講師のみなさんのフィードバックを紹介するとより議論が深まると思います。</a:t>
            </a:r>
            <a:endParaRPr lang="en-US" dirty="0"/>
          </a:p>
          <a:p>
            <a:endParaRPr lang="en-US" dirty="0"/>
          </a:p>
          <a:p>
            <a:r>
              <a:rPr lang="ja-JP" altLang="en-US" dirty="0"/>
              <a:t>後ほど、みなさんにも、アクションプランを作成していただきます</a:t>
            </a:r>
            <a:r>
              <a:rPr lang="ja-JP" altLang="en-US" dirty="0" smtClean="0"/>
              <a:t>。</a:t>
            </a:r>
            <a:endParaRPr lang="en-US" altLang="ja-JP" dirty="0" smtClean="0"/>
          </a:p>
          <a:p>
            <a:r>
              <a:rPr lang="ja-JP" altLang="en-US" dirty="0" smtClean="0"/>
              <a:t>その</a:t>
            </a:r>
            <a:r>
              <a:rPr lang="ja-JP" altLang="en-US" dirty="0"/>
              <a:t>際に、今回の活動で考えたことなどを参考にしてください。</a:t>
            </a:r>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22</a:t>
            </a:fld>
            <a:endParaRPr lang="en-US"/>
          </a:p>
        </p:txBody>
      </p:sp>
    </p:spTree>
    <p:extLst>
      <p:ext uri="{BB962C8B-B14F-4D97-AF65-F5344CB8AC3E}">
        <p14:creationId xmlns:p14="http://schemas.microsoft.com/office/powerpoint/2010/main" val="16584725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それでは今日の学びを振り返ってみましょう。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65344FAB-ACF2-4948-B5E7-FB279489DCA4}" type="slidenum">
              <a:rPr lang="en-US" smtClean="0"/>
              <a:t>23</a:t>
            </a:fld>
            <a:endParaRPr lang="en-US"/>
          </a:p>
        </p:txBody>
      </p:sp>
    </p:spTree>
    <p:extLst>
      <p:ext uri="{BB962C8B-B14F-4D97-AF65-F5344CB8AC3E}">
        <p14:creationId xmlns:p14="http://schemas.microsoft.com/office/powerpoint/2010/main" val="12213075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今日は、</a:t>
            </a:r>
            <a:endParaRPr lang="en-US" altLang="ja-JP" dirty="0" smtClean="0"/>
          </a:p>
          <a:p>
            <a:pPr marL="285750" indent="-2857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事前課題</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事例</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についてのグループディスカッション</a:t>
            </a:r>
            <a:endParaRPr lang="en-US" altLang="ja-JP" sz="12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よくでる質問項目シート</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主に動画教材</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についてのグループディスカッション</a:t>
            </a:r>
            <a:endParaRPr lang="en-US" altLang="ja-JP" sz="12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行動変容促進コメント練習用資料のコメント付けについてのグループディスカッション</a:t>
            </a:r>
            <a:endParaRPr lang="en-US" altLang="ja-JP" sz="12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200" dirty="0" smtClean="0">
                <a:latin typeface="Meiryo UI" panose="020B0604030504040204" pitchFamily="50" charset="-128"/>
                <a:ea typeface="Meiryo UI" panose="020B0604030504040204" pitchFamily="50" charset="-128"/>
              </a:rPr>
              <a:t>の</a:t>
            </a:r>
            <a:r>
              <a:rPr lang="en-US" altLang="ja-JP" sz="1200" dirty="0" smtClean="0">
                <a:latin typeface="Meiryo UI" panose="020B0604030504040204" pitchFamily="50" charset="-128"/>
                <a:ea typeface="Meiryo UI" panose="020B0604030504040204" pitchFamily="50" charset="-128"/>
              </a:rPr>
              <a:t>3</a:t>
            </a:r>
            <a:r>
              <a:rPr lang="ja-JP" altLang="en-US" sz="1200" dirty="0" err="1" smtClean="0">
                <a:latin typeface="Meiryo UI" panose="020B0604030504040204" pitchFamily="50" charset="-128"/>
                <a:ea typeface="Meiryo UI" panose="020B0604030504040204" pitchFamily="50" charset="-128"/>
              </a:rPr>
              <a:t>つの</a:t>
            </a:r>
            <a:r>
              <a:rPr lang="ja-JP" altLang="en-US" sz="1200" dirty="0" smtClean="0">
                <a:latin typeface="Meiryo UI" panose="020B0604030504040204" pitchFamily="50" charset="-128"/>
                <a:ea typeface="Meiryo UI" panose="020B0604030504040204" pitchFamily="50" charset="-128"/>
              </a:rPr>
              <a:t>ディスカッションを中心に進めてきました。</a:t>
            </a:r>
            <a:endParaRPr lang="en-US" altLang="ja-JP" sz="12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12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200" dirty="0" smtClean="0">
                <a:latin typeface="Meiryo UI" panose="020B0604030504040204" pitchFamily="50" charset="-128"/>
                <a:ea typeface="Meiryo UI" panose="020B0604030504040204" pitchFamily="50" charset="-128"/>
              </a:rPr>
              <a:t>昨日の活動と合わせて、マイクロティーチング、と</a:t>
            </a:r>
            <a:r>
              <a:rPr lang="en-US" altLang="ja-JP" sz="1200" dirty="0" smtClean="0">
                <a:latin typeface="Meiryo UI" panose="020B0604030504040204" pitchFamily="50" charset="-128"/>
                <a:ea typeface="Meiryo UI" panose="020B0604030504040204" pitchFamily="50" charset="-128"/>
              </a:rPr>
              <a:t>5</a:t>
            </a:r>
            <a:r>
              <a:rPr lang="ja-JP" altLang="en-US" sz="1200" dirty="0" err="1" smtClean="0">
                <a:latin typeface="Meiryo UI" panose="020B0604030504040204" pitchFamily="50" charset="-128"/>
                <a:ea typeface="Meiryo UI" panose="020B0604030504040204" pitchFamily="50" charset="-128"/>
              </a:rPr>
              <a:t>つの</a:t>
            </a:r>
            <a:r>
              <a:rPr lang="ja-JP" altLang="en-US" sz="1200" dirty="0" smtClean="0">
                <a:latin typeface="Meiryo UI" panose="020B0604030504040204" pitchFamily="50" charset="-128"/>
                <a:ea typeface="Meiryo UI" panose="020B0604030504040204" pitchFamily="50" charset="-128"/>
              </a:rPr>
              <a:t>グループディスカッションをしてきました。</a:t>
            </a:r>
            <a:endParaRPr lang="en-US" altLang="ja-JP" sz="12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200" dirty="0" smtClean="0">
                <a:latin typeface="Meiryo UI" panose="020B0604030504040204" pitchFamily="50" charset="-128"/>
                <a:ea typeface="Meiryo UI" panose="020B0604030504040204" pitchFamily="50" charset="-128"/>
              </a:rPr>
              <a:t>いろいろな方の意見や考えをきいて、ご自身でも、</a:t>
            </a:r>
            <a:r>
              <a:rPr lang="en-US" altLang="ja-JP" sz="1200" dirty="0" smtClean="0">
                <a:latin typeface="Meiryo UI" panose="020B0604030504040204" pitchFamily="50" charset="-128"/>
                <a:ea typeface="Meiryo UI" panose="020B0604030504040204" pitchFamily="50" charset="-128"/>
              </a:rPr>
              <a:t>ICT</a:t>
            </a:r>
            <a:r>
              <a:rPr lang="ja-JP" altLang="en-US" sz="1200" dirty="0" smtClean="0">
                <a:latin typeface="Meiryo UI" panose="020B0604030504040204" pitchFamily="50" charset="-128"/>
                <a:ea typeface="Meiryo UI" panose="020B0604030504040204" pitchFamily="50" charset="-128"/>
              </a:rPr>
              <a:t>活用教育について、いろいろと考える機会となったのではないかと思います。</a:t>
            </a:r>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24</a:t>
            </a:fld>
            <a:endParaRPr lang="en-US"/>
          </a:p>
        </p:txBody>
      </p:sp>
    </p:spTree>
    <p:extLst>
      <p:ext uri="{BB962C8B-B14F-4D97-AF65-F5344CB8AC3E}">
        <p14:creationId xmlns:p14="http://schemas.microsoft.com/office/powerpoint/2010/main" val="33119287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これらが本研修の３つの目標でした。</a:t>
            </a:r>
            <a:endParaRPr lang="en-US" altLang="ja-JP" dirty="0" smtClean="0"/>
          </a:p>
          <a:p>
            <a:endParaRPr lang="en-US" altLang="ja-JP" dirty="0" smtClean="0"/>
          </a:p>
          <a:p>
            <a:r>
              <a:rPr lang="ja-JP" altLang="en-US" dirty="0" smtClean="0"/>
              <a:t>何度が繰り返していますが、本研修では、</a:t>
            </a:r>
            <a:r>
              <a:rPr lang="en-US" altLang="ja-JP" dirty="0" smtClean="0"/>
              <a:t>ICT</a:t>
            </a:r>
            <a:r>
              <a:rPr lang="ja-JP" altLang="en-US" dirty="0" smtClean="0"/>
              <a:t>活用研修の普及のため、</a:t>
            </a:r>
            <a:r>
              <a:rPr lang="en-US" altLang="ja-JP" dirty="0" smtClean="0"/>
              <a:t>ICT</a:t>
            </a:r>
            <a:r>
              <a:rPr lang="ja-JP" altLang="en-US" dirty="0" smtClean="0"/>
              <a:t>活用研修を実施、運用するための基礎的な知識やスキルを身につけていただき、みなさんが研修講師として、実際に</a:t>
            </a:r>
            <a:r>
              <a:rPr lang="en-US" altLang="ja-JP" dirty="0" smtClean="0"/>
              <a:t>ICT</a:t>
            </a:r>
            <a:r>
              <a:rPr lang="ja-JP" altLang="en-US" dirty="0" smtClean="0"/>
              <a:t>活用研修をご担当いただくための研修でした。</a:t>
            </a:r>
            <a:endParaRPr lang="en-US" altLang="ja-JP" dirty="0" smtClean="0"/>
          </a:p>
          <a:p>
            <a:r>
              <a:rPr lang="ja-JP" altLang="en-US" dirty="0" smtClean="0"/>
              <a:t>目標</a:t>
            </a:r>
            <a:r>
              <a:rPr lang="en-US" altLang="ja-JP" dirty="0" smtClean="0"/>
              <a:t>1</a:t>
            </a:r>
            <a:r>
              <a:rPr lang="ja-JP" altLang="en-US" dirty="0" smtClean="0"/>
              <a:t>は、実施すれば良いのですが、目標</a:t>
            </a:r>
            <a:r>
              <a:rPr lang="en-US" altLang="ja-JP" dirty="0" smtClean="0"/>
              <a:t>2</a:t>
            </a:r>
            <a:r>
              <a:rPr lang="ja-JP" altLang="en-US" dirty="0" smtClean="0"/>
              <a:t>と</a:t>
            </a:r>
            <a:r>
              <a:rPr lang="en-US" altLang="ja-JP" dirty="0" smtClean="0"/>
              <a:t>3</a:t>
            </a:r>
            <a:r>
              <a:rPr lang="ja-JP" altLang="en-US" dirty="0" smtClean="0"/>
              <a:t>は、教育効果があがる方法で、受講者の方々をリードしようとすると、いろいろな経験や知識を必要とします。</a:t>
            </a:r>
            <a:endParaRPr lang="en-US" altLang="ja-JP" dirty="0" smtClean="0"/>
          </a:p>
          <a:p>
            <a:r>
              <a:rPr lang="en-US" altLang="ja-JP" dirty="0" smtClean="0"/>
              <a:t>2</a:t>
            </a:r>
            <a:r>
              <a:rPr lang="ja-JP" altLang="en-US" dirty="0" smtClean="0"/>
              <a:t>日間の研修だけでは、高次のレベルへ達成することは難しいと考えます。</a:t>
            </a:r>
            <a:endParaRPr lang="en-US" altLang="ja-JP" dirty="0" smtClean="0"/>
          </a:p>
          <a:p>
            <a:endParaRPr lang="en-US" altLang="ja-JP" dirty="0"/>
          </a:p>
          <a:p>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25</a:t>
            </a:fld>
            <a:endParaRPr lang="en-US"/>
          </a:p>
        </p:txBody>
      </p:sp>
    </p:spTree>
    <p:extLst>
      <p:ext uri="{BB962C8B-B14F-4D97-AF65-F5344CB8AC3E}">
        <p14:creationId xmlns:p14="http://schemas.microsoft.com/office/powerpoint/2010/main" val="41542574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ルーブリックを確認して、現時点ではどこにいて、次のステップに上がるためには、どんなことをすれば良いか、継続してどのようなことができそうか考えてみてください。</a:t>
            </a:r>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26</a:t>
            </a:fld>
            <a:endParaRPr lang="en-US"/>
          </a:p>
        </p:txBody>
      </p:sp>
    </p:spTree>
    <p:extLst>
      <p:ext uri="{BB962C8B-B14F-4D97-AF65-F5344CB8AC3E}">
        <p14:creationId xmlns:p14="http://schemas.microsoft.com/office/powerpoint/2010/main" val="20728949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今回</a:t>
            </a:r>
            <a:r>
              <a:rPr lang="ja-JP" altLang="en-US" smtClean="0"/>
              <a:t>はディスカッション</a:t>
            </a:r>
            <a:r>
              <a:rPr lang="ja-JP" altLang="en-US" dirty="0"/>
              <a:t>に、</a:t>
            </a:r>
            <a:r>
              <a:rPr lang="en-US" dirty="0"/>
              <a:t>Google</a:t>
            </a:r>
            <a:r>
              <a:rPr lang="ja-JP" altLang="en-US" dirty="0"/>
              <a:t>スプレッドシートを活用しました</a:t>
            </a:r>
            <a:r>
              <a:rPr lang="ja-JP" altLang="en-US" dirty="0" smtClean="0"/>
              <a:t>。</a:t>
            </a:r>
            <a:endParaRPr lang="en-US" altLang="ja-JP" dirty="0" smtClean="0"/>
          </a:p>
          <a:p>
            <a:r>
              <a:rPr lang="ja-JP" altLang="en-US" dirty="0" smtClean="0"/>
              <a:t>こちら</a:t>
            </a:r>
            <a:r>
              <a:rPr lang="ja-JP" altLang="en-US" dirty="0"/>
              <a:t>のスプレッドシートは、○</a:t>
            </a:r>
            <a:r>
              <a:rPr lang="ja-JP" altLang="en-US" dirty="0" smtClean="0"/>
              <a:t>○（日付を記入）まで</a:t>
            </a:r>
            <a:r>
              <a:rPr lang="ja-JP" altLang="en-US" dirty="0"/>
              <a:t>はアクセス出来るようにしておきます。</a:t>
            </a:r>
            <a:endParaRPr lang="en-US" altLang="ja-JP" dirty="0"/>
          </a:p>
          <a:p>
            <a:r>
              <a:rPr lang="ja-JP" altLang="en-US" dirty="0"/>
              <a:t>研修後にもアクセスして、振り返り、復習に活用してください。</a:t>
            </a:r>
            <a:endParaRPr lang="en-US" altLang="ja-JP" dirty="0"/>
          </a:p>
          <a:p>
            <a:endParaRPr lang="en-US" dirty="0"/>
          </a:p>
          <a:p>
            <a:r>
              <a:rPr lang="en-US" dirty="0"/>
              <a:t>ID</a:t>
            </a:r>
            <a:r>
              <a:rPr lang="ja-JP" altLang="en-US" dirty="0"/>
              <a:t>について、さらに学ぶために、ご紹介</a:t>
            </a:r>
            <a:r>
              <a:rPr lang="ja-JP" altLang="en-US" dirty="0" smtClean="0"/>
              <a:t>した書籍や熊本大学インストラクショナルデザインポータルも</a:t>
            </a:r>
            <a:r>
              <a:rPr lang="ja-JP" altLang="en-US" dirty="0"/>
              <a:t>活用していただければと思います。</a:t>
            </a:r>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27</a:t>
            </a:fld>
            <a:endParaRPr lang="en-US"/>
          </a:p>
        </p:txBody>
      </p:sp>
    </p:spTree>
    <p:extLst>
      <p:ext uri="{BB962C8B-B14F-4D97-AF65-F5344CB8AC3E}">
        <p14:creationId xmlns:p14="http://schemas.microsoft.com/office/powerpoint/2010/main" val="25239526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ここで、本研修を通じて感じたことを簡潔に発表していただければと思います。</a:t>
            </a:r>
            <a:endParaRPr lang="en-US" altLang="ja-JP" dirty="0"/>
          </a:p>
          <a:p>
            <a:r>
              <a:rPr lang="ja-JP" altLang="en-US"/>
              <a:t>一人</a:t>
            </a:r>
            <a:r>
              <a:rPr lang="en-US" altLang="ja-JP" dirty="0"/>
              <a:t>30</a:t>
            </a:r>
            <a:r>
              <a:rPr lang="ja-JP" altLang="en-US"/>
              <a:t>秒程度でお願いします。</a:t>
            </a:r>
            <a:endParaRPr lang="en-US" altLang="ja-JP" dirty="0"/>
          </a:p>
          <a:p>
            <a:r>
              <a:rPr lang="ja-JP" altLang="en-US"/>
              <a:t>研修を通じて感じたこと・考えたことを一言ずつ、また、どうしても聞きたい質問があれば共有してください。</a:t>
            </a:r>
            <a:endParaRPr lang="en-US" altLang="ja-JP" dirty="0"/>
          </a:p>
          <a:p>
            <a:endParaRPr lang="en-US" altLang="ja-JP" dirty="0"/>
          </a:p>
          <a:p>
            <a:r>
              <a:rPr lang="en-US" altLang="ja-JP" dirty="0"/>
              <a:t>//</a:t>
            </a:r>
            <a:r>
              <a:rPr lang="ja-JP" altLang="en-US"/>
              <a:t>適宜、各受講者のコメントへ、フィードバックしてください。</a:t>
            </a:r>
            <a:endParaRPr lang="en-US" altLang="ja-JP"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28</a:t>
            </a:fld>
            <a:endParaRPr lang="en-US"/>
          </a:p>
        </p:txBody>
      </p:sp>
    </p:spTree>
    <p:extLst>
      <p:ext uri="{BB962C8B-B14F-4D97-AF65-F5344CB8AC3E}">
        <p14:creationId xmlns:p14="http://schemas.microsoft.com/office/powerpoint/2010/main" val="3171472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a:t>では、最後に、自己評価とアクションプランを実施してください。</a:t>
            </a:r>
            <a:endParaRPr lang="en-US" altLang="ja-JP" dirty="0"/>
          </a:p>
          <a:p>
            <a:endParaRPr lang="en-US" dirty="0"/>
          </a:p>
          <a:p>
            <a:r>
              <a:rPr lang="ja-JP" altLang="en-US" dirty="0"/>
              <a:t>自己評価では、ルーブリックを使って、現在のレベルを記入し、次のステップに移行するために何をすればよいかアクションを考えてください。</a:t>
            </a:r>
            <a:endParaRPr lang="en-US" altLang="ja-JP" dirty="0"/>
          </a:p>
          <a:p>
            <a:r>
              <a:rPr lang="ja-JP" altLang="en-US" dirty="0"/>
              <a:t>アクションプランでは、これから</a:t>
            </a:r>
            <a:r>
              <a:rPr lang="en-US" altLang="ja-JP" dirty="0"/>
              <a:t>1</a:t>
            </a:r>
            <a:r>
              <a:rPr lang="ja-JP" altLang="en-US" dirty="0"/>
              <a:t>ヶ月、ご自身で「</a:t>
            </a:r>
            <a:r>
              <a:rPr lang="en-US" altLang="ja-JP" dirty="0"/>
              <a:t>ICT</a:t>
            </a:r>
            <a:r>
              <a:rPr lang="ja-JP" altLang="en-US" dirty="0"/>
              <a:t>活用研修教員」として何をしていこうと考えているか記入してください</a:t>
            </a:r>
            <a:r>
              <a:rPr lang="ja-JP" altLang="en-US" dirty="0" smtClean="0"/>
              <a:t>。</a:t>
            </a:r>
            <a:endParaRPr lang="en-US" altLang="ja-JP" dirty="0" smtClean="0"/>
          </a:p>
          <a:p>
            <a:r>
              <a:rPr lang="ja-JP" altLang="en-US" dirty="0" smtClean="0"/>
              <a:t>具体的</a:t>
            </a:r>
            <a:r>
              <a:rPr lang="ja-JP" altLang="en-US" dirty="0"/>
              <a:t>にできそうなことの計画を立ててください。</a:t>
            </a:r>
            <a:endParaRPr lang="en-US" dirty="0"/>
          </a:p>
          <a:p>
            <a:endParaRPr lang="en-US" dirty="0"/>
          </a:p>
          <a:p>
            <a:r>
              <a:rPr lang="en-US" dirty="0"/>
              <a:t>//</a:t>
            </a:r>
            <a:r>
              <a:rPr lang="ja-JP" altLang="en-US" dirty="0"/>
              <a:t>時間がないようであれば、</a:t>
            </a:r>
            <a:r>
              <a:rPr lang="en-US" altLang="ja-JP" dirty="0"/>
              <a:t>1</a:t>
            </a:r>
            <a:r>
              <a:rPr lang="ja-JP" altLang="en-US" dirty="0"/>
              <a:t>週間後くらいを締切にし、こちらは、帰ってから、じっくり考えて、記入し提出していただくようにしても構いません。</a:t>
            </a:r>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29</a:t>
            </a:fld>
            <a:endParaRPr lang="en-US"/>
          </a:p>
        </p:txBody>
      </p:sp>
    </p:spTree>
    <p:extLst>
      <p:ext uri="{BB962C8B-B14F-4D97-AF65-F5344CB8AC3E}">
        <p14:creationId xmlns:p14="http://schemas.microsoft.com/office/powerpoint/2010/main" val="3417936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今日の研修後に、ご自身で、本ルーブリックを使って、自己評価をしていただきます。</a:t>
            </a:r>
            <a:endParaRPr lang="en-US" altLang="ja-JP" dirty="0" smtClean="0"/>
          </a:p>
          <a:p>
            <a:r>
              <a:rPr lang="ja-JP" altLang="en-US" dirty="0" smtClean="0"/>
              <a:t>評価項目を確認して、現時点ではどのくらいかなと考えておいていただければと思います。</a:t>
            </a:r>
            <a:endParaRPr lang="en-US" altLang="ja-JP" dirty="0" smtClean="0"/>
          </a:p>
        </p:txBody>
      </p:sp>
      <p:sp>
        <p:nvSpPr>
          <p:cNvPr id="4" name="Slide Number Placeholder 3"/>
          <p:cNvSpPr>
            <a:spLocks noGrp="1"/>
          </p:cNvSpPr>
          <p:nvPr>
            <p:ph type="sldNum" sz="quarter" idx="5"/>
          </p:nvPr>
        </p:nvSpPr>
        <p:spPr/>
        <p:txBody>
          <a:bodyPr/>
          <a:lstStyle/>
          <a:p>
            <a:fld id="{65344FAB-ACF2-4948-B5E7-FB279489DCA4}" type="slidenum">
              <a:rPr lang="en-US" smtClean="0"/>
              <a:t>3</a:t>
            </a:fld>
            <a:endParaRPr lang="en-US"/>
          </a:p>
        </p:txBody>
      </p:sp>
    </p:spTree>
    <p:extLst>
      <p:ext uri="{BB962C8B-B14F-4D97-AF65-F5344CB8AC3E}">
        <p14:creationId xmlns:p14="http://schemas.microsoft.com/office/powerpoint/2010/main" val="19196178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smtClean="0"/>
              <a:t>//</a:t>
            </a:r>
            <a:r>
              <a:rPr lang="ja-JP" altLang="en-US" dirty="0" smtClean="0"/>
              <a:t>最後に、自己評価とアクションプランなど最終課題にした場合の提出方法、緊急の連絡先など、事務連絡があれば行って、研修を終わってください。</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smtClean="0"/>
              <a:t>//</a:t>
            </a:r>
            <a:r>
              <a:rPr lang="ja-JP" altLang="en-US" dirty="0" smtClean="0"/>
              <a:t>事後アンケートを実施する場合は、研修後、行ってください。</a:t>
            </a:r>
            <a:endParaRPr lang="en-US" altLang="ja-JP" dirty="0" smtClean="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30</a:t>
            </a:fld>
            <a:endParaRPr lang="en-US"/>
          </a:p>
        </p:txBody>
      </p:sp>
    </p:spTree>
    <p:extLst>
      <p:ext uri="{BB962C8B-B14F-4D97-AF65-F5344CB8AC3E}">
        <p14:creationId xmlns:p14="http://schemas.microsoft.com/office/powerpoint/2010/main" val="3633947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では、本日の研修の流れです。</a:t>
            </a:r>
            <a:endParaRPr lang="en-US" altLang="ja-JP" dirty="0" smtClean="0"/>
          </a:p>
          <a:p>
            <a:pPr marL="285750" indent="-2857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事前課題</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事例</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についてのグループディスカッション</a:t>
            </a:r>
            <a:endParaRPr lang="en-US" altLang="ja-JP" sz="12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よくでる質問項目シート</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主に動画教材</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についてのグループディスカッション</a:t>
            </a:r>
            <a:endParaRPr lang="en-US" altLang="ja-JP" sz="12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行動変容促進コメント練習用資料のコメント付けについてのグループディスカッション</a:t>
            </a:r>
            <a:endParaRPr lang="en-US" altLang="ja-JP" sz="12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rPr>
              <a:t>内省・アクションプランの作成</a:t>
            </a:r>
            <a:endParaRPr lang="en-US" altLang="ja-JP" sz="1200" dirty="0" smtClean="0">
              <a:latin typeface="Meiryo UI" panose="020B0604030504040204" pitchFamily="50" charset="-128"/>
              <a:ea typeface="Meiryo UI" panose="020B0604030504040204" pitchFamily="50" charset="-128"/>
            </a:endParaRPr>
          </a:p>
          <a:p>
            <a:r>
              <a:rPr lang="ja-JP" altLang="en-US" dirty="0" smtClean="0"/>
              <a:t>の順に進めていきます。</a:t>
            </a:r>
            <a:endParaRPr lang="en-US" altLang="ja-JP" dirty="0" smtClean="0"/>
          </a:p>
          <a:p>
            <a:r>
              <a:rPr lang="ja-JP" altLang="en-US" dirty="0" smtClean="0"/>
              <a:t>今日も、ディスカッションを中心に進めていきます。</a:t>
            </a:r>
            <a:endParaRPr lang="en-US" altLang="ja-JP" dirty="0" smtClean="0"/>
          </a:p>
        </p:txBody>
      </p:sp>
      <p:sp>
        <p:nvSpPr>
          <p:cNvPr id="4" name="Slide Number Placeholder 3"/>
          <p:cNvSpPr>
            <a:spLocks noGrp="1"/>
          </p:cNvSpPr>
          <p:nvPr>
            <p:ph type="sldNum" sz="quarter" idx="5"/>
          </p:nvPr>
        </p:nvSpPr>
        <p:spPr/>
        <p:txBody>
          <a:bodyPr/>
          <a:lstStyle/>
          <a:p>
            <a:fld id="{65344FAB-ACF2-4948-B5E7-FB279489DCA4}" type="slidenum">
              <a:rPr lang="en-US" smtClean="0"/>
              <a:t>4</a:t>
            </a:fld>
            <a:endParaRPr lang="en-US"/>
          </a:p>
        </p:txBody>
      </p:sp>
    </p:spTree>
    <p:extLst>
      <p:ext uri="{BB962C8B-B14F-4D97-AF65-F5344CB8AC3E}">
        <p14:creationId xmlns:p14="http://schemas.microsoft.com/office/powerpoint/2010/main" val="2603471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では、事前課題</a:t>
            </a:r>
            <a:r>
              <a:rPr lang="en-US" altLang="ja-JP" dirty="0" smtClean="0"/>
              <a:t>(1)</a:t>
            </a:r>
            <a:r>
              <a:rPr lang="ja-JP" altLang="en-US" dirty="0" smtClean="0"/>
              <a:t>事例</a:t>
            </a:r>
            <a:r>
              <a:rPr lang="en-US" altLang="ja-JP" dirty="0" smtClean="0"/>
              <a:t>2</a:t>
            </a:r>
            <a:r>
              <a:rPr lang="ja-JP" altLang="en-US" dirty="0" smtClean="0"/>
              <a:t>を題材として、</a:t>
            </a:r>
            <a:r>
              <a:rPr lang="ja-JP" altLang="en-US" sz="1200" dirty="0" smtClean="0"/>
              <a:t>指導案シート、動画教材に関するフィードバックの方法を検討していきたいと思います。</a:t>
            </a:r>
            <a:endParaRPr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昨日と同様の活動になります。</a:t>
            </a:r>
            <a:endParaRPr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事例のみが違うものになります。</a:t>
            </a:r>
            <a:endParaRPr lang="en-US" altLang="ja-JP" sz="1200" dirty="0" smtClean="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5</a:t>
            </a:fld>
            <a:endParaRPr lang="en-US"/>
          </a:p>
        </p:txBody>
      </p:sp>
    </p:spTree>
    <p:extLst>
      <p:ext uri="{BB962C8B-B14F-4D97-AF65-F5344CB8AC3E}">
        <p14:creationId xmlns:p14="http://schemas.microsoft.com/office/powerpoint/2010/main" val="262558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dirty="0" smtClean="0"/>
              <a:t>事例</a:t>
            </a:r>
            <a:r>
              <a:rPr lang="en-US" altLang="ja-JP" dirty="0" smtClean="0"/>
              <a:t>1</a:t>
            </a:r>
            <a:r>
              <a:rPr lang="ja-JP" altLang="en-US" dirty="0" smtClean="0"/>
              <a:t>でやっているので、簡単にやることを紹介します。</a:t>
            </a:r>
            <a:endParaRPr lang="en-US" altLang="ja-JP" dirty="0" smtClean="0"/>
          </a:p>
          <a:p>
            <a:r>
              <a:rPr lang="ja-JP" altLang="en-US" dirty="0" smtClean="0"/>
              <a:t>まず、事例</a:t>
            </a:r>
            <a:r>
              <a:rPr lang="en-US" altLang="ja-JP" dirty="0" smtClean="0"/>
              <a:t>2</a:t>
            </a:r>
            <a:r>
              <a:rPr lang="ja-JP" altLang="en-US" dirty="0" smtClean="0"/>
              <a:t>について、フィードバックを記入した、事例</a:t>
            </a:r>
            <a:r>
              <a:rPr lang="en-US" altLang="ja-JP" dirty="0" smtClean="0"/>
              <a:t>2</a:t>
            </a:r>
            <a:r>
              <a:rPr lang="ja-JP" altLang="en-US" dirty="0" smtClean="0"/>
              <a:t>の指導案シート</a:t>
            </a:r>
            <a:r>
              <a:rPr lang="en-US" altLang="ja-JP" dirty="0" smtClean="0"/>
              <a:t>No.1&amp;2</a:t>
            </a:r>
            <a:r>
              <a:rPr lang="ja-JP" altLang="en-US" dirty="0" smtClean="0"/>
              <a:t>と、動画教材チェックポイントシートを手元に用意してください。</a:t>
            </a:r>
            <a:endParaRPr lang="en-US" altLang="ja-JP" dirty="0" smtClean="0"/>
          </a:p>
          <a:p>
            <a:endParaRPr lang="en-US" altLang="ja-JP"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6</a:t>
            </a:fld>
            <a:endParaRPr lang="en-US"/>
          </a:p>
        </p:txBody>
      </p:sp>
    </p:spTree>
    <p:extLst>
      <p:ext uri="{BB962C8B-B14F-4D97-AF65-F5344CB8AC3E}">
        <p14:creationId xmlns:p14="http://schemas.microsoft.com/office/powerpoint/2010/main" val="337991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lt"/>
                <a:ea typeface="+mn-ea"/>
                <a:cs typeface="+mn-cs"/>
              </a:rPr>
              <a:t>指導案シート</a:t>
            </a:r>
            <a:r>
              <a:rPr lang="en-US" altLang="ja-JP" sz="1200" b="0" kern="1200" dirty="0" smtClean="0">
                <a:solidFill>
                  <a:schemeClr val="tx1"/>
                </a:solidFill>
                <a:effectLst/>
                <a:latin typeface="+mn-lt"/>
                <a:ea typeface="+mn-ea"/>
                <a:cs typeface="+mn-cs"/>
              </a:rPr>
              <a:t>No.1</a:t>
            </a:r>
            <a:r>
              <a:rPr lang="ja-JP" altLang="en-US" sz="1200" b="0" kern="1200" dirty="0" smtClean="0">
                <a:solidFill>
                  <a:schemeClr val="tx1"/>
                </a:solidFill>
                <a:effectLst/>
                <a:latin typeface="+mn-lt"/>
                <a:ea typeface="+mn-ea"/>
                <a:cs typeface="+mn-cs"/>
              </a:rPr>
              <a:t>に関しては、</a:t>
            </a:r>
            <a:r>
              <a:rPr lang="en-US" altLang="ja-JP" sz="1200" b="0" kern="1200" dirty="0" smtClean="0">
                <a:solidFill>
                  <a:schemeClr val="tx1"/>
                </a:solidFill>
                <a:effectLst/>
                <a:latin typeface="+mn-lt"/>
                <a:ea typeface="+mn-ea"/>
                <a:cs typeface="+mn-cs"/>
              </a:rPr>
              <a:t>ID</a:t>
            </a:r>
            <a:r>
              <a:rPr lang="ja-JP" altLang="en-US" sz="1200" b="0" kern="1200" dirty="0" smtClean="0">
                <a:solidFill>
                  <a:schemeClr val="tx1"/>
                </a:solidFill>
                <a:effectLst/>
                <a:latin typeface="+mn-lt"/>
                <a:ea typeface="+mn-ea"/>
                <a:cs typeface="+mn-cs"/>
              </a:rPr>
              <a:t>観点からの指導案チェックポイントを参考にフィードバックを考えてください。</a:t>
            </a:r>
            <a:endParaRPr lang="en-US" altLang="ja-JP" b="0" dirty="0"/>
          </a:p>
        </p:txBody>
      </p:sp>
      <p:sp>
        <p:nvSpPr>
          <p:cNvPr id="4" name="Slide Number Placeholder 3"/>
          <p:cNvSpPr>
            <a:spLocks noGrp="1"/>
          </p:cNvSpPr>
          <p:nvPr>
            <p:ph type="sldNum" sz="quarter" idx="5"/>
          </p:nvPr>
        </p:nvSpPr>
        <p:spPr/>
        <p:txBody>
          <a:bodyPr/>
          <a:lstStyle/>
          <a:p>
            <a:fld id="{65344FAB-ACF2-4948-B5E7-FB279489DCA4}" type="slidenum">
              <a:rPr lang="en-US" smtClean="0"/>
              <a:t>7</a:t>
            </a:fld>
            <a:endParaRPr lang="en-US"/>
          </a:p>
        </p:txBody>
      </p:sp>
    </p:spTree>
    <p:extLst>
      <p:ext uri="{BB962C8B-B14F-4D97-AF65-F5344CB8AC3E}">
        <p14:creationId xmlns:p14="http://schemas.microsoft.com/office/powerpoint/2010/main" val="329898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sz="1200" b="0" kern="1200" dirty="0" smtClean="0">
                <a:solidFill>
                  <a:schemeClr val="tx1"/>
                </a:solidFill>
                <a:effectLst/>
                <a:latin typeface="+mn-lt"/>
                <a:ea typeface="+mn-ea"/>
                <a:cs typeface="+mn-cs"/>
              </a:rPr>
              <a:t>動画教材については、チェックポイントで確認し、評価していただいていると思います。</a:t>
            </a:r>
            <a:endParaRPr lang="en-US" altLang="ja-JP" sz="1200" b="0" kern="1200" dirty="0" smtClean="0">
              <a:solidFill>
                <a:schemeClr val="tx1"/>
              </a:solidFill>
              <a:effectLst/>
              <a:latin typeface="+mn-lt"/>
              <a:ea typeface="+mn-ea"/>
              <a:cs typeface="+mn-cs"/>
            </a:endParaRPr>
          </a:p>
          <a:p>
            <a:r>
              <a:rPr lang="ja-JP" altLang="en-US" sz="1200" b="0" kern="1200" dirty="0" smtClean="0">
                <a:solidFill>
                  <a:schemeClr val="tx1"/>
                </a:solidFill>
                <a:effectLst/>
                <a:latin typeface="+mn-lt"/>
                <a:ea typeface="+mn-ea"/>
                <a:cs typeface="+mn-cs"/>
              </a:rPr>
              <a:t>動画としてのクオリティやユーザビリティの他に、教材として、教育効果などを考慮して確認していきます。</a:t>
            </a:r>
            <a:endParaRPr kumimoji="1" lang="ja-JP" altLang="en-US" b="0" dirty="0"/>
          </a:p>
        </p:txBody>
      </p:sp>
      <p:sp>
        <p:nvSpPr>
          <p:cNvPr id="4" name="Slide Number Placeholder 3"/>
          <p:cNvSpPr>
            <a:spLocks noGrp="1"/>
          </p:cNvSpPr>
          <p:nvPr>
            <p:ph type="sldNum" sz="quarter" idx="5"/>
          </p:nvPr>
        </p:nvSpPr>
        <p:spPr/>
        <p:txBody>
          <a:bodyPr/>
          <a:lstStyle/>
          <a:p>
            <a:fld id="{65344FAB-ACF2-4948-B5E7-FB279489DCA4}" type="slidenum">
              <a:rPr lang="en-US" smtClean="0"/>
              <a:t>8</a:t>
            </a:fld>
            <a:endParaRPr lang="en-US"/>
          </a:p>
        </p:txBody>
      </p:sp>
    </p:spTree>
    <p:extLst>
      <p:ext uri="{BB962C8B-B14F-4D97-AF65-F5344CB8AC3E}">
        <p14:creationId xmlns:p14="http://schemas.microsoft.com/office/powerpoint/2010/main" val="3054605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kern="1200" dirty="0">
                <a:solidFill>
                  <a:schemeClr val="tx1"/>
                </a:solidFill>
                <a:effectLst/>
                <a:latin typeface="+mn-lt"/>
                <a:ea typeface="+mn-ea"/>
                <a:cs typeface="+mn-cs"/>
              </a:rPr>
              <a:t>では、早速、グループ活動をはじめます。</a:t>
            </a:r>
            <a:endParaRPr lang="en-US" altLang="ja-JP"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まずは、事例</a:t>
            </a:r>
            <a:r>
              <a:rPr lang="en-US" altLang="ja-JP" dirty="0"/>
              <a:t>1</a:t>
            </a:r>
            <a:r>
              <a:rPr lang="ja-JP" altLang="en-US" dirty="0"/>
              <a:t>のときと同様に、</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課題でやってきた、指導案シート、動画教材に関するフィードバックを、グループ内で共有してください。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共有する際に、指導案シート、動画教材で、良い点、改善点は何か、また、フィードバックする際に難しいと感じた点は何かなどを話してください。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話合いの中で、</a:t>
            </a:r>
            <a:r>
              <a:rPr lang="ja-JP" altLang="en-US" dirty="0" smtClean="0"/>
              <a:t>メンバー間</a:t>
            </a:r>
            <a:r>
              <a:rPr lang="ja-JP" altLang="en-US" dirty="0"/>
              <a:t>で共通する課題は何か、特徴的なコメントはどんなものかなどを整理してください。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グループ内でのやり取りは、グループの代表が</a:t>
            </a:r>
            <a:r>
              <a:rPr lang="en-US" altLang="ja-JP" dirty="0"/>
              <a:t>Google</a:t>
            </a:r>
            <a:r>
              <a:rPr lang="ja-JP" altLang="en-US" dirty="0"/>
              <a:t>スプレッドシートにアクセスし記録として残してください</a:t>
            </a:r>
            <a:r>
              <a:rPr lang="ja-JP" altLang="en-US" dirty="0" smtClean="0"/>
              <a:t>。</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smtClean="0"/>
              <a:t>Google</a:t>
            </a:r>
            <a:r>
              <a:rPr lang="ja-JP" altLang="en-US" dirty="0"/>
              <a:t>スプレッドシートには、各グループの欄があります</a:t>
            </a:r>
            <a:r>
              <a:rPr lang="ja-JP" altLang="en-US" dirty="0" smtClean="0"/>
              <a:t>。</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そちら</a:t>
            </a:r>
            <a:r>
              <a:rPr lang="ja-JP" altLang="en-US" dirty="0"/>
              <a:t>に記入していってください</a:t>
            </a:r>
            <a:r>
              <a:rPr lang="ja-JP" altLang="en-US" dirty="0" smtClean="0"/>
              <a:t>。</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また、グループ活動中に、分からないことや疑問に思うことなどは、講師に聞いてください。</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9</a:t>
            </a:fld>
            <a:endParaRPr lang="en-US"/>
          </a:p>
        </p:txBody>
      </p:sp>
    </p:spTree>
    <p:extLst>
      <p:ext uri="{BB962C8B-B14F-4D97-AF65-F5344CB8AC3E}">
        <p14:creationId xmlns:p14="http://schemas.microsoft.com/office/powerpoint/2010/main" val="2928741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B38300-9BBF-A04F-A1DA-FD1DA8453F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611C6E2-4FED-1E4E-8D98-FBBB3464B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0C7EAE21-566B-7B4B-84AB-BD9337618B38}"/>
              </a:ext>
            </a:extLst>
          </p:cNvPr>
          <p:cNvSpPr>
            <a:spLocks noGrp="1"/>
          </p:cNvSpPr>
          <p:nvPr>
            <p:ph type="dt" sz="half" idx="10"/>
          </p:nvPr>
        </p:nvSpPr>
        <p:spPr/>
        <p:txBody>
          <a:bodyPr/>
          <a:lstStyle/>
          <a:p>
            <a:fld id="{4FD30056-410F-4593-8D0C-EB7A378AF27A}" type="datetime1">
              <a:rPr lang="en-US" altLang="ja-JP" smtClean="0"/>
              <a:t>1/10/2020</a:t>
            </a:fld>
            <a:endParaRPr lang="en-US"/>
          </a:p>
        </p:txBody>
      </p:sp>
      <p:sp>
        <p:nvSpPr>
          <p:cNvPr id="5" name="Footer Placeholder 4">
            <a:extLst>
              <a:ext uri="{FF2B5EF4-FFF2-40B4-BE49-F238E27FC236}">
                <a16:creationId xmlns:a16="http://schemas.microsoft.com/office/drawing/2014/main" xmlns="" id="{FD2C9117-ECE9-A84F-BDEA-B64F5F512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92F2954-0C4C-EF48-8519-529CD4B47B7F}"/>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418201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3C67D4-12FF-5340-825B-5B5FFE404C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D3BB5DF-F088-B942-8ECB-3B4A15A1641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99BD1DB-CF6E-9C49-BAAE-B384FCFBE78A}"/>
              </a:ext>
            </a:extLst>
          </p:cNvPr>
          <p:cNvSpPr>
            <a:spLocks noGrp="1"/>
          </p:cNvSpPr>
          <p:nvPr>
            <p:ph type="dt" sz="half" idx="10"/>
          </p:nvPr>
        </p:nvSpPr>
        <p:spPr/>
        <p:txBody>
          <a:bodyPr/>
          <a:lstStyle/>
          <a:p>
            <a:fld id="{E87A9BE2-56A0-4FC6-B11A-17E65349C465}" type="datetime1">
              <a:rPr lang="en-US" altLang="ja-JP" smtClean="0"/>
              <a:t>1/10/2020</a:t>
            </a:fld>
            <a:endParaRPr lang="en-US"/>
          </a:p>
        </p:txBody>
      </p:sp>
      <p:sp>
        <p:nvSpPr>
          <p:cNvPr id="5" name="Footer Placeholder 4">
            <a:extLst>
              <a:ext uri="{FF2B5EF4-FFF2-40B4-BE49-F238E27FC236}">
                <a16:creationId xmlns:a16="http://schemas.microsoft.com/office/drawing/2014/main" xmlns="" id="{C4C650C9-341D-B248-80E8-F7206F2E61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D579778-525E-2E4B-8F8B-D0017EBC2167}"/>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3624146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325A2FF-CBF5-CE4B-906A-0953F71FFC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FB939C7-D58D-6B49-ADBB-7E0673AC2C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05211A2-B65F-FE4A-9744-D37FC1D930DB}"/>
              </a:ext>
            </a:extLst>
          </p:cNvPr>
          <p:cNvSpPr>
            <a:spLocks noGrp="1"/>
          </p:cNvSpPr>
          <p:nvPr>
            <p:ph type="dt" sz="half" idx="10"/>
          </p:nvPr>
        </p:nvSpPr>
        <p:spPr/>
        <p:txBody>
          <a:bodyPr/>
          <a:lstStyle/>
          <a:p>
            <a:fld id="{4124C05B-0910-4425-B690-28F45E44E943}" type="datetime1">
              <a:rPr lang="en-US" altLang="ja-JP" smtClean="0"/>
              <a:t>1/10/2020</a:t>
            </a:fld>
            <a:endParaRPr lang="en-US"/>
          </a:p>
        </p:txBody>
      </p:sp>
      <p:sp>
        <p:nvSpPr>
          <p:cNvPr id="5" name="Footer Placeholder 4">
            <a:extLst>
              <a:ext uri="{FF2B5EF4-FFF2-40B4-BE49-F238E27FC236}">
                <a16:creationId xmlns:a16="http://schemas.microsoft.com/office/drawing/2014/main" xmlns="" id="{5B5D71B0-BBC5-DC44-93D8-2CE7EEA716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ACBCFF7-E358-C14F-BED1-7D12D1E388CC}"/>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3445098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A613CC-22E2-4440-AE32-9F069A0958EF}"/>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18C138DD-532C-AA47-A2EB-6C5F72B9196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C7BE5A-065C-2A47-970C-1E413F9293A1}"/>
              </a:ext>
            </a:extLst>
          </p:cNvPr>
          <p:cNvSpPr>
            <a:spLocks noGrp="1"/>
          </p:cNvSpPr>
          <p:nvPr>
            <p:ph type="dt" sz="half" idx="10"/>
          </p:nvPr>
        </p:nvSpPr>
        <p:spPr/>
        <p:txBody>
          <a:bodyPr/>
          <a:lstStyle/>
          <a:p>
            <a:fld id="{C7F71FF7-27F1-4DDC-AA6D-5350D99E6720}" type="datetime1">
              <a:rPr lang="en-US" altLang="ja-JP" smtClean="0"/>
              <a:t>1/10/2020</a:t>
            </a:fld>
            <a:endParaRPr lang="en-US"/>
          </a:p>
        </p:txBody>
      </p:sp>
      <p:sp>
        <p:nvSpPr>
          <p:cNvPr id="5" name="Footer Placeholder 4">
            <a:extLst>
              <a:ext uri="{FF2B5EF4-FFF2-40B4-BE49-F238E27FC236}">
                <a16:creationId xmlns:a16="http://schemas.microsoft.com/office/drawing/2014/main" xmlns="" id="{D975B966-C1CF-ED48-BD87-4C571D610C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978B832-9A50-D142-BA85-075D6D44A14E}"/>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2578284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B97B34-0923-F745-B261-AA10FF5EF5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DCB5718-BB1C-2246-94CD-D4DA33EE6C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EA22DA9F-1D5A-F548-9A08-9521D92ECD75}"/>
              </a:ext>
            </a:extLst>
          </p:cNvPr>
          <p:cNvSpPr>
            <a:spLocks noGrp="1"/>
          </p:cNvSpPr>
          <p:nvPr>
            <p:ph type="dt" sz="half" idx="10"/>
          </p:nvPr>
        </p:nvSpPr>
        <p:spPr/>
        <p:txBody>
          <a:bodyPr/>
          <a:lstStyle/>
          <a:p>
            <a:fld id="{8F7707C6-3B76-4D02-8305-870A3B39D881}" type="datetime1">
              <a:rPr lang="en-US" altLang="ja-JP" smtClean="0"/>
              <a:t>1/10/2020</a:t>
            </a:fld>
            <a:endParaRPr lang="en-US"/>
          </a:p>
        </p:txBody>
      </p:sp>
      <p:sp>
        <p:nvSpPr>
          <p:cNvPr id="5" name="Footer Placeholder 4">
            <a:extLst>
              <a:ext uri="{FF2B5EF4-FFF2-40B4-BE49-F238E27FC236}">
                <a16:creationId xmlns:a16="http://schemas.microsoft.com/office/drawing/2014/main" xmlns="" id="{941ACE4F-4F18-7E40-96EA-90596D8DA6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B0D72D7-01B3-D34F-8A1F-65CC02A3FF87}"/>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415935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8CB0D1-3F59-E548-AC20-B332B5AD40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567A00A-03CD-4A4D-93CB-BC5C3A95BC75}"/>
              </a:ext>
            </a:extLst>
          </p:cNvPr>
          <p:cNvSpPr>
            <a:spLocks noGrp="1"/>
          </p:cNvSpPr>
          <p:nvPr>
            <p:ph sz="half" idx="1"/>
          </p:nvPr>
        </p:nvSpPr>
        <p:spPr>
          <a:xfrm>
            <a:off x="838200" y="1214812"/>
            <a:ext cx="5181600" cy="49621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1A8BB74-868C-6040-9C69-7A22A2351E0D}"/>
              </a:ext>
            </a:extLst>
          </p:cNvPr>
          <p:cNvSpPr>
            <a:spLocks noGrp="1"/>
          </p:cNvSpPr>
          <p:nvPr>
            <p:ph sz="half" idx="2"/>
          </p:nvPr>
        </p:nvSpPr>
        <p:spPr>
          <a:xfrm>
            <a:off x="6172200" y="1214812"/>
            <a:ext cx="5181600" cy="496215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1D7509F8-0C6A-7641-B15B-90EBCC175712}"/>
              </a:ext>
            </a:extLst>
          </p:cNvPr>
          <p:cNvSpPr>
            <a:spLocks noGrp="1"/>
          </p:cNvSpPr>
          <p:nvPr>
            <p:ph type="dt" sz="half" idx="10"/>
          </p:nvPr>
        </p:nvSpPr>
        <p:spPr/>
        <p:txBody>
          <a:bodyPr/>
          <a:lstStyle/>
          <a:p>
            <a:fld id="{9D6F87C7-3D73-4FA8-A40E-F401182B4230}" type="datetime1">
              <a:rPr lang="en-US" altLang="ja-JP" smtClean="0"/>
              <a:t>1/10/2020</a:t>
            </a:fld>
            <a:endParaRPr lang="en-US"/>
          </a:p>
        </p:txBody>
      </p:sp>
      <p:sp>
        <p:nvSpPr>
          <p:cNvPr id="6" name="Footer Placeholder 5">
            <a:extLst>
              <a:ext uri="{FF2B5EF4-FFF2-40B4-BE49-F238E27FC236}">
                <a16:creationId xmlns:a16="http://schemas.microsoft.com/office/drawing/2014/main" xmlns="" id="{0A9BA687-E391-8D4D-898D-0451C89253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CF8B34-B094-3D42-912E-461D938F87BB}"/>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213289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25E1CE-9FF0-FC44-A80E-1CC425966737}"/>
              </a:ext>
            </a:extLst>
          </p:cNvPr>
          <p:cNvSpPr>
            <a:spLocks noGrp="1"/>
          </p:cNvSpPr>
          <p:nvPr>
            <p:ph type="title"/>
          </p:nvPr>
        </p:nvSpPr>
        <p:spPr>
          <a:xfrm>
            <a:off x="839788" y="365125"/>
            <a:ext cx="10515600" cy="898899"/>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F3A3D8B-704B-E147-83E5-B2B317C06C87}"/>
              </a:ext>
            </a:extLst>
          </p:cNvPr>
          <p:cNvSpPr>
            <a:spLocks noGrp="1"/>
          </p:cNvSpPr>
          <p:nvPr>
            <p:ph type="body" idx="1"/>
          </p:nvPr>
        </p:nvSpPr>
        <p:spPr>
          <a:xfrm>
            <a:off x="839788" y="1264024"/>
            <a:ext cx="5157787" cy="12410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4D0A63DE-2D32-8B40-AFB4-09F6148DB59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7B88F9E-96FB-924D-AD75-BC83CB258FCD}"/>
              </a:ext>
            </a:extLst>
          </p:cNvPr>
          <p:cNvSpPr>
            <a:spLocks noGrp="1"/>
          </p:cNvSpPr>
          <p:nvPr>
            <p:ph type="body" sz="quarter" idx="3"/>
          </p:nvPr>
        </p:nvSpPr>
        <p:spPr>
          <a:xfrm>
            <a:off x="6172200" y="1264024"/>
            <a:ext cx="5183188" cy="12410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F1AA8B4E-136D-0D4C-A423-0C0E907027B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61188AC-E93A-6A47-BF50-D3CFDBDB057D}"/>
              </a:ext>
            </a:extLst>
          </p:cNvPr>
          <p:cNvSpPr>
            <a:spLocks noGrp="1"/>
          </p:cNvSpPr>
          <p:nvPr>
            <p:ph type="dt" sz="half" idx="10"/>
          </p:nvPr>
        </p:nvSpPr>
        <p:spPr/>
        <p:txBody>
          <a:bodyPr/>
          <a:lstStyle/>
          <a:p>
            <a:fld id="{AD46E417-E483-474D-80F2-D289F2510169}" type="datetime1">
              <a:rPr lang="en-US" altLang="ja-JP" smtClean="0"/>
              <a:t>1/10/2020</a:t>
            </a:fld>
            <a:endParaRPr lang="en-US"/>
          </a:p>
        </p:txBody>
      </p:sp>
      <p:sp>
        <p:nvSpPr>
          <p:cNvPr id="8" name="Footer Placeholder 7">
            <a:extLst>
              <a:ext uri="{FF2B5EF4-FFF2-40B4-BE49-F238E27FC236}">
                <a16:creationId xmlns:a16="http://schemas.microsoft.com/office/drawing/2014/main" xmlns="" id="{4E9DBCA7-BBCA-E24E-B2EB-ADA7497AB4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6DAC620-A308-FB4C-806A-CE93D9810BBA}"/>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65060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481A0B-55DA-714A-86BB-4C6409B4B4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E62E964-9177-A141-9918-4315AF0DD161}"/>
              </a:ext>
            </a:extLst>
          </p:cNvPr>
          <p:cNvSpPr>
            <a:spLocks noGrp="1"/>
          </p:cNvSpPr>
          <p:nvPr>
            <p:ph type="dt" sz="half" idx="10"/>
          </p:nvPr>
        </p:nvSpPr>
        <p:spPr/>
        <p:txBody>
          <a:bodyPr/>
          <a:lstStyle/>
          <a:p>
            <a:fld id="{B5A93762-5AC8-45FF-925D-F85E4C3CF2D3}" type="datetime1">
              <a:rPr lang="en-US" altLang="ja-JP" smtClean="0"/>
              <a:t>1/10/2020</a:t>
            </a:fld>
            <a:endParaRPr lang="en-US"/>
          </a:p>
        </p:txBody>
      </p:sp>
      <p:sp>
        <p:nvSpPr>
          <p:cNvPr id="4" name="Footer Placeholder 3">
            <a:extLst>
              <a:ext uri="{FF2B5EF4-FFF2-40B4-BE49-F238E27FC236}">
                <a16:creationId xmlns:a16="http://schemas.microsoft.com/office/drawing/2014/main" xmlns="" id="{16999EAF-5055-CC4A-8674-F68EC2138F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BCD5670-B035-4748-B39B-E81144F3ED92}"/>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421137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B6DFDD4-0CEA-7347-BC24-11D0A5EA3426}"/>
              </a:ext>
            </a:extLst>
          </p:cNvPr>
          <p:cNvSpPr>
            <a:spLocks noGrp="1"/>
          </p:cNvSpPr>
          <p:nvPr>
            <p:ph type="dt" sz="half" idx="10"/>
          </p:nvPr>
        </p:nvSpPr>
        <p:spPr/>
        <p:txBody>
          <a:bodyPr/>
          <a:lstStyle/>
          <a:p>
            <a:fld id="{A998AE4E-78B6-4E94-A09D-38078D09DD6D}" type="datetime1">
              <a:rPr lang="en-US" altLang="ja-JP" smtClean="0"/>
              <a:t>1/10/2020</a:t>
            </a:fld>
            <a:endParaRPr lang="en-US"/>
          </a:p>
        </p:txBody>
      </p:sp>
      <p:sp>
        <p:nvSpPr>
          <p:cNvPr id="3" name="Footer Placeholder 2">
            <a:extLst>
              <a:ext uri="{FF2B5EF4-FFF2-40B4-BE49-F238E27FC236}">
                <a16:creationId xmlns:a16="http://schemas.microsoft.com/office/drawing/2014/main" xmlns="" id="{407A1080-99B1-C442-90E9-CD7B7EB633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86A2312-B782-024F-BE7B-877C7AAC24A7}"/>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2255346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1E8594-4C4B-3145-9023-0381282E0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9C27041-1A0A-6149-A4B8-19AC20C12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047E3DF-C0BA-9A48-AD05-7F1BB6F1B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42D1B0F-1FE0-4449-9858-89EDF4E61B49}"/>
              </a:ext>
            </a:extLst>
          </p:cNvPr>
          <p:cNvSpPr>
            <a:spLocks noGrp="1"/>
          </p:cNvSpPr>
          <p:nvPr>
            <p:ph type="dt" sz="half" idx="10"/>
          </p:nvPr>
        </p:nvSpPr>
        <p:spPr/>
        <p:txBody>
          <a:bodyPr/>
          <a:lstStyle/>
          <a:p>
            <a:fld id="{FEEA0560-256C-4740-954B-51B064D87CF1}" type="datetime1">
              <a:rPr lang="en-US" altLang="ja-JP" smtClean="0"/>
              <a:t>1/10/2020</a:t>
            </a:fld>
            <a:endParaRPr lang="en-US"/>
          </a:p>
        </p:txBody>
      </p:sp>
      <p:sp>
        <p:nvSpPr>
          <p:cNvPr id="6" name="Footer Placeholder 5">
            <a:extLst>
              <a:ext uri="{FF2B5EF4-FFF2-40B4-BE49-F238E27FC236}">
                <a16:creationId xmlns:a16="http://schemas.microsoft.com/office/drawing/2014/main" xmlns="" id="{64FEBB1E-D96B-FA4C-9AD0-0B05645F50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C55FF7A-8240-DC44-A903-4911678D0583}"/>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1677186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DAE459-AF31-7A42-AF44-1D2E10F2ED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F64607F-F7CE-8043-BAAA-8BA5AB4E5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1E09DEF-D9C0-CC4D-8821-EFA5DCB5B8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6F1C025-F8AB-1847-B02C-ED6875DB3B50}"/>
              </a:ext>
            </a:extLst>
          </p:cNvPr>
          <p:cNvSpPr>
            <a:spLocks noGrp="1"/>
          </p:cNvSpPr>
          <p:nvPr>
            <p:ph type="dt" sz="half" idx="10"/>
          </p:nvPr>
        </p:nvSpPr>
        <p:spPr/>
        <p:txBody>
          <a:bodyPr/>
          <a:lstStyle/>
          <a:p>
            <a:fld id="{74B6A534-8813-42C9-8979-2F0729144EC6}" type="datetime1">
              <a:rPr lang="en-US" altLang="ja-JP" smtClean="0"/>
              <a:t>1/10/2020</a:t>
            </a:fld>
            <a:endParaRPr lang="en-US"/>
          </a:p>
        </p:txBody>
      </p:sp>
      <p:sp>
        <p:nvSpPr>
          <p:cNvPr id="6" name="Footer Placeholder 5">
            <a:extLst>
              <a:ext uri="{FF2B5EF4-FFF2-40B4-BE49-F238E27FC236}">
                <a16:creationId xmlns:a16="http://schemas.microsoft.com/office/drawing/2014/main" xmlns="" id="{94BA0D4E-39AC-AC45-A112-FE94F76F9C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819F60E-4CC3-234A-A3B8-85357E405C90}"/>
              </a:ext>
            </a:extLst>
          </p:cNvPr>
          <p:cNvSpPr>
            <a:spLocks noGrp="1"/>
          </p:cNvSpPr>
          <p:nvPr>
            <p:ph type="sldNum" sz="quarter" idx="12"/>
          </p:nvPr>
        </p:nvSpPr>
        <p:spPr/>
        <p:txBody>
          <a:bodyPr/>
          <a:lstStyle/>
          <a:p>
            <a:fld id="{D9226DAE-D732-0D44-A3A9-3426432CAC1A}" type="slidenum">
              <a:rPr lang="en-US" smtClean="0"/>
              <a:t>‹#›</a:t>
            </a:fld>
            <a:endParaRPr lang="en-US"/>
          </a:p>
        </p:txBody>
      </p:sp>
    </p:spTree>
    <p:extLst>
      <p:ext uri="{BB962C8B-B14F-4D97-AF65-F5344CB8AC3E}">
        <p14:creationId xmlns:p14="http://schemas.microsoft.com/office/powerpoint/2010/main" val="1106798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E422616-893D-0F42-AD2A-BB25C177BAE3}"/>
              </a:ext>
            </a:extLst>
          </p:cNvPr>
          <p:cNvSpPr>
            <a:spLocks noGrp="1"/>
          </p:cNvSpPr>
          <p:nvPr>
            <p:ph type="title"/>
          </p:nvPr>
        </p:nvSpPr>
        <p:spPr>
          <a:xfrm>
            <a:off x="838200" y="136527"/>
            <a:ext cx="10515600" cy="898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5E73DC56-124A-1547-8AD7-30DD3E33E163}"/>
              </a:ext>
            </a:extLst>
          </p:cNvPr>
          <p:cNvSpPr>
            <a:spLocks noGrp="1"/>
          </p:cNvSpPr>
          <p:nvPr>
            <p:ph type="body" idx="1"/>
          </p:nvPr>
        </p:nvSpPr>
        <p:spPr>
          <a:xfrm>
            <a:off x="838200" y="1156447"/>
            <a:ext cx="10515600" cy="502051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DB77A8F4-FD87-0748-9ADB-79D5F45055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720C9-279C-4790-A347-4369AC02DDA8}" type="datetime1">
              <a:rPr lang="en-US" altLang="ja-JP" smtClean="0"/>
              <a:t>1/10/2020</a:t>
            </a:fld>
            <a:endParaRPr lang="en-US"/>
          </a:p>
        </p:txBody>
      </p:sp>
      <p:sp>
        <p:nvSpPr>
          <p:cNvPr id="5" name="Footer Placeholder 4">
            <a:extLst>
              <a:ext uri="{FF2B5EF4-FFF2-40B4-BE49-F238E27FC236}">
                <a16:creationId xmlns:a16="http://schemas.microsoft.com/office/drawing/2014/main" xmlns="" id="{6957F5EC-E130-AC47-8473-543D7C0F3B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BCDF9F9-830B-514E-B2DD-1B014D1A31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26DAE-D732-0D44-A3A9-3426432CAC1A}" type="slidenum">
              <a:rPr lang="en-US" smtClean="0"/>
              <a:t>‹#›</a:t>
            </a:fld>
            <a:endParaRPr lang="en-US"/>
          </a:p>
        </p:txBody>
      </p:sp>
    </p:spTree>
    <p:extLst>
      <p:ext uri="{BB962C8B-B14F-4D97-AF65-F5344CB8AC3E}">
        <p14:creationId xmlns:p14="http://schemas.microsoft.com/office/powerpoint/2010/main" val="2602665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tx1"/>
          </a:solidFill>
          <a:latin typeface="Meiryo UI" panose="020B0604030504040204" pitchFamily="34" charset="-128"/>
          <a:ea typeface="Meiryo UI" panose="020B0604030504040204"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eiryo UI" panose="020B0604030504040204" pitchFamily="34" charset="-128"/>
          <a:ea typeface="Meiryo UI" panose="020B0604030504040204"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eiryo UI" panose="020B0604030504040204" pitchFamily="34" charset="-128"/>
          <a:ea typeface="Meiryo UI" panose="020B0604030504040204"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eiryo UI" panose="020B0604030504040204" pitchFamily="34" charset="-128"/>
          <a:ea typeface="Meiryo UI" panose="020B0604030504040204"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eiryo UI" panose="020B0604030504040204" pitchFamily="34" charset="-128"/>
          <a:ea typeface="Meiryo UI" panose="020B0604030504040204"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eiryo UI" panose="020B0604030504040204" pitchFamily="34" charset="-128"/>
          <a:ea typeface="Meiryo UI"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spreadsheet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docs.google.com/spreadsheet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docs.google.com/spreadsheet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xx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3BB0A9-9997-7441-8DF4-C6CC35D88E03}"/>
              </a:ext>
            </a:extLst>
          </p:cNvPr>
          <p:cNvSpPr>
            <a:spLocks noGrp="1"/>
          </p:cNvSpPr>
          <p:nvPr>
            <p:ph type="ctrTitle"/>
          </p:nvPr>
        </p:nvSpPr>
        <p:spPr>
          <a:xfrm>
            <a:off x="728663" y="1508131"/>
            <a:ext cx="10772775" cy="2387600"/>
          </a:xfrm>
        </p:spPr>
        <p:txBody>
          <a:bodyPr>
            <a:normAutofit fontScale="90000"/>
          </a:bodyPr>
          <a:lstStyle/>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活用研修</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担当</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教員育成研修</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
            </a:r>
            <a:br>
              <a:rPr lang="en-US" altLang="ja-JP" dirty="0">
                <a:solidFill>
                  <a:schemeClr val="tx1">
                    <a:lumMod val="65000"/>
                    <a:lumOff val="35000"/>
                  </a:schemeClr>
                </a:solidFill>
                <a:latin typeface="Meiryo UI" panose="020B0604030504040204" pitchFamily="50" charset="-128"/>
                <a:ea typeface="Meiryo UI" panose="020B0604030504040204" pitchFamily="50" charset="-128"/>
              </a:rPr>
            </a:b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後半</a:t>
            </a:r>
            <a:endParaRPr lang="en-US"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 name="Subtitle 2">
            <a:extLst>
              <a:ext uri="{FF2B5EF4-FFF2-40B4-BE49-F238E27FC236}">
                <a16:creationId xmlns:a16="http://schemas.microsoft.com/office/drawing/2014/main" xmlns="" id="{6D0B6F59-10D8-B046-9E79-95E8E76AD16A}"/>
              </a:ext>
            </a:extLst>
          </p:cNvPr>
          <p:cNvSpPr>
            <a:spLocks noGrp="1"/>
          </p:cNvSpPr>
          <p:nvPr>
            <p:ph type="subTitle" idx="1"/>
          </p:nvPr>
        </p:nvSpPr>
        <p:spPr>
          <a:xfrm>
            <a:off x="1538288" y="3959232"/>
            <a:ext cx="9144000" cy="1655762"/>
          </a:xfrm>
        </p:spPr>
        <p:txBody>
          <a:bodyPr/>
          <a:lstStyle/>
          <a:p>
            <a:r>
              <a:rPr lang="en-US" altLang="ja-JP" dirty="0" smtClean="0">
                <a:solidFill>
                  <a:schemeClr val="tx1">
                    <a:lumMod val="65000"/>
                    <a:lumOff val="35000"/>
                  </a:schemeClr>
                </a:solidFill>
                <a:latin typeface="Meiryo UI" panose="020B0604030504040204" pitchFamily="50" charset="-128"/>
                <a:ea typeface="Meiryo UI" panose="020B0604030504040204" pitchFamily="50" charset="-128"/>
              </a:rPr>
              <a:t>20XX</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年</a:t>
            </a:r>
            <a:r>
              <a:rPr lang="en-US" altLang="ja-JP" dirty="0" smtClean="0">
                <a:solidFill>
                  <a:schemeClr val="tx1">
                    <a:lumMod val="65000"/>
                    <a:lumOff val="35000"/>
                  </a:schemeClr>
                </a:solidFill>
                <a:latin typeface="Meiryo UI" panose="020B0604030504040204" pitchFamily="50" charset="-128"/>
                <a:ea typeface="Meiryo UI" panose="020B0604030504040204" pitchFamily="50" charset="-128"/>
              </a:rPr>
              <a:t>XX</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月</a:t>
            </a:r>
            <a:r>
              <a:rPr lang="en-US" altLang="ja-JP" dirty="0" smtClean="0">
                <a:solidFill>
                  <a:schemeClr val="tx1">
                    <a:lumMod val="65000"/>
                    <a:lumOff val="35000"/>
                  </a:schemeClr>
                </a:solidFill>
                <a:latin typeface="Meiryo UI" panose="020B0604030504040204" pitchFamily="50" charset="-128"/>
                <a:ea typeface="Meiryo UI" panose="020B0604030504040204" pitchFamily="50" charset="-128"/>
              </a:rPr>
              <a:t>XX</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日</a:t>
            </a:r>
            <a:r>
              <a:rPr lang="en-US" altLang="ja-JP" dirty="0" smtClean="0">
                <a:solidFill>
                  <a:schemeClr val="tx1">
                    <a:lumMod val="65000"/>
                    <a:lumOff val="35000"/>
                  </a:schemeClr>
                </a:solidFill>
                <a:latin typeface="Meiryo UI" panose="020B0604030504040204" pitchFamily="50" charset="-128"/>
                <a:ea typeface="Meiryo UI" panose="020B0604030504040204" pitchFamily="50" charset="-128"/>
              </a:rPr>
              <a:t>〜XX</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日</a:t>
            </a:r>
            <a:r>
              <a:rPr lang="en-US" altLang="ja-JP" dirty="0" smtClean="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endParaRPr lang="en-US" altLang="ja-JP" dirty="0" smtClean="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D9226DAE-D732-0D44-A3A9-3426432CAC1A}" type="slidenum">
              <a:rPr lang="en-US" smtClean="0"/>
              <a:t>1</a:t>
            </a:fld>
            <a:endParaRPr lang="en-US"/>
          </a:p>
        </p:txBody>
      </p:sp>
    </p:spTree>
    <p:extLst>
      <p:ext uri="{BB962C8B-B14F-4D97-AF65-F5344CB8AC3E}">
        <p14:creationId xmlns:p14="http://schemas.microsoft.com/office/powerpoint/2010/main" val="287246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103984-7A10-CF4D-9FBF-C4FE82393CC4}"/>
              </a:ext>
            </a:extLst>
          </p:cNvPr>
          <p:cNvSpPr>
            <a:spLocks noGrp="1"/>
          </p:cNvSpPr>
          <p:nvPr>
            <p:ph type="title"/>
          </p:nvPr>
        </p:nvSpPr>
        <p:spPr>
          <a:xfrm>
            <a:off x="838200" y="550871"/>
            <a:ext cx="10515600" cy="898898"/>
          </a:xfrm>
        </p:spPr>
        <p:txBody>
          <a:bodyPr/>
          <a:lstStyle/>
          <a:p>
            <a:r>
              <a:rPr lang="en-US" dirty="0">
                <a:solidFill>
                  <a:schemeClr val="tx1">
                    <a:lumMod val="65000"/>
                    <a:lumOff val="35000"/>
                  </a:schemeClr>
                </a:solidFill>
              </a:rPr>
              <a:t>Google</a:t>
            </a:r>
            <a:r>
              <a:rPr lang="ja-JP" altLang="en-US" dirty="0">
                <a:solidFill>
                  <a:schemeClr val="tx1">
                    <a:lumMod val="65000"/>
                    <a:lumOff val="35000"/>
                  </a:schemeClr>
                </a:solidFill>
              </a:rPr>
              <a:t>スプレッドシート</a:t>
            </a:r>
            <a:endParaRPr lang="en-US" dirty="0">
              <a:solidFill>
                <a:schemeClr val="tx1">
                  <a:lumMod val="65000"/>
                  <a:lumOff val="35000"/>
                </a:schemeClr>
              </a:solidFill>
            </a:endParaRPr>
          </a:p>
        </p:txBody>
      </p:sp>
      <p:sp>
        <p:nvSpPr>
          <p:cNvPr id="5" name="Content Placeholder 4">
            <a:extLst>
              <a:ext uri="{FF2B5EF4-FFF2-40B4-BE49-F238E27FC236}">
                <a16:creationId xmlns:a16="http://schemas.microsoft.com/office/drawing/2014/main" xmlns="" id="{F2A714FC-1A40-8B4E-B054-663FEAC2B294}"/>
              </a:ext>
            </a:extLst>
          </p:cNvPr>
          <p:cNvSpPr>
            <a:spLocks noGrp="1"/>
          </p:cNvSpPr>
          <p:nvPr>
            <p:ph idx="1"/>
          </p:nvPr>
        </p:nvSpPr>
        <p:spPr>
          <a:xfrm>
            <a:off x="838200" y="2656646"/>
            <a:ext cx="10515600" cy="3015503"/>
          </a:xfrm>
        </p:spPr>
        <p:txBody>
          <a:bodyPr>
            <a:normAutofit/>
          </a:bodyPr>
          <a:lstStyle/>
          <a:p>
            <a:r>
              <a:rPr lang="ja-JP" altLang="en-US" dirty="0" smtClean="0">
                <a:solidFill>
                  <a:schemeClr val="tx1">
                    <a:lumMod val="65000"/>
                    <a:lumOff val="35000"/>
                  </a:schemeClr>
                </a:solidFill>
              </a:rPr>
              <a:t>事前</a:t>
            </a:r>
            <a:r>
              <a:rPr lang="ja-JP" altLang="en-US" dirty="0">
                <a:solidFill>
                  <a:schemeClr val="tx1">
                    <a:lumMod val="65000"/>
                    <a:lumOff val="35000"/>
                  </a:schemeClr>
                </a:solidFill>
              </a:rPr>
              <a:t>課題</a:t>
            </a:r>
            <a:r>
              <a:rPr lang="en-US" altLang="ja-JP" dirty="0">
                <a:solidFill>
                  <a:schemeClr val="tx1">
                    <a:lumMod val="65000"/>
                    <a:lumOff val="35000"/>
                  </a:schemeClr>
                </a:solidFill>
              </a:rPr>
              <a:t>(1)</a:t>
            </a:r>
            <a:r>
              <a:rPr lang="ja-JP" altLang="en-US" dirty="0">
                <a:solidFill>
                  <a:schemeClr val="tx1">
                    <a:lumMod val="65000"/>
                    <a:lumOff val="35000"/>
                  </a:schemeClr>
                </a:solidFill>
              </a:rPr>
              <a:t>事例</a:t>
            </a:r>
            <a:r>
              <a:rPr lang="en-US" altLang="ja-JP" dirty="0">
                <a:solidFill>
                  <a:schemeClr val="tx1">
                    <a:lumMod val="65000"/>
                    <a:lumOff val="35000"/>
                  </a:schemeClr>
                </a:solidFill>
              </a:rPr>
              <a:t>2</a:t>
            </a:r>
            <a:r>
              <a:rPr lang="ja-JP" altLang="en-US" dirty="0" smtClean="0">
                <a:solidFill>
                  <a:schemeClr val="tx1">
                    <a:lumMod val="65000"/>
                    <a:lumOff val="35000"/>
                  </a:schemeClr>
                </a:solidFill>
              </a:rPr>
              <a:t>用</a:t>
            </a:r>
            <a:endParaRPr lang="en-US" altLang="ja-JP" dirty="0">
              <a:solidFill>
                <a:schemeClr val="tx1">
                  <a:lumMod val="65000"/>
                  <a:lumOff val="35000"/>
                </a:schemeClr>
              </a:solidFill>
            </a:endParaRPr>
          </a:p>
          <a:p>
            <a:pPr marL="0" indent="0">
              <a:buNone/>
            </a:pPr>
            <a:endParaRPr lang="en-US" dirty="0">
              <a:solidFill>
                <a:schemeClr val="tx1">
                  <a:lumMod val="65000"/>
                  <a:lumOff val="35000"/>
                </a:schemeClr>
              </a:solidFill>
            </a:endParaRPr>
          </a:p>
          <a:p>
            <a:r>
              <a:rPr lang="en-US" dirty="0">
                <a:solidFill>
                  <a:schemeClr val="tx1">
                    <a:lumMod val="65000"/>
                    <a:lumOff val="35000"/>
                  </a:schemeClr>
                </a:solidFill>
                <a:hlinkClick r:id="rId3"/>
              </a:rPr>
              <a:t>[https://docs.google.com/spreadsheets/</a:t>
            </a:r>
            <a:r>
              <a:rPr lang="en-US" dirty="0">
                <a:solidFill>
                  <a:schemeClr val="tx1">
                    <a:lumMod val="65000"/>
                    <a:lumOff val="35000"/>
                  </a:schemeClr>
                </a:solidFill>
              </a:rPr>
              <a:t>・・・・・・]</a:t>
            </a:r>
          </a:p>
          <a:p>
            <a:endParaRPr lang="en-US" dirty="0">
              <a:solidFill>
                <a:schemeClr val="tx1">
                  <a:lumMod val="65000"/>
                  <a:lumOff val="35000"/>
                </a:schemeClr>
              </a:solidFill>
            </a:endParaRPr>
          </a:p>
          <a:p>
            <a:r>
              <a:rPr lang="en-US" dirty="0">
                <a:solidFill>
                  <a:schemeClr val="tx1">
                    <a:lumMod val="65000"/>
                    <a:lumOff val="35000"/>
                  </a:schemeClr>
                </a:solidFill>
              </a:rPr>
              <a:t>Google Classroom</a:t>
            </a:r>
            <a:r>
              <a:rPr lang="ja-JP" altLang="en-US" dirty="0">
                <a:solidFill>
                  <a:schemeClr val="tx1">
                    <a:lumMod val="65000"/>
                    <a:lumOff val="35000"/>
                  </a:schemeClr>
                </a:solidFill>
              </a:rPr>
              <a:t>の</a:t>
            </a:r>
            <a:r>
              <a:rPr lang="en-US" altLang="ja-JP" dirty="0">
                <a:solidFill>
                  <a:schemeClr val="tx1">
                    <a:lumMod val="65000"/>
                    <a:lumOff val="35000"/>
                  </a:schemeClr>
                </a:solidFill>
              </a:rPr>
              <a:t>URL</a:t>
            </a:r>
            <a:r>
              <a:rPr lang="ja-JP" altLang="en-US" dirty="0">
                <a:solidFill>
                  <a:schemeClr val="tx1">
                    <a:lumMod val="65000"/>
                    <a:lumOff val="35000"/>
                  </a:schemeClr>
                </a:solidFill>
              </a:rPr>
              <a:t>からアクセスして</a:t>
            </a:r>
            <a:r>
              <a:rPr lang="ja-JP" altLang="en-US" dirty="0" smtClean="0">
                <a:solidFill>
                  <a:schemeClr val="tx1">
                    <a:lumMod val="65000"/>
                    <a:lumOff val="35000"/>
                  </a:schemeClr>
                </a:solidFill>
              </a:rPr>
              <a:t>ください</a:t>
            </a:r>
            <a:endParaRPr lang="en-US" dirty="0">
              <a:solidFill>
                <a:schemeClr val="tx1">
                  <a:lumMod val="65000"/>
                  <a:lumOff val="35000"/>
                </a:schemeClr>
              </a:solidFill>
            </a:endParaRPr>
          </a:p>
          <a:p>
            <a:endParaRPr lang="en-US" dirty="0"/>
          </a:p>
          <a:p>
            <a:endParaRPr lang="en-US" dirty="0"/>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10</a:t>
            </a:fld>
            <a:endParaRPr lang="en-US"/>
          </a:p>
        </p:txBody>
      </p:sp>
    </p:spTree>
    <p:extLst>
      <p:ext uri="{BB962C8B-B14F-4D97-AF65-F5344CB8AC3E}">
        <p14:creationId xmlns:p14="http://schemas.microsoft.com/office/powerpoint/2010/main" val="3855445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01D3E4-9C29-7041-958C-9C5DD78A06E7}"/>
              </a:ext>
            </a:extLst>
          </p:cNvPr>
          <p:cNvSpPr>
            <a:spLocks noGrp="1"/>
          </p:cNvSpPr>
          <p:nvPr>
            <p:ph type="title"/>
          </p:nvPr>
        </p:nvSpPr>
        <p:spPr>
          <a:xfrm>
            <a:off x="838200" y="536583"/>
            <a:ext cx="10515600" cy="898898"/>
          </a:xfrm>
        </p:spPr>
        <p:txBody>
          <a:bodyPr/>
          <a:lstStyle/>
          <a:p>
            <a:r>
              <a:rPr lang="ja-JP" altLang="en-US" dirty="0">
                <a:solidFill>
                  <a:schemeClr val="tx1">
                    <a:lumMod val="65000"/>
                    <a:lumOff val="35000"/>
                  </a:schemeClr>
                </a:solidFill>
              </a:rPr>
              <a:t>一斉：問題の共有と検討</a:t>
            </a:r>
            <a:r>
              <a:rPr lang="en-US" dirty="0">
                <a:solidFill>
                  <a:schemeClr val="tx1">
                    <a:lumMod val="65000"/>
                    <a:lumOff val="35000"/>
                  </a:schemeClr>
                </a:solidFill>
              </a:rPr>
              <a:t> </a:t>
            </a:r>
          </a:p>
        </p:txBody>
      </p:sp>
      <p:sp>
        <p:nvSpPr>
          <p:cNvPr id="3" name="Content Placeholder 2">
            <a:extLst>
              <a:ext uri="{FF2B5EF4-FFF2-40B4-BE49-F238E27FC236}">
                <a16:creationId xmlns:a16="http://schemas.microsoft.com/office/drawing/2014/main" xmlns="" id="{2817465B-0AC3-AD40-9050-A45CFFAD63F5}"/>
              </a:ext>
            </a:extLst>
          </p:cNvPr>
          <p:cNvSpPr>
            <a:spLocks noGrp="1"/>
          </p:cNvSpPr>
          <p:nvPr>
            <p:ph idx="1"/>
          </p:nvPr>
        </p:nvSpPr>
        <p:spPr>
          <a:xfrm>
            <a:off x="838200" y="1613651"/>
            <a:ext cx="10515600" cy="5020516"/>
          </a:xfrm>
        </p:spPr>
        <p:txBody>
          <a:bodyPr>
            <a:normAutofit/>
          </a:bodyPr>
          <a:lstStyle/>
          <a:p>
            <a:pPr marL="0" indent="0">
              <a:buNone/>
            </a:pPr>
            <a:r>
              <a:rPr lang="en-US" sz="3200" dirty="0">
                <a:solidFill>
                  <a:schemeClr val="tx1">
                    <a:lumMod val="65000"/>
                    <a:lumOff val="35000"/>
                  </a:schemeClr>
                </a:solidFill>
              </a:rPr>
              <a:t>Google</a:t>
            </a:r>
            <a:r>
              <a:rPr lang="ja-JP" altLang="en-US" sz="3200" dirty="0">
                <a:solidFill>
                  <a:schemeClr val="tx1">
                    <a:lumMod val="65000"/>
                    <a:lumOff val="35000"/>
                  </a:schemeClr>
                </a:solidFill>
              </a:rPr>
              <a:t>スプレッドシートを確認する</a:t>
            </a:r>
            <a:endParaRPr lang="en-US" altLang="ja-JP" sz="3200" dirty="0">
              <a:solidFill>
                <a:schemeClr val="tx1">
                  <a:lumMod val="65000"/>
                  <a:lumOff val="35000"/>
                </a:schemeClr>
              </a:solidFill>
            </a:endParaRPr>
          </a:p>
          <a:p>
            <a:endParaRPr lang="en-US" altLang="ja-JP" sz="3200" dirty="0">
              <a:solidFill>
                <a:schemeClr val="tx1">
                  <a:lumMod val="65000"/>
                  <a:lumOff val="35000"/>
                </a:schemeClr>
              </a:solidFill>
            </a:endParaRPr>
          </a:p>
          <a:p>
            <a:pPr lvl="1"/>
            <a:r>
              <a:rPr lang="ja-JP" altLang="en-US" sz="2800" dirty="0">
                <a:solidFill>
                  <a:schemeClr val="tx1">
                    <a:lumMod val="65000"/>
                    <a:lumOff val="35000"/>
                  </a:schemeClr>
                </a:solidFill>
              </a:rPr>
              <a:t>指導案シート、動画教材で、良い点、改善点は何か</a:t>
            </a:r>
            <a:endParaRPr lang="en-US" altLang="ja-JP" sz="2800" dirty="0">
              <a:solidFill>
                <a:schemeClr val="tx1">
                  <a:lumMod val="65000"/>
                  <a:lumOff val="35000"/>
                </a:schemeClr>
              </a:solidFill>
            </a:endParaRPr>
          </a:p>
          <a:p>
            <a:pPr lvl="1"/>
            <a:endParaRPr lang="en-US" altLang="ja-JP" sz="2800" dirty="0">
              <a:solidFill>
                <a:schemeClr val="tx1">
                  <a:lumMod val="65000"/>
                  <a:lumOff val="35000"/>
                </a:schemeClr>
              </a:solidFill>
            </a:endParaRPr>
          </a:p>
          <a:p>
            <a:pPr lvl="1"/>
            <a:r>
              <a:rPr lang="ja-JP" altLang="en-US" sz="2800" dirty="0">
                <a:solidFill>
                  <a:schemeClr val="tx1">
                    <a:lumMod val="65000"/>
                    <a:lumOff val="35000"/>
                  </a:schemeClr>
                </a:solidFill>
              </a:rPr>
              <a:t>フィードバックする際に難しいと感じた点は何か</a:t>
            </a:r>
            <a:endParaRPr lang="en-US" altLang="ja-JP" sz="2800" dirty="0">
              <a:solidFill>
                <a:schemeClr val="tx1">
                  <a:lumMod val="65000"/>
                  <a:lumOff val="35000"/>
                </a:schemeClr>
              </a:solidFill>
            </a:endParaRPr>
          </a:p>
          <a:p>
            <a:pPr lvl="1"/>
            <a:endParaRPr lang="en-US" altLang="ja-JP" sz="2800" dirty="0">
              <a:solidFill>
                <a:schemeClr val="tx1">
                  <a:lumMod val="65000"/>
                  <a:lumOff val="35000"/>
                </a:schemeClr>
              </a:solidFill>
            </a:endParaRPr>
          </a:p>
          <a:p>
            <a:pPr lvl="1"/>
            <a:r>
              <a:rPr lang="ja-JP" altLang="en-US" sz="2800" dirty="0">
                <a:solidFill>
                  <a:schemeClr val="tx1">
                    <a:lumMod val="65000"/>
                    <a:lumOff val="35000"/>
                  </a:schemeClr>
                </a:solidFill>
              </a:rPr>
              <a:t>グループ間で共通する課題は何か</a:t>
            </a:r>
            <a:endParaRPr lang="en-US" altLang="ja-JP" sz="2800" dirty="0">
              <a:solidFill>
                <a:schemeClr val="tx1">
                  <a:lumMod val="65000"/>
                  <a:lumOff val="35000"/>
                </a:schemeClr>
              </a:solidFill>
            </a:endParaRPr>
          </a:p>
          <a:p>
            <a:pPr lvl="1"/>
            <a:endParaRPr lang="en-US" altLang="ja-JP" sz="2800" dirty="0">
              <a:solidFill>
                <a:schemeClr val="tx1">
                  <a:lumMod val="65000"/>
                  <a:lumOff val="35000"/>
                </a:schemeClr>
              </a:solidFill>
            </a:endParaRPr>
          </a:p>
          <a:p>
            <a:pPr lvl="1"/>
            <a:r>
              <a:rPr lang="ja-JP" altLang="en-US" sz="2800" dirty="0">
                <a:solidFill>
                  <a:schemeClr val="tx1">
                    <a:lumMod val="65000"/>
                    <a:lumOff val="35000"/>
                  </a:schemeClr>
                </a:solidFill>
              </a:rPr>
              <a:t>グループ毎に特徴のあるコメントなどについて検討する</a:t>
            </a:r>
            <a:r>
              <a:rPr lang="en-US" sz="2800" dirty="0">
                <a:solidFill>
                  <a:schemeClr val="tx1">
                    <a:lumMod val="65000"/>
                    <a:lumOff val="35000"/>
                  </a:schemeClr>
                </a:solidFill>
              </a:rPr>
              <a:t> </a:t>
            </a:r>
          </a:p>
        </p:txBody>
      </p:sp>
      <p:sp>
        <p:nvSpPr>
          <p:cNvPr id="4" name="楕円 4">
            <a:extLst>
              <a:ext uri="{FF2B5EF4-FFF2-40B4-BE49-F238E27FC236}">
                <a16:creationId xmlns:a16="http://schemas.microsoft.com/office/drawing/2014/main" xmlns="" id="{CC60A393-5FD9-EE49-B6DE-5048695EC610}"/>
              </a:ext>
            </a:extLst>
          </p:cNvPr>
          <p:cNvSpPr/>
          <p:nvPr/>
        </p:nvSpPr>
        <p:spPr>
          <a:xfrm>
            <a:off x="9746166" y="1357331"/>
            <a:ext cx="1918010" cy="19180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dirty="0">
                <a:latin typeface="Meiryo UI" panose="020B0604030504040204" pitchFamily="50" charset="-128"/>
                <a:ea typeface="Meiryo UI" panose="020B0604030504040204" pitchFamily="50" charset="-128"/>
              </a:rPr>
              <a:t>12</a:t>
            </a:r>
            <a:r>
              <a:rPr kumimoji="1" lang="ja-JP" altLang="en-US" sz="2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9226DAE-D732-0D44-A3A9-3426432CAC1A}" type="slidenum">
              <a:rPr lang="en-US" smtClean="0"/>
              <a:t>11</a:t>
            </a:fld>
            <a:endParaRPr lang="en-US"/>
          </a:p>
        </p:txBody>
      </p:sp>
    </p:spTree>
    <p:extLst>
      <p:ext uri="{BB962C8B-B14F-4D97-AF65-F5344CB8AC3E}">
        <p14:creationId xmlns:p14="http://schemas.microsoft.com/office/powerpoint/2010/main" val="4169197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E83053-EE4D-BB40-8C54-DCFA73C4C861}"/>
              </a:ext>
            </a:extLst>
          </p:cNvPr>
          <p:cNvSpPr>
            <a:spLocks noGrp="1"/>
          </p:cNvSpPr>
          <p:nvPr>
            <p:ph type="title"/>
          </p:nvPr>
        </p:nvSpPr>
        <p:spPr>
          <a:xfrm>
            <a:off x="470648" y="2743198"/>
            <a:ext cx="11228294" cy="1390650"/>
          </a:xfrm>
        </p:spPr>
        <p:txBody>
          <a:bodyPr>
            <a:noAutofit/>
          </a:bodyPr>
          <a:lstStyle/>
          <a:p>
            <a:r>
              <a:rPr lang="ja-JP" altLang="en-US" sz="4400" dirty="0" smtClean="0">
                <a:solidFill>
                  <a:schemeClr val="tx1">
                    <a:lumMod val="65000"/>
                    <a:lumOff val="35000"/>
                  </a:schemeClr>
                </a:solidFill>
              </a:rPr>
              <a:t>よくでる質問項目シート（主に動画教材、</a:t>
            </a:r>
            <a:r>
              <a:rPr lang="en-US" altLang="ja-JP" sz="4400" dirty="0" smtClean="0">
                <a:solidFill>
                  <a:schemeClr val="tx1">
                    <a:lumMod val="65000"/>
                    <a:lumOff val="35000"/>
                  </a:schemeClr>
                </a:solidFill>
              </a:rPr>
              <a:t>ICT</a:t>
            </a:r>
            <a:r>
              <a:rPr lang="ja-JP" altLang="en-US" sz="4400" dirty="0" smtClean="0">
                <a:solidFill>
                  <a:schemeClr val="tx1">
                    <a:lumMod val="65000"/>
                    <a:lumOff val="35000"/>
                  </a:schemeClr>
                </a:solidFill>
              </a:rPr>
              <a:t>関連の課題）</a:t>
            </a:r>
            <a:r>
              <a:rPr lang="ja-JP" altLang="en-US" sz="4400" dirty="0">
                <a:solidFill>
                  <a:schemeClr val="tx1">
                    <a:lumMod val="65000"/>
                    <a:lumOff val="35000"/>
                  </a:schemeClr>
                </a:solidFill>
              </a:rPr>
              <a:t>についての</a:t>
            </a:r>
            <a:r>
              <a:rPr lang="ja-JP" altLang="en-US" sz="4400" dirty="0" smtClean="0">
                <a:solidFill>
                  <a:schemeClr val="tx1">
                    <a:lumMod val="65000"/>
                    <a:lumOff val="35000"/>
                  </a:schemeClr>
                </a:solidFill>
              </a:rPr>
              <a:t>グループディスカッション</a:t>
            </a:r>
            <a:endParaRPr lang="en-US" sz="3200" dirty="0">
              <a:solidFill>
                <a:schemeClr val="tx1">
                  <a:lumMod val="65000"/>
                  <a:lumOff val="35000"/>
                </a:schemeClr>
              </a:solidFill>
            </a:endParaRPr>
          </a:p>
        </p:txBody>
      </p:sp>
      <p:sp>
        <p:nvSpPr>
          <p:cNvPr id="3" name="Text Placeholder 2">
            <a:extLst>
              <a:ext uri="{FF2B5EF4-FFF2-40B4-BE49-F238E27FC236}">
                <a16:creationId xmlns:a16="http://schemas.microsoft.com/office/drawing/2014/main" xmlns="" id="{36B05191-BCDF-784F-9164-6BE7FD7FD868}"/>
              </a:ext>
            </a:extLst>
          </p:cNvPr>
          <p:cNvSpPr>
            <a:spLocks noGrp="1"/>
          </p:cNvSpPr>
          <p:nvPr>
            <p:ph type="body" idx="1"/>
          </p:nvPr>
        </p:nvSpPr>
        <p:spPr>
          <a:xfrm>
            <a:off x="831850" y="4189407"/>
            <a:ext cx="10515600" cy="439737"/>
          </a:xfrm>
        </p:spPr>
        <p:txBody>
          <a:bodyPr/>
          <a:lstStyle/>
          <a:p>
            <a:r>
              <a:rPr lang="ja-JP" altLang="en-US" dirty="0"/>
              <a:t>（質問項目自体の確認、質問・課題への施策として</a:t>
            </a:r>
            <a:r>
              <a:rPr lang="en-US" altLang="ja-JP" dirty="0"/>
              <a:t>ID</a:t>
            </a:r>
            <a:r>
              <a:rPr lang="ja-JP" altLang="en-US" dirty="0"/>
              <a:t>ツールの何が使えるか検討）</a:t>
            </a:r>
            <a:endParaRPr lang="en-US" dirty="0"/>
          </a:p>
        </p:txBody>
      </p:sp>
      <p:sp>
        <p:nvSpPr>
          <p:cNvPr id="4" name="スライド番号プレースホルダー 3"/>
          <p:cNvSpPr>
            <a:spLocks noGrp="1"/>
          </p:cNvSpPr>
          <p:nvPr>
            <p:ph type="sldNum" sz="quarter" idx="12"/>
          </p:nvPr>
        </p:nvSpPr>
        <p:spPr/>
        <p:txBody>
          <a:bodyPr/>
          <a:lstStyle/>
          <a:p>
            <a:fld id="{D9226DAE-D732-0D44-A3A9-3426432CAC1A}" type="slidenum">
              <a:rPr lang="en-US" smtClean="0"/>
              <a:t>12</a:t>
            </a:fld>
            <a:endParaRPr lang="en-US"/>
          </a:p>
        </p:txBody>
      </p:sp>
    </p:spTree>
    <p:extLst>
      <p:ext uri="{BB962C8B-B14F-4D97-AF65-F5344CB8AC3E}">
        <p14:creationId xmlns:p14="http://schemas.microsoft.com/office/powerpoint/2010/main" val="2773804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72DAE87-641E-2349-A430-2AF731C4BC10}"/>
              </a:ext>
            </a:extLst>
          </p:cNvPr>
          <p:cNvSpPr>
            <a:spLocks noGrp="1"/>
          </p:cNvSpPr>
          <p:nvPr>
            <p:ph type="title"/>
          </p:nvPr>
        </p:nvSpPr>
        <p:spPr>
          <a:xfrm>
            <a:off x="1882586" y="581694"/>
            <a:ext cx="8476128" cy="898898"/>
          </a:xfrm>
        </p:spPr>
        <p:txBody>
          <a:bodyPr>
            <a:noAutofit/>
          </a:bodyPr>
          <a:lstStyle/>
          <a:p>
            <a:r>
              <a:rPr lang="ja-JP" altLang="en-US" dirty="0">
                <a:solidFill>
                  <a:schemeClr val="tx1">
                    <a:lumMod val="65000"/>
                    <a:lumOff val="35000"/>
                  </a:schemeClr>
                </a:solidFill>
              </a:rPr>
              <a:t>よくでる質問</a:t>
            </a:r>
            <a:r>
              <a:rPr lang="ja-JP" altLang="en-US" dirty="0" smtClean="0">
                <a:solidFill>
                  <a:schemeClr val="tx1">
                    <a:lumMod val="65000"/>
                    <a:lumOff val="35000"/>
                  </a:schemeClr>
                </a:solidFill>
              </a:rPr>
              <a:t>項目</a:t>
            </a:r>
            <a:r>
              <a:rPr lang="en-US" altLang="ja-JP" dirty="0" smtClean="0">
                <a:solidFill>
                  <a:schemeClr val="tx1">
                    <a:lumMod val="65000"/>
                    <a:lumOff val="35000"/>
                  </a:schemeClr>
                </a:solidFill>
              </a:rPr>
              <a:t/>
            </a:r>
            <a:br>
              <a:rPr lang="en-US" altLang="ja-JP" dirty="0" smtClean="0">
                <a:solidFill>
                  <a:schemeClr val="tx1">
                    <a:lumMod val="65000"/>
                    <a:lumOff val="35000"/>
                  </a:schemeClr>
                </a:solidFill>
              </a:rPr>
            </a:br>
            <a:r>
              <a:rPr lang="en-US" altLang="ja-JP" dirty="0" smtClean="0">
                <a:solidFill>
                  <a:schemeClr val="tx1">
                    <a:lumMod val="65000"/>
                    <a:lumOff val="35000"/>
                  </a:schemeClr>
                </a:solidFill>
              </a:rPr>
              <a:t>(</a:t>
            </a:r>
            <a:r>
              <a:rPr lang="en-US" altLang="ja-JP" dirty="0">
                <a:solidFill>
                  <a:schemeClr val="tx1">
                    <a:lumMod val="65000"/>
                    <a:lumOff val="35000"/>
                  </a:schemeClr>
                </a:solidFill>
              </a:rPr>
              <a:t>ii</a:t>
            </a:r>
            <a:r>
              <a:rPr lang="en-US" dirty="0">
                <a:solidFill>
                  <a:schemeClr val="tx1">
                    <a:lumMod val="65000"/>
                    <a:lumOff val="35000"/>
                  </a:schemeClr>
                </a:solidFill>
              </a:rPr>
              <a:t>. </a:t>
            </a:r>
            <a:r>
              <a:rPr lang="ja-JP" altLang="en-US" dirty="0">
                <a:solidFill>
                  <a:schemeClr val="tx1">
                    <a:lumMod val="65000"/>
                    <a:lumOff val="35000"/>
                  </a:schemeClr>
                </a:solidFill>
              </a:rPr>
              <a:t>主に動画</a:t>
            </a:r>
            <a:r>
              <a:rPr lang="ja-JP" altLang="en-US" dirty="0" smtClean="0">
                <a:solidFill>
                  <a:schemeClr val="tx1">
                    <a:lumMod val="65000"/>
                    <a:lumOff val="35000"/>
                  </a:schemeClr>
                </a:solidFill>
              </a:rPr>
              <a:t>教材、</a:t>
            </a:r>
            <a:r>
              <a:rPr lang="en-US" dirty="0" smtClean="0">
                <a:solidFill>
                  <a:schemeClr val="tx1">
                    <a:lumMod val="65000"/>
                    <a:lumOff val="35000"/>
                  </a:schemeClr>
                </a:solidFill>
              </a:rPr>
              <a:t>ICT</a:t>
            </a:r>
            <a:r>
              <a:rPr lang="ja-JP" altLang="en-US" dirty="0">
                <a:solidFill>
                  <a:schemeClr val="tx1">
                    <a:lumMod val="65000"/>
                    <a:lumOff val="35000"/>
                  </a:schemeClr>
                </a:solidFill>
              </a:rPr>
              <a:t>に関して</a:t>
            </a:r>
            <a:r>
              <a:rPr lang="en-US" altLang="ja-JP" dirty="0">
                <a:solidFill>
                  <a:schemeClr val="tx1">
                    <a:lumMod val="65000"/>
                    <a:lumOff val="35000"/>
                  </a:schemeClr>
                </a:solidFill>
              </a:rPr>
              <a:t>)</a:t>
            </a:r>
            <a:endParaRPr lang="en-US" dirty="0">
              <a:solidFill>
                <a:schemeClr val="tx1">
                  <a:lumMod val="65000"/>
                  <a:lumOff val="35000"/>
                </a:schemeClr>
              </a:solidFill>
            </a:endParaRPr>
          </a:p>
        </p:txBody>
      </p:sp>
      <p:sp>
        <p:nvSpPr>
          <p:cNvPr id="5" name="Content Placeholder 4">
            <a:extLst>
              <a:ext uri="{FF2B5EF4-FFF2-40B4-BE49-F238E27FC236}">
                <a16:creationId xmlns:a16="http://schemas.microsoft.com/office/drawing/2014/main" xmlns="" id="{EFE5E154-46D1-884B-86A0-1E6B0DFF31E2}"/>
              </a:ext>
            </a:extLst>
          </p:cNvPr>
          <p:cNvSpPr>
            <a:spLocks noGrp="1"/>
          </p:cNvSpPr>
          <p:nvPr>
            <p:ph idx="1"/>
          </p:nvPr>
        </p:nvSpPr>
        <p:spPr>
          <a:xfrm>
            <a:off x="838200" y="2293076"/>
            <a:ext cx="10515600" cy="3717757"/>
          </a:xfrm>
        </p:spPr>
        <p:txBody>
          <a:bodyPr>
            <a:normAutofit/>
          </a:bodyPr>
          <a:lstStyle/>
          <a:p>
            <a:pPr marL="514350" lvl="0" indent="-514350">
              <a:buFont typeface="+mj-lt"/>
              <a:buAutoNum type="arabicPeriod"/>
            </a:pPr>
            <a:r>
              <a:rPr lang="ja-JP" altLang="en-US" dirty="0">
                <a:solidFill>
                  <a:schemeClr val="tx1">
                    <a:lumMod val="65000"/>
                    <a:lumOff val="35000"/>
                  </a:schemeClr>
                </a:solidFill>
              </a:rPr>
              <a:t>オープンソースの教材の活用をするにはどうしたらいいですか。</a:t>
            </a:r>
            <a:endParaRPr lang="en-US" dirty="0">
              <a:solidFill>
                <a:schemeClr val="tx1">
                  <a:lumMod val="65000"/>
                  <a:lumOff val="35000"/>
                </a:schemeClr>
              </a:solidFill>
            </a:endParaRPr>
          </a:p>
          <a:p>
            <a:pPr marL="514350" lvl="0" indent="-514350">
              <a:buFont typeface="+mj-lt"/>
              <a:buAutoNum type="arabicPeriod"/>
            </a:pPr>
            <a:r>
              <a:rPr lang="en-US" dirty="0">
                <a:solidFill>
                  <a:schemeClr val="tx1">
                    <a:lumMod val="65000"/>
                    <a:lumOff val="35000"/>
                  </a:schemeClr>
                </a:solidFill>
              </a:rPr>
              <a:t>IT</a:t>
            </a:r>
            <a:r>
              <a:rPr lang="ja-JP" altLang="en-US" dirty="0">
                <a:solidFill>
                  <a:schemeClr val="tx1">
                    <a:lumMod val="65000"/>
                    <a:lumOff val="35000"/>
                  </a:schemeClr>
                </a:solidFill>
              </a:rPr>
              <a:t>が苦手な学生に導入するにはどうしたらいいですか。 </a:t>
            </a:r>
            <a:endParaRPr lang="en-US" dirty="0">
              <a:solidFill>
                <a:schemeClr val="tx1">
                  <a:lumMod val="65000"/>
                  <a:lumOff val="35000"/>
                </a:schemeClr>
              </a:solidFill>
            </a:endParaRPr>
          </a:p>
          <a:p>
            <a:pPr marL="514350" lvl="0" indent="-514350">
              <a:buFont typeface="+mj-lt"/>
              <a:buAutoNum type="arabicPeriod"/>
            </a:pPr>
            <a:r>
              <a:rPr lang="en-US" dirty="0">
                <a:solidFill>
                  <a:schemeClr val="tx1">
                    <a:lumMod val="65000"/>
                    <a:lumOff val="35000"/>
                  </a:schemeClr>
                </a:solidFill>
              </a:rPr>
              <a:t>ICT</a:t>
            </a:r>
            <a:r>
              <a:rPr lang="ja-JP" altLang="en-US" dirty="0">
                <a:solidFill>
                  <a:schemeClr val="tx1">
                    <a:lumMod val="65000"/>
                    <a:lumOff val="35000"/>
                  </a:schemeClr>
                </a:solidFill>
              </a:rPr>
              <a:t>活用教育を普及するにはどうしたらいいですか。</a:t>
            </a:r>
            <a:endParaRPr lang="en-US" dirty="0">
              <a:solidFill>
                <a:schemeClr val="tx1">
                  <a:lumMod val="65000"/>
                  <a:lumOff val="35000"/>
                </a:schemeClr>
              </a:solidFill>
            </a:endParaRPr>
          </a:p>
          <a:p>
            <a:pPr marL="514350" lvl="0" indent="-514350">
              <a:buFont typeface="+mj-lt"/>
              <a:buAutoNum type="arabicPeriod"/>
            </a:pPr>
            <a:r>
              <a:rPr lang="en-US" dirty="0">
                <a:solidFill>
                  <a:schemeClr val="tx1">
                    <a:lumMod val="65000"/>
                    <a:lumOff val="35000"/>
                  </a:schemeClr>
                </a:solidFill>
              </a:rPr>
              <a:t>ICT</a:t>
            </a:r>
            <a:r>
              <a:rPr lang="ja-JP" altLang="en-US" dirty="0">
                <a:solidFill>
                  <a:schemeClr val="tx1">
                    <a:lumMod val="65000"/>
                    <a:lumOff val="35000"/>
                  </a:schemeClr>
                </a:solidFill>
              </a:rPr>
              <a:t>活用教育の運用に関する注意点は何ですか。</a:t>
            </a:r>
            <a:endParaRPr lang="en-US" dirty="0">
              <a:solidFill>
                <a:schemeClr val="tx1">
                  <a:lumMod val="65000"/>
                  <a:lumOff val="35000"/>
                </a:schemeClr>
              </a:solidFill>
            </a:endParaRPr>
          </a:p>
          <a:p>
            <a:pPr marL="514350" lvl="0" indent="-514350">
              <a:buFont typeface="+mj-lt"/>
              <a:buAutoNum type="arabicPeriod"/>
            </a:pPr>
            <a:r>
              <a:rPr lang="ja-JP" altLang="en-US" dirty="0">
                <a:solidFill>
                  <a:schemeClr val="tx1">
                    <a:lumMod val="65000"/>
                    <a:lumOff val="35000"/>
                  </a:schemeClr>
                </a:solidFill>
              </a:rPr>
              <a:t>動画教材のアップデートの頻度はどれくらいですか。</a:t>
            </a:r>
            <a:endParaRPr lang="en-US" dirty="0">
              <a:solidFill>
                <a:schemeClr val="tx1">
                  <a:lumMod val="65000"/>
                  <a:lumOff val="35000"/>
                </a:schemeClr>
              </a:solidFill>
            </a:endParaRPr>
          </a:p>
          <a:p>
            <a:pPr marL="514350" lvl="0" indent="-514350">
              <a:buFont typeface="+mj-lt"/>
              <a:buAutoNum type="arabicPeriod"/>
            </a:pPr>
            <a:r>
              <a:rPr lang="ja-JP" altLang="en-US" dirty="0">
                <a:solidFill>
                  <a:schemeClr val="tx1">
                    <a:lumMod val="65000"/>
                    <a:lumOff val="35000"/>
                  </a:schemeClr>
                </a:solidFill>
              </a:rPr>
              <a:t>既存の動画教材を有効に使うには？</a:t>
            </a:r>
            <a:endParaRPr lang="en-US" altLang="ja-JP" dirty="0">
              <a:solidFill>
                <a:schemeClr val="tx1">
                  <a:lumMod val="65000"/>
                  <a:lumOff val="35000"/>
                </a:schemeClr>
              </a:solidFill>
            </a:endParaRPr>
          </a:p>
          <a:p>
            <a:pPr marL="0" lvl="0" indent="0">
              <a:buNone/>
            </a:pPr>
            <a:r>
              <a:rPr lang="ja-JP" altLang="en-US" dirty="0">
                <a:solidFill>
                  <a:schemeClr val="tx1">
                    <a:lumMod val="65000"/>
                    <a:lumOff val="35000"/>
                  </a:schemeClr>
                </a:solidFill>
              </a:rPr>
              <a:t>その他</a:t>
            </a:r>
            <a:endParaRPr lang="en-US" dirty="0">
              <a:solidFill>
                <a:schemeClr val="tx1">
                  <a:lumMod val="65000"/>
                  <a:lumOff val="35000"/>
                </a:schemeClr>
              </a:solidFill>
            </a:endParaRPr>
          </a:p>
        </p:txBody>
      </p:sp>
      <p:sp>
        <p:nvSpPr>
          <p:cNvPr id="2" name="スライド番号プレースホルダー 1"/>
          <p:cNvSpPr>
            <a:spLocks noGrp="1"/>
          </p:cNvSpPr>
          <p:nvPr>
            <p:ph type="sldNum" sz="quarter" idx="12"/>
          </p:nvPr>
        </p:nvSpPr>
        <p:spPr/>
        <p:txBody>
          <a:bodyPr/>
          <a:lstStyle/>
          <a:p>
            <a:fld id="{D9226DAE-D732-0D44-A3A9-3426432CAC1A}" type="slidenum">
              <a:rPr lang="en-US" smtClean="0"/>
              <a:t>13</a:t>
            </a:fld>
            <a:endParaRPr lang="en-US"/>
          </a:p>
        </p:txBody>
      </p:sp>
    </p:spTree>
    <p:extLst>
      <p:ext uri="{BB962C8B-B14F-4D97-AF65-F5344CB8AC3E}">
        <p14:creationId xmlns:p14="http://schemas.microsoft.com/office/powerpoint/2010/main" val="630120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5AAB16-C0FD-3C4E-9C26-ACC49FF0FE3F}"/>
              </a:ext>
            </a:extLst>
          </p:cNvPr>
          <p:cNvSpPr>
            <a:spLocks noGrp="1"/>
          </p:cNvSpPr>
          <p:nvPr>
            <p:ph type="title"/>
          </p:nvPr>
        </p:nvSpPr>
        <p:spPr>
          <a:xfrm>
            <a:off x="514350" y="569095"/>
            <a:ext cx="11158538" cy="898898"/>
          </a:xfrm>
        </p:spPr>
        <p:txBody>
          <a:bodyPr>
            <a:noAutofit/>
          </a:bodyPr>
          <a:lstStyle/>
          <a:p>
            <a:r>
              <a:rPr lang="ja-JP" altLang="en-US" sz="4000" dirty="0">
                <a:solidFill>
                  <a:schemeClr val="tx1">
                    <a:lumMod val="65000"/>
                    <a:lumOff val="35000"/>
                  </a:schemeClr>
                </a:solidFill>
              </a:rPr>
              <a:t>グループ</a:t>
            </a:r>
            <a:r>
              <a:rPr lang="ja-JP" altLang="en-US" sz="4000" dirty="0" smtClean="0">
                <a:solidFill>
                  <a:schemeClr val="tx1">
                    <a:lumMod val="65000"/>
                    <a:lumOff val="35000"/>
                  </a:schemeClr>
                </a:solidFill>
              </a:rPr>
              <a:t>：よくある質問</a:t>
            </a:r>
            <a:r>
              <a:rPr lang="en-US" altLang="ja-JP" sz="4000" dirty="0" smtClean="0">
                <a:solidFill>
                  <a:schemeClr val="tx1">
                    <a:lumMod val="65000"/>
                    <a:lumOff val="35000"/>
                  </a:schemeClr>
                </a:solidFill>
              </a:rPr>
              <a:t>(2)</a:t>
            </a:r>
            <a:r>
              <a:rPr lang="ja-JP" altLang="en-US" sz="4000" dirty="0" smtClean="0">
                <a:solidFill>
                  <a:schemeClr val="tx1">
                    <a:lumMod val="65000"/>
                    <a:lumOff val="35000"/>
                  </a:schemeClr>
                </a:solidFill>
              </a:rPr>
              <a:t>に</a:t>
            </a:r>
            <a:r>
              <a:rPr lang="ja-JP" altLang="en-US" sz="4000" dirty="0">
                <a:solidFill>
                  <a:schemeClr val="tx1">
                    <a:lumMod val="65000"/>
                    <a:lumOff val="35000"/>
                  </a:schemeClr>
                </a:solidFill>
              </a:rPr>
              <a:t>ついてのディスカッション</a:t>
            </a:r>
            <a:endParaRPr lang="en-US" sz="4000" dirty="0">
              <a:solidFill>
                <a:schemeClr val="tx1">
                  <a:lumMod val="65000"/>
                  <a:lumOff val="35000"/>
                </a:schemeClr>
              </a:solidFill>
            </a:endParaRPr>
          </a:p>
        </p:txBody>
      </p:sp>
      <p:sp>
        <p:nvSpPr>
          <p:cNvPr id="11" name="Content Placeholder 10">
            <a:extLst>
              <a:ext uri="{FF2B5EF4-FFF2-40B4-BE49-F238E27FC236}">
                <a16:creationId xmlns:a16="http://schemas.microsoft.com/office/drawing/2014/main" xmlns="" id="{FD26E4EA-66DD-0846-8550-E5E3BEB54A59}"/>
              </a:ext>
            </a:extLst>
          </p:cNvPr>
          <p:cNvSpPr>
            <a:spLocks noGrp="1"/>
          </p:cNvSpPr>
          <p:nvPr>
            <p:ph sz="half" idx="1"/>
          </p:nvPr>
        </p:nvSpPr>
        <p:spPr>
          <a:xfrm>
            <a:off x="957541" y="1799766"/>
            <a:ext cx="10263190" cy="3257176"/>
          </a:xfrm>
        </p:spPr>
        <p:txBody>
          <a:bodyPr>
            <a:normAutofit/>
          </a:bodyPr>
          <a:lstStyle/>
          <a:p>
            <a:pPr>
              <a:lnSpc>
                <a:spcPct val="100000"/>
              </a:lnSpc>
            </a:pPr>
            <a:r>
              <a:rPr lang="ja-JP" altLang="en-US" dirty="0">
                <a:solidFill>
                  <a:schemeClr val="tx1">
                    <a:lumMod val="65000"/>
                    <a:lumOff val="35000"/>
                  </a:schemeClr>
                </a:solidFill>
              </a:rPr>
              <a:t>質問項目で追加したい項目を共有</a:t>
            </a:r>
            <a:r>
              <a:rPr lang="ja-JP" altLang="en-US" dirty="0" smtClean="0">
                <a:solidFill>
                  <a:schemeClr val="tx1">
                    <a:lumMod val="65000"/>
                    <a:lumOff val="35000"/>
                  </a:schemeClr>
                </a:solidFill>
              </a:rPr>
              <a:t>する</a:t>
            </a:r>
            <a:endParaRPr lang="en-US"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取り上げる質問を</a:t>
            </a:r>
            <a:r>
              <a:rPr lang="en-US" dirty="0">
                <a:solidFill>
                  <a:schemeClr val="tx1">
                    <a:lumMod val="65000"/>
                    <a:lumOff val="35000"/>
                  </a:schemeClr>
                </a:solidFill>
              </a:rPr>
              <a:t>3</a:t>
            </a:r>
            <a:r>
              <a:rPr lang="ja-JP" altLang="en-US" dirty="0">
                <a:solidFill>
                  <a:schemeClr val="tx1">
                    <a:lumMod val="65000"/>
                    <a:lumOff val="35000"/>
                  </a:schemeClr>
                </a:solidFill>
              </a:rPr>
              <a:t>つピックアップ</a:t>
            </a:r>
            <a:r>
              <a:rPr lang="ja-JP" altLang="en-US" dirty="0" smtClean="0">
                <a:solidFill>
                  <a:schemeClr val="tx1">
                    <a:lumMod val="65000"/>
                    <a:lumOff val="35000"/>
                  </a:schemeClr>
                </a:solidFill>
              </a:rPr>
              <a:t>する</a:t>
            </a:r>
            <a:endParaRPr lang="en-US"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それらの質問に対し、どのような回答が可能か検討</a:t>
            </a:r>
            <a:r>
              <a:rPr lang="ja-JP" altLang="en-US" dirty="0" smtClean="0">
                <a:solidFill>
                  <a:schemeClr val="tx1">
                    <a:lumMod val="65000"/>
                    <a:lumOff val="35000"/>
                  </a:schemeClr>
                </a:solidFill>
              </a:rPr>
              <a:t>する</a:t>
            </a:r>
            <a:endParaRPr lang="en-US"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ヒントとなる</a:t>
            </a:r>
            <a:r>
              <a:rPr lang="en-US" dirty="0">
                <a:solidFill>
                  <a:schemeClr val="tx1">
                    <a:lumMod val="65000"/>
                    <a:lumOff val="35000"/>
                  </a:schemeClr>
                </a:solidFill>
              </a:rPr>
              <a:t>ID</a:t>
            </a:r>
            <a:r>
              <a:rPr lang="ja-JP" altLang="en-US" dirty="0" smtClean="0">
                <a:solidFill>
                  <a:schemeClr val="tx1">
                    <a:lumMod val="65000"/>
                    <a:lumOff val="35000"/>
                  </a:schemeClr>
                </a:solidFill>
              </a:rPr>
              <a:t>ツール、</a:t>
            </a:r>
            <a:r>
              <a:rPr lang="en-US" altLang="ja-JP" dirty="0" smtClean="0">
                <a:solidFill>
                  <a:schemeClr val="tx1">
                    <a:lumMod val="65000"/>
                    <a:lumOff val="35000"/>
                  </a:schemeClr>
                </a:solidFill>
              </a:rPr>
              <a:t>ICT</a:t>
            </a:r>
            <a:r>
              <a:rPr lang="ja-JP" altLang="en-US" dirty="0" smtClean="0">
                <a:solidFill>
                  <a:schemeClr val="tx1">
                    <a:lumMod val="65000"/>
                    <a:lumOff val="35000"/>
                  </a:schemeClr>
                </a:solidFill>
              </a:rPr>
              <a:t>活用事例などを</a:t>
            </a:r>
            <a:r>
              <a:rPr lang="ja-JP" altLang="en-US" dirty="0">
                <a:solidFill>
                  <a:schemeClr val="tx1">
                    <a:lumMod val="65000"/>
                    <a:lumOff val="35000"/>
                  </a:schemeClr>
                </a:solidFill>
              </a:rPr>
              <a:t>提案</a:t>
            </a:r>
            <a:r>
              <a:rPr lang="ja-JP" altLang="en-US" dirty="0" smtClean="0">
                <a:solidFill>
                  <a:schemeClr val="tx1">
                    <a:lumMod val="65000"/>
                    <a:lumOff val="35000"/>
                  </a:schemeClr>
                </a:solidFill>
              </a:rPr>
              <a:t>する</a:t>
            </a:r>
            <a:endParaRPr lang="en-US" altLang="ja-JP"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グループ内でのやり取りは、グループの代表が</a:t>
            </a:r>
            <a:r>
              <a:rPr lang="en-US" altLang="ja-JP" dirty="0">
                <a:solidFill>
                  <a:schemeClr val="tx1">
                    <a:lumMod val="65000"/>
                    <a:lumOff val="35000"/>
                  </a:schemeClr>
                </a:solidFill>
              </a:rPr>
              <a:t>Google</a:t>
            </a:r>
            <a:r>
              <a:rPr lang="ja-JP" altLang="en-US" dirty="0">
                <a:solidFill>
                  <a:schemeClr val="tx1">
                    <a:lumMod val="65000"/>
                    <a:lumOff val="35000"/>
                  </a:schemeClr>
                </a:solidFill>
              </a:rPr>
              <a:t>スプレッドシートにアクセスし記録として残して</a:t>
            </a:r>
            <a:r>
              <a:rPr lang="ja-JP" altLang="en-US" dirty="0" smtClean="0">
                <a:solidFill>
                  <a:schemeClr val="tx1">
                    <a:lumMod val="65000"/>
                    <a:lumOff val="35000"/>
                  </a:schemeClr>
                </a:solidFill>
              </a:rPr>
              <a:t>ください</a:t>
            </a:r>
            <a:endParaRPr lang="en-US" altLang="ja-JP" dirty="0">
              <a:solidFill>
                <a:schemeClr val="tx1">
                  <a:lumMod val="65000"/>
                  <a:lumOff val="35000"/>
                </a:schemeClr>
              </a:solidFill>
            </a:endParaRPr>
          </a:p>
          <a:p>
            <a:pPr>
              <a:lnSpc>
                <a:spcPct val="100000"/>
              </a:lnSpc>
            </a:pPr>
            <a:endParaRPr lang="en-US" dirty="0"/>
          </a:p>
          <a:p>
            <a:pPr>
              <a:lnSpc>
                <a:spcPct val="100000"/>
              </a:lnSpc>
            </a:pPr>
            <a:endParaRPr lang="en-US" dirty="0"/>
          </a:p>
          <a:p>
            <a:pPr lvl="1">
              <a:lnSpc>
                <a:spcPct val="100000"/>
              </a:lnSpc>
            </a:pPr>
            <a:endParaRPr lang="en-US" altLang="ja-JP" dirty="0"/>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14</a:t>
            </a:fld>
            <a:endParaRPr lang="en-US"/>
          </a:p>
        </p:txBody>
      </p:sp>
      <p:sp>
        <p:nvSpPr>
          <p:cNvPr id="7" name="Title 1">
            <a:extLst>
              <a:ext uri="{FF2B5EF4-FFF2-40B4-BE49-F238E27FC236}">
                <a16:creationId xmlns:a16="http://schemas.microsoft.com/office/drawing/2014/main" xmlns="" id="{7604658E-68BE-AD44-9C87-7474E6E57AAA}"/>
              </a:ext>
            </a:extLst>
          </p:cNvPr>
          <p:cNvSpPr txBox="1">
            <a:spLocks/>
          </p:cNvSpPr>
          <p:nvPr/>
        </p:nvSpPr>
        <p:spPr>
          <a:xfrm>
            <a:off x="1060063" y="5355762"/>
            <a:ext cx="10012751" cy="1265695"/>
          </a:xfrm>
          <a:prstGeom prst="rect">
            <a:avLst/>
          </a:prstGeom>
          <a:solidFill>
            <a:schemeClr val="bg1"/>
          </a:solidFill>
          <a:ln>
            <a:solidFill>
              <a:schemeClr val="accent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eiryo UI" panose="020B0604030504040204" pitchFamily="34" charset="-128"/>
                <a:ea typeface="Meiryo UI" panose="020B0604030504040204" pitchFamily="34" charset="-128"/>
                <a:cs typeface="+mj-cs"/>
              </a:defRPr>
            </a:lvl1pPr>
          </a:lstStyle>
          <a:p>
            <a:r>
              <a:rPr lang="en-US" sz="3600" dirty="0">
                <a:solidFill>
                  <a:srgbClr val="0070C0"/>
                </a:solidFill>
              </a:rPr>
              <a:t>*</a:t>
            </a:r>
            <a:r>
              <a:rPr lang="ja-JP" altLang="en-US" sz="3600" dirty="0">
                <a:solidFill>
                  <a:srgbClr val="0070C0"/>
                </a:solidFill>
              </a:rPr>
              <a:t>分からないことや疑問に思うことなど、講師へ聞いてみたいことがあれば、聞いてください。</a:t>
            </a:r>
            <a:endParaRPr lang="en-US" sz="3600" dirty="0">
              <a:solidFill>
                <a:srgbClr val="0070C0"/>
              </a:solidFill>
            </a:endParaRPr>
          </a:p>
        </p:txBody>
      </p:sp>
    </p:spTree>
    <p:extLst>
      <p:ext uri="{BB962C8B-B14F-4D97-AF65-F5344CB8AC3E}">
        <p14:creationId xmlns:p14="http://schemas.microsoft.com/office/powerpoint/2010/main" val="1625695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103984-7A10-CF4D-9FBF-C4FE82393CC4}"/>
              </a:ext>
            </a:extLst>
          </p:cNvPr>
          <p:cNvSpPr>
            <a:spLocks noGrp="1"/>
          </p:cNvSpPr>
          <p:nvPr>
            <p:ph type="title"/>
          </p:nvPr>
        </p:nvSpPr>
        <p:spPr>
          <a:xfrm>
            <a:off x="838200" y="550871"/>
            <a:ext cx="10515600" cy="898898"/>
          </a:xfrm>
        </p:spPr>
        <p:txBody>
          <a:bodyPr/>
          <a:lstStyle/>
          <a:p>
            <a:r>
              <a:rPr lang="en-US" dirty="0">
                <a:solidFill>
                  <a:schemeClr val="tx1">
                    <a:lumMod val="65000"/>
                    <a:lumOff val="35000"/>
                  </a:schemeClr>
                </a:solidFill>
              </a:rPr>
              <a:t>Google</a:t>
            </a:r>
            <a:r>
              <a:rPr lang="ja-JP" altLang="en-US" dirty="0">
                <a:solidFill>
                  <a:schemeClr val="tx1">
                    <a:lumMod val="65000"/>
                    <a:lumOff val="35000"/>
                  </a:schemeClr>
                </a:solidFill>
              </a:rPr>
              <a:t>スプレッドシート</a:t>
            </a:r>
            <a:endParaRPr lang="en-US" dirty="0">
              <a:solidFill>
                <a:schemeClr val="tx1">
                  <a:lumMod val="65000"/>
                  <a:lumOff val="35000"/>
                </a:schemeClr>
              </a:solidFill>
            </a:endParaRPr>
          </a:p>
        </p:txBody>
      </p:sp>
      <p:sp>
        <p:nvSpPr>
          <p:cNvPr id="5" name="Content Placeholder 4">
            <a:extLst>
              <a:ext uri="{FF2B5EF4-FFF2-40B4-BE49-F238E27FC236}">
                <a16:creationId xmlns:a16="http://schemas.microsoft.com/office/drawing/2014/main" xmlns="" id="{F2A714FC-1A40-8B4E-B054-663FEAC2B294}"/>
              </a:ext>
            </a:extLst>
          </p:cNvPr>
          <p:cNvSpPr>
            <a:spLocks noGrp="1"/>
          </p:cNvSpPr>
          <p:nvPr>
            <p:ph idx="1"/>
          </p:nvPr>
        </p:nvSpPr>
        <p:spPr>
          <a:xfrm>
            <a:off x="838200" y="2656646"/>
            <a:ext cx="10515600" cy="3015503"/>
          </a:xfrm>
        </p:spPr>
        <p:txBody>
          <a:bodyPr/>
          <a:lstStyle/>
          <a:p>
            <a:r>
              <a:rPr lang="ja-JP" altLang="en-US" dirty="0">
                <a:solidFill>
                  <a:schemeClr val="tx1">
                    <a:lumMod val="65000"/>
                    <a:lumOff val="35000"/>
                  </a:schemeClr>
                </a:solidFill>
              </a:rPr>
              <a:t>よくある質問</a:t>
            </a:r>
            <a:r>
              <a:rPr lang="en-US" altLang="ja-JP" dirty="0" smtClean="0">
                <a:solidFill>
                  <a:schemeClr val="tx1">
                    <a:lumMod val="65000"/>
                    <a:lumOff val="35000"/>
                  </a:schemeClr>
                </a:solidFill>
              </a:rPr>
              <a:t>(2)</a:t>
            </a:r>
            <a:r>
              <a:rPr lang="ja-JP" altLang="en-US" dirty="0">
                <a:solidFill>
                  <a:schemeClr val="tx1">
                    <a:lumMod val="65000"/>
                    <a:lumOff val="35000"/>
                  </a:schemeClr>
                </a:solidFill>
              </a:rPr>
              <a:t>スプレッドシート</a:t>
            </a:r>
            <a:endParaRPr lang="en-US" altLang="ja-JP" dirty="0">
              <a:solidFill>
                <a:schemeClr val="tx1">
                  <a:lumMod val="65000"/>
                  <a:lumOff val="35000"/>
                </a:schemeClr>
              </a:solidFill>
            </a:endParaRPr>
          </a:p>
          <a:p>
            <a:pPr marL="0" indent="0">
              <a:buNone/>
            </a:pPr>
            <a:endParaRPr lang="en-US" dirty="0">
              <a:solidFill>
                <a:schemeClr val="tx1">
                  <a:lumMod val="65000"/>
                  <a:lumOff val="35000"/>
                </a:schemeClr>
              </a:solidFill>
            </a:endParaRPr>
          </a:p>
          <a:p>
            <a:r>
              <a:rPr lang="en-US" dirty="0">
                <a:solidFill>
                  <a:schemeClr val="tx1">
                    <a:lumMod val="65000"/>
                    <a:lumOff val="35000"/>
                  </a:schemeClr>
                </a:solidFill>
                <a:hlinkClick r:id="rId3"/>
              </a:rPr>
              <a:t>[https://docs.google.com/spreadsheets/</a:t>
            </a:r>
            <a:r>
              <a:rPr lang="en-US" dirty="0">
                <a:solidFill>
                  <a:schemeClr val="tx1">
                    <a:lumMod val="65000"/>
                    <a:lumOff val="35000"/>
                  </a:schemeClr>
                </a:solidFill>
              </a:rPr>
              <a:t>・・・・・・]</a:t>
            </a:r>
          </a:p>
          <a:p>
            <a:endParaRPr lang="en-US" dirty="0">
              <a:solidFill>
                <a:schemeClr val="tx1">
                  <a:lumMod val="65000"/>
                  <a:lumOff val="35000"/>
                </a:schemeClr>
              </a:solidFill>
            </a:endParaRPr>
          </a:p>
          <a:p>
            <a:r>
              <a:rPr lang="en-US" dirty="0">
                <a:solidFill>
                  <a:schemeClr val="tx1">
                    <a:lumMod val="65000"/>
                    <a:lumOff val="35000"/>
                  </a:schemeClr>
                </a:solidFill>
              </a:rPr>
              <a:t>Google Classroom</a:t>
            </a:r>
            <a:r>
              <a:rPr lang="ja-JP" altLang="en-US" dirty="0">
                <a:solidFill>
                  <a:schemeClr val="tx1">
                    <a:lumMod val="65000"/>
                    <a:lumOff val="35000"/>
                  </a:schemeClr>
                </a:solidFill>
              </a:rPr>
              <a:t>の</a:t>
            </a:r>
            <a:r>
              <a:rPr lang="en-US" altLang="ja-JP" dirty="0">
                <a:solidFill>
                  <a:schemeClr val="tx1">
                    <a:lumMod val="65000"/>
                    <a:lumOff val="35000"/>
                  </a:schemeClr>
                </a:solidFill>
              </a:rPr>
              <a:t>URL</a:t>
            </a:r>
            <a:r>
              <a:rPr lang="ja-JP" altLang="en-US" dirty="0">
                <a:solidFill>
                  <a:schemeClr val="tx1">
                    <a:lumMod val="65000"/>
                    <a:lumOff val="35000"/>
                  </a:schemeClr>
                </a:solidFill>
              </a:rPr>
              <a:t>からアクセスして</a:t>
            </a:r>
            <a:r>
              <a:rPr lang="ja-JP" altLang="en-US" dirty="0" smtClean="0">
                <a:solidFill>
                  <a:schemeClr val="tx1">
                    <a:lumMod val="65000"/>
                    <a:lumOff val="35000"/>
                  </a:schemeClr>
                </a:solidFill>
              </a:rPr>
              <a:t>ください</a:t>
            </a:r>
            <a:endParaRPr lang="en-US" dirty="0">
              <a:solidFill>
                <a:schemeClr val="tx1">
                  <a:lumMod val="65000"/>
                  <a:lumOff val="35000"/>
                </a:schemeClr>
              </a:solidFill>
            </a:endParaRPr>
          </a:p>
          <a:p>
            <a:endParaRPr lang="en-US" dirty="0"/>
          </a:p>
          <a:p>
            <a:endParaRPr lang="en-US" dirty="0"/>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15</a:t>
            </a:fld>
            <a:endParaRPr lang="en-US"/>
          </a:p>
        </p:txBody>
      </p:sp>
    </p:spTree>
    <p:extLst>
      <p:ext uri="{BB962C8B-B14F-4D97-AF65-F5344CB8AC3E}">
        <p14:creationId xmlns:p14="http://schemas.microsoft.com/office/powerpoint/2010/main" val="3810508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5AAB16-C0FD-3C4E-9C26-ACC49FF0FE3F}"/>
              </a:ext>
            </a:extLst>
          </p:cNvPr>
          <p:cNvSpPr>
            <a:spLocks noGrp="1"/>
          </p:cNvSpPr>
          <p:nvPr>
            <p:ph type="title"/>
          </p:nvPr>
        </p:nvSpPr>
        <p:spPr>
          <a:xfrm>
            <a:off x="515472" y="565728"/>
            <a:ext cx="11129682" cy="898898"/>
          </a:xfrm>
        </p:spPr>
        <p:txBody>
          <a:bodyPr>
            <a:noAutofit/>
          </a:bodyPr>
          <a:lstStyle/>
          <a:p>
            <a:r>
              <a:rPr lang="ja-JP" altLang="en-US" sz="4000" dirty="0">
                <a:solidFill>
                  <a:schemeClr val="tx1">
                    <a:lumMod val="65000"/>
                    <a:lumOff val="35000"/>
                  </a:schemeClr>
                </a:solidFill>
              </a:rPr>
              <a:t>グループ：よくある質問</a:t>
            </a:r>
            <a:r>
              <a:rPr lang="en-US" altLang="ja-JP" sz="4000" dirty="0">
                <a:solidFill>
                  <a:schemeClr val="tx1">
                    <a:lumMod val="65000"/>
                    <a:lumOff val="35000"/>
                  </a:schemeClr>
                </a:solidFill>
              </a:rPr>
              <a:t>(2)</a:t>
            </a:r>
            <a:r>
              <a:rPr lang="ja-JP" altLang="en-US" sz="4000" dirty="0">
                <a:solidFill>
                  <a:schemeClr val="tx1">
                    <a:lumMod val="65000"/>
                    <a:lumOff val="35000"/>
                  </a:schemeClr>
                </a:solidFill>
              </a:rPr>
              <a:t>についてのディスカッション</a:t>
            </a:r>
            <a:endParaRPr lang="en-US" sz="4000" dirty="0">
              <a:solidFill>
                <a:schemeClr val="tx1">
                  <a:lumMod val="65000"/>
                  <a:lumOff val="35000"/>
                </a:schemeClr>
              </a:solidFill>
            </a:endParaRPr>
          </a:p>
        </p:txBody>
      </p:sp>
      <p:sp>
        <p:nvSpPr>
          <p:cNvPr id="11" name="Content Placeholder 10">
            <a:extLst>
              <a:ext uri="{FF2B5EF4-FFF2-40B4-BE49-F238E27FC236}">
                <a16:creationId xmlns:a16="http://schemas.microsoft.com/office/drawing/2014/main" xmlns="" id="{FD26E4EA-66DD-0846-8550-E5E3BEB54A59}"/>
              </a:ext>
            </a:extLst>
          </p:cNvPr>
          <p:cNvSpPr>
            <a:spLocks noGrp="1"/>
          </p:cNvSpPr>
          <p:nvPr>
            <p:ph sz="half" idx="1"/>
          </p:nvPr>
        </p:nvSpPr>
        <p:spPr>
          <a:xfrm>
            <a:off x="838199" y="1698905"/>
            <a:ext cx="10591799" cy="3236166"/>
          </a:xfrm>
        </p:spPr>
        <p:txBody>
          <a:bodyPr>
            <a:normAutofit/>
          </a:bodyPr>
          <a:lstStyle/>
          <a:p>
            <a:pPr>
              <a:lnSpc>
                <a:spcPct val="100000"/>
              </a:lnSpc>
            </a:pPr>
            <a:r>
              <a:rPr lang="ja-JP" altLang="en-US" dirty="0">
                <a:solidFill>
                  <a:schemeClr val="tx1">
                    <a:lumMod val="65000"/>
                    <a:lumOff val="35000"/>
                  </a:schemeClr>
                </a:solidFill>
              </a:rPr>
              <a:t>質問項目で追加したい項目を共有</a:t>
            </a:r>
            <a:r>
              <a:rPr lang="ja-JP" altLang="en-US" dirty="0" smtClean="0">
                <a:solidFill>
                  <a:schemeClr val="tx1">
                    <a:lumMod val="65000"/>
                    <a:lumOff val="35000"/>
                  </a:schemeClr>
                </a:solidFill>
              </a:rPr>
              <a:t>する</a:t>
            </a:r>
            <a:endParaRPr lang="en-US"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取り上げる質問を</a:t>
            </a:r>
            <a:r>
              <a:rPr lang="en-US" dirty="0">
                <a:solidFill>
                  <a:schemeClr val="tx1">
                    <a:lumMod val="65000"/>
                    <a:lumOff val="35000"/>
                  </a:schemeClr>
                </a:solidFill>
              </a:rPr>
              <a:t>3</a:t>
            </a:r>
            <a:r>
              <a:rPr lang="ja-JP" altLang="en-US" dirty="0">
                <a:solidFill>
                  <a:schemeClr val="tx1">
                    <a:lumMod val="65000"/>
                    <a:lumOff val="35000"/>
                  </a:schemeClr>
                </a:solidFill>
              </a:rPr>
              <a:t>つピックアップ</a:t>
            </a:r>
            <a:r>
              <a:rPr lang="ja-JP" altLang="en-US" dirty="0" smtClean="0">
                <a:solidFill>
                  <a:schemeClr val="tx1">
                    <a:lumMod val="65000"/>
                    <a:lumOff val="35000"/>
                  </a:schemeClr>
                </a:solidFill>
              </a:rPr>
              <a:t>する</a:t>
            </a:r>
            <a:endParaRPr lang="en-US"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それらの質問に対し、どのような回答が可能か検討</a:t>
            </a:r>
            <a:r>
              <a:rPr lang="ja-JP" altLang="en-US" dirty="0" smtClean="0">
                <a:solidFill>
                  <a:schemeClr val="tx1">
                    <a:lumMod val="65000"/>
                    <a:lumOff val="35000"/>
                  </a:schemeClr>
                </a:solidFill>
              </a:rPr>
              <a:t>する</a:t>
            </a:r>
            <a:endParaRPr lang="en-US"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ヒントとなる</a:t>
            </a:r>
            <a:r>
              <a:rPr lang="en-US" dirty="0">
                <a:solidFill>
                  <a:schemeClr val="tx1">
                    <a:lumMod val="65000"/>
                    <a:lumOff val="35000"/>
                  </a:schemeClr>
                </a:solidFill>
              </a:rPr>
              <a:t>ID</a:t>
            </a:r>
            <a:r>
              <a:rPr lang="ja-JP" altLang="en-US" dirty="0">
                <a:solidFill>
                  <a:schemeClr val="tx1">
                    <a:lumMod val="65000"/>
                    <a:lumOff val="35000"/>
                  </a:schemeClr>
                </a:solidFill>
              </a:rPr>
              <a:t>ツール、</a:t>
            </a:r>
            <a:r>
              <a:rPr lang="en-US" altLang="ja-JP" dirty="0">
                <a:solidFill>
                  <a:schemeClr val="tx1">
                    <a:lumMod val="65000"/>
                    <a:lumOff val="35000"/>
                  </a:schemeClr>
                </a:solidFill>
              </a:rPr>
              <a:t>ICT</a:t>
            </a:r>
            <a:r>
              <a:rPr lang="ja-JP" altLang="en-US" dirty="0">
                <a:solidFill>
                  <a:schemeClr val="tx1">
                    <a:lumMod val="65000"/>
                    <a:lumOff val="35000"/>
                  </a:schemeClr>
                </a:solidFill>
              </a:rPr>
              <a:t>活用事例などを提案</a:t>
            </a:r>
            <a:r>
              <a:rPr lang="ja-JP" altLang="en-US" dirty="0" smtClean="0">
                <a:solidFill>
                  <a:schemeClr val="tx1">
                    <a:lumMod val="65000"/>
                    <a:lumOff val="35000"/>
                  </a:schemeClr>
                </a:solidFill>
              </a:rPr>
              <a:t>する</a:t>
            </a:r>
            <a:endParaRPr lang="en-US" altLang="ja-JP"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グループ内でのやり取りは、グループの代表が</a:t>
            </a:r>
            <a:r>
              <a:rPr lang="en-US" altLang="ja-JP" dirty="0">
                <a:solidFill>
                  <a:schemeClr val="tx1">
                    <a:lumMod val="65000"/>
                    <a:lumOff val="35000"/>
                  </a:schemeClr>
                </a:solidFill>
              </a:rPr>
              <a:t>Google</a:t>
            </a:r>
            <a:r>
              <a:rPr lang="ja-JP" altLang="en-US" dirty="0">
                <a:solidFill>
                  <a:schemeClr val="tx1">
                    <a:lumMod val="65000"/>
                    <a:lumOff val="35000"/>
                  </a:schemeClr>
                </a:solidFill>
              </a:rPr>
              <a:t>スプレッドシートにアクセスし記録として残して</a:t>
            </a:r>
            <a:r>
              <a:rPr lang="ja-JP" altLang="en-US" dirty="0" smtClean="0">
                <a:solidFill>
                  <a:schemeClr val="tx1">
                    <a:lumMod val="65000"/>
                    <a:lumOff val="35000"/>
                  </a:schemeClr>
                </a:solidFill>
              </a:rPr>
              <a:t>ください</a:t>
            </a:r>
            <a:endParaRPr lang="en-US" altLang="ja-JP" dirty="0">
              <a:solidFill>
                <a:schemeClr val="tx1">
                  <a:lumMod val="65000"/>
                  <a:lumOff val="35000"/>
                </a:schemeClr>
              </a:solidFill>
            </a:endParaRPr>
          </a:p>
          <a:p>
            <a:pPr>
              <a:lnSpc>
                <a:spcPct val="100000"/>
              </a:lnSpc>
            </a:pPr>
            <a:endParaRPr lang="en-US" dirty="0"/>
          </a:p>
          <a:p>
            <a:pPr>
              <a:lnSpc>
                <a:spcPct val="100000"/>
              </a:lnSpc>
            </a:pPr>
            <a:endParaRPr lang="en-US" dirty="0"/>
          </a:p>
          <a:p>
            <a:pPr lvl="1">
              <a:lnSpc>
                <a:spcPct val="100000"/>
              </a:lnSpc>
            </a:pPr>
            <a:endParaRPr lang="en-US" altLang="ja-JP" dirty="0"/>
          </a:p>
        </p:txBody>
      </p:sp>
      <p:sp>
        <p:nvSpPr>
          <p:cNvPr id="10" name="楕円 4">
            <a:extLst>
              <a:ext uri="{FF2B5EF4-FFF2-40B4-BE49-F238E27FC236}">
                <a16:creationId xmlns:a16="http://schemas.microsoft.com/office/drawing/2014/main" xmlns="" id="{52976857-73C0-8244-B7D7-8AD0D9B147EB}"/>
              </a:ext>
            </a:extLst>
          </p:cNvPr>
          <p:cNvSpPr/>
          <p:nvPr/>
        </p:nvSpPr>
        <p:spPr>
          <a:xfrm>
            <a:off x="9511988" y="1357331"/>
            <a:ext cx="1918010" cy="19180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dirty="0">
                <a:latin typeface="Meiryo UI" panose="020B0604030504040204" pitchFamily="50" charset="-128"/>
                <a:ea typeface="Meiryo UI" panose="020B0604030504040204" pitchFamily="50" charset="-128"/>
              </a:rPr>
              <a:t>30</a:t>
            </a:r>
            <a:r>
              <a:rPr kumimoji="1" lang="ja-JP" altLang="en-US" sz="2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16</a:t>
            </a:fld>
            <a:endParaRPr lang="en-US"/>
          </a:p>
        </p:txBody>
      </p:sp>
      <p:sp>
        <p:nvSpPr>
          <p:cNvPr id="7" name="Title 1">
            <a:extLst>
              <a:ext uri="{FF2B5EF4-FFF2-40B4-BE49-F238E27FC236}">
                <a16:creationId xmlns:a16="http://schemas.microsoft.com/office/drawing/2014/main" xmlns="" id="{7604658E-68BE-AD44-9C87-7474E6E57AAA}"/>
              </a:ext>
            </a:extLst>
          </p:cNvPr>
          <p:cNvSpPr txBox="1">
            <a:spLocks/>
          </p:cNvSpPr>
          <p:nvPr/>
        </p:nvSpPr>
        <p:spPr>
          <a:xfrm>
            <a:off x="1060063" y="5355762"/>
            <a:ext cx="10012751" cy="1265695"/>
          </a:xfrm>
          <a:prstGeom prst="rect">
            <a:avLst/>
          </a:prstGeom>
          <a:solidFill>
            <a:schemeClr val="bg1"/>
          </a:solidFill>
          <a:ln>
            <a:solidFill>
              <a:schemeClr val="accent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eiryo UI" panose="020B0604030504040204" pitchFamily="34" charset="-128"/>
                <a:ea typeface="Meiryo UI" panose="020B0604030504040204" pitchFamily="34" charset="-128"/>
                <a:cs typeface="+mj-cs"/>
              </a:defRPr>
            </a:lvl1pPr>
          </a:lstStyle>
          <a:p>
            <a:r>
              <a:rPr lang="en-US" sz="3600" dirty="0">
                <a:solidFill>
                  <a:srgbClr val="0070C0"/>
                </a:solidFill>
              </a:rPr>
              <a:t>*</a:t>
            </a:r>
            <a:r>
              <a:rPr lang="ja-JP" altLang="en-US" sz="3600" dirty="0">
                <a:solidFill>
                  <a:srgbClr val="0070C0"/>
                </a:solidFill>
              </a:rPr>
              <a:t>分からないことや疑問に思うことなど、講師へ聞いてみたいことがあれば、聞いてください。</a:t>
            </a:r>
            <a:endParaRPr lang="en-US" sz="3600" dirty="0">
              <a:solidFill>
                <a:srgbClr val="0070C0"/>
              </a:solidFill>
            </a:endParaRPr>
          </a:p>
        </p:txBody>
      </p:sp>
    </p:spTree>
    <p:extLst>
      <p:ext uri="{BB962C8B-B14F-4D97-AF65-F5344CB8AC3E}">
        <p14:creationId xmlns:p14="http://schemas.microsoft.com/office/powerpoint/2010/main" val="959349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01D3E4-9C29-7041-958C-9C5DD78A06E7}"/>
              </a:ext>
            </a:extLst>
          </p:cNvPr>
          <p:cNvSpPr>
            <a:spLocks noGrp="1"/>
          </p:cNvSpPr>
          <p:nvPr>
            <p:ph type="title"/>
          </p:nvPr>
        </p:nvSpPr>
        <p:spPr>
          <a:xfrm>
            <a:off x="838200" y="553384"/>
            <a:ext cx="10515600" cy="898898"/>
          </a:xfrm>
        </p:spPr>
        <p:txBody>
          <a:bodyPr/>
          <a:lstStyle/>
          <a:p>
            <a:r>
              <a:rPr lang="ja-JP" altLang="en-US" dirty="0">
                <a:solidFill>
                  <a:schemeClr val="tx1">
                    <a:lumMod val="65000"/>
                    <a:lumOff val="35000"/>
                  </a:schemeClr>
                </a:solidFill>
              </a:rPr>
              <a:t>一斉：コメントの共有と検討</a:t>
            </a:r>
            <a:r>
              <a:rPr lang="en-US" dirty="0">
                <a:solidFill>
                  <a:schemeClr val="tx1">
                    <a:lumMod val="65000"/>
                    <a:lumOff val="35000"/>
                  </a:schemeClr>
                </a:solidFill>
              </a:rPr>
              <a:t> </a:t>
            </a:r>
          </a:p>
        </p:txBody>
      </p:sp>
      <p:sp>
        <p:nvSpPr>
          <p:cNvPr id="3" name="Content Placeholder 2">
            <a:extLst>
              <a:ext uri="{FF2B5EF4-FFF2-40B4-BE49-F238E27FC236}">
                <a16:creationId xmlns:a16="http://schemas.microsoft.com/office/drawing/2014/main" xmlns="" id="{2817465B-0AC3-AD40-9050-A45CFFAD63F5}"/>
              </a:ext>
            </a:extLst>
          </p:cNvPr>
          <p:cNvSpPr>
            <a:spLocks noGrp="1"/>
          </p:cNvSpPr>
          <p:nvPr>
            <p:ph idx="1"/>
          </p:nvPr>
        </p:nvSpPr>
        <p:spPr>
          <a:xfrm>
            <a:off x="1066800" y="1751759"/>
            <a:ext cx="9435352" cy="4787153"/>
          </a:xfrm>
        </p:spPr>
        <p:txBody>
          <a:bodyPr>
            <a:normAutofit fontScale="92500" lnSpcReduction="10000"/>
          </a:bodyPr>
          <a:lstStyle/>
          <a:p>
            <a:r>
              <a:rPr lang="en-US" dirty="0">
                <a:solidFill>
                  <a:schemeClr val="tx1">
                    <a:lumMod val="65000"/>
                    <a:lumOff val="35000"/>
                  </a:schemeClr>
                </a:solidFill>
              </a:rPr>
              <a:t>Google</a:t>
            </a:r>
            <a:r>
              <a:rPr lang="ja-JP" altLang="en-US" dirty="0">
                <a:solidFill>
                  <a:schemeClr val="tx1">
                    <a:lumMod val="65000"/>
                    <a:lumOff val="35000"/>
                  </a:schemeClr>
                </a:solidFill>
              </a:rPr>
              <a:t>スプレッドシートを確認する</a:t>
            </a:r>
            <a:endParaRPr lang="en-US" altLang="ja-JP" dirty="0">
              <a:solidFill>
                <a:schemeClr val="tx1">
                  <a:lumMod val="65000"/>
                  <a:lumOff val="35000"/>
                </a:schemeClr>
              </a:solidFill>
            </a:endParaRPr>
          </a:p>
          <a:p>
            <a:endParaRPr lang="en-US" altLang="ja-JP" sz="100"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質問項目で追加したい項目は何か</a:t>
            </a:r>
            <a:endParaRPr lang="en-US" dirty="0">
              <a:solidFill>
                <a:schemeClr val="tx1">
                  <a:lumMod val="65000"/>
                  <a:lumOff val="35000"/>
                </a:schemeClr>
              </a:solidFill>
            </a:endParaRPr>
          </a:p>
          <a:p>
            <a:pPr lvl="1">
              <a:lnSpc>
                <a:spcPct val="100000"/>
              </a:lnSpc>
            </a:pPr>
            <a:endParaRPr lang="en-US" altLang="ja-JP"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ピックアップされた質問は何か</a:t>
            </a:r>
            <a:endParaRPr lang="en-US" altLang="ja-JP" dirty="0">
              <a:solidFill>
                <a:schemeClr val="tx1">
                  <a:lumMod val="65000"/>
                  <a:lumOff val="35000"/>
                </a:schemeClr>
              </a:solidFill>
            </a:endParaRPr>
          </a:p>
          <a:p>
            <a:pPr lvl="1">
              <a:lnSpc>
                <a:spcPct val="100000"/>
              </a:lnSpc>
            </a:pPr>
            <a:endParaRPr lang="en-US" altLang="ja-JP"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それらの質問に対し、どのような回答がなされたか</a:t>
            </a:r>
            <a:endParaRPr lang="en-US" dirty="0">
              <a:solidFill>
                <a:schemeClr val="tx1">
                  <a:lumMod val="65000"/>
                  <a:lumOff val="35000"/>
                </a:schemeClr>
              </a:solidFill>
            </a:endParaRPr>
          </a:p>
          <a:p>
            <a:pPr lvl="1">
              <a:lnSpc>
                <a:spcPct val="100000"/>
              </a:lnSpc>
            </a:pPr>
            <a:endParaRPr lang="en-US" altLang="ja-JP"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ヒントとなる</a:t>
            </a:r>
            <a:r>
              <a:rPr lang="en-US" dirty="0">
                <a:solidFill>
                  <a:schemeClr val="tx1">
                    <a:lumMod val="65000"/>
                    <a:lumOff val="35000"/>
                  </a:schemeClr>
                </a:solidFill>
              </a:rPr>
              <a:t>ID</a:t>
            </a:r>
            <a:r>
              <a:rPr lang="ja-JP" altLang="en-US" dirty="0">
                <a:solidFill>
                  <a:schemeClr val="tx1">
                    <a:lumMod val="65000"/>
                    <a:lumOff val="35000"/>
                  </a:schemeClr>
                </a:solidFill>
              </a:rPr>
              <a:t>ツール、 、</a:t>
            </a:r>
            <a:r>
              <a:rPr lang="en-US" altLang="ja-JP" dirty="0">
                <a:solidFill>
                  <a:schemeClr val="tx1">
                    <a:lumMod val="65000"/>
                    <a:lumOff val="35000"/>
                  </a:schemeClr>
                </a:solidFill>
              </a:rPr>
              <a:t>ICT</a:t>
            </a:r>
            <a:r>
              <a:rPr lang="ja-JP" altLang="en-US" dirty="0">
                <a:solidFill>
                  <a:schemeClr val="tx1">
                    <a:lumMod val="65000"/>
                    <a:lumOff val="35000"/>
                  </a:schemeClr>
                </a:solidFill>
              </a:rPr>
              <a:t>活用事例などにはどのようなものがあった</a:t>
            </a:r>
            <a:r>
              <a:rPr lang="ja-JP" altLang="en-US" dirty="0" smtClean="0">
                <a:solidFill>
                  <a:schemeClr val="tx1">
                    <a:lumMod val="65000"/>
                    <a:lumOff val="35000"/>
                  </a:schemeClr>
                </a:solidFill>
              </a:rPr>
              <a:t>か</a:t>
            </a:r>
            <a:endParaRPr lang="en-US" altLang="ja-JP" dirty="0" smtClean="0">
              <a:solidFill>
                <a:schemeClr val="tx1">
                  <a:lumMod val="65000"/>
                  <a:lumOff val="35000"/>
                </a:schemeClr>
              </a:solidFill>
            </a:endParaRPr>
          </a:p>
          <a:p>
            <a:pPr marL="457200" lvl="1" indent="0">
              <a:lnSpc>
                <a:spcPct val="100000"/>
              </a:lnSpc>
              <a:buNone/>
            </a:pPr>
            <a:endParaRPr lang="en-US" altLang="ja-JP" sz="1000"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事前課題</a:t>
            </a:r>
            <a:r>
              <a:rPr lang="en-US" dirty="0">
                <a:solidFill>
                  <a:schemeClr val="tx1">
                    <a:lumMod val="65000"/>
                    <a:lumOff val="35000"/>
                  </a:schemeClr>
                </a:solidFill>
              </a:rPr>
              <a:t>(1)</a:t>
            </a:r>
            <a:r>
              <a:rPr lang="ja-JP" altLang="en-US" dirty="0">
                <a:solidFill>
                  <a:schemeClr val="tx1">
                    <a:lumMod val="65000"/>
                    <a:lumOff val="35000"/>
                  </a:schemeClr>
                </a:solidFill>
              </a:rPr>
              <a:t>事例</a:t>
            </a:r>
            <a:r>
              <a:rPr lang="en-US" dirty="0">
                <a:solidFill>
                  <a:schemeClr val="tx1">
                    <a:lumMod val="65000"/>
                    <a:lumOff val="35000"/>
                  </a:schemeClr>
                </a:solidFill>
              </a:rPr>
              <a:t>1&amp;2</a:t>
            </a:r>
            <a:r>
              <a:rPr lang="ja-JP" altLang="en-US" dirty="0">
                <a:solidFill>
                  <a:schemeClr val="tx1">
                    <a:lumMod val="65000"/>
                    <a:lumOff val="35000"/>
                  </a:schemeClr>
                </a:solidFill>
              </a:rPr>
              <a:t>およびよくある質問</a:t>
            </a:r>
            <a:r>
              <a:rPr lang="en-US" altLang="ja-JP" dirty="0">
                <a:solidFill>
                  <a:schemeClr val="tx1">
                    <a:lumMod val="65000"/>
                    <a:lumOff val="35000"/>
                  </a:schemeClr>
                </a:solidFill>
              </a:rPr>
              <a:t>(1)</a:t>
            </a:r>
            <a:r>
              <a:rPr lang="ja-JP" altLang="en-US" dirty="0">
                <a:solidFill>
                  <a:schemeClr val="tx1">
                    <a:lumMod val="65000"/>
                    <a:lumOff val="35000"/>
                  </a:schemeClr>
                </a:solidFill>
              </a:rPr>
              <a:t>と</a:t>
            </a:r>
            <a:r>
              <a:rPr lang="en-US" altLang="ja-JP" dirty="0">
                <a:solidFill>
                  <a:schemeClr val="tx1">
                    <a:lumMod val="65000"/>
                    <a:lumOff val="35000"/>
                  </a:schemeClr>
                </a:solidFill>
              </a:rPr>
              <a:t>(2)</a:t>
            </a:r>
            <a:r>
              <a:rPr lang="ja-JP" altLang="en-US" dirty="0">
                <a:solidFill>
                  <a:schemeClr val="tx1">
                    <a:lumMod val="65000"/>
                    <a:lumOff val="35000"/>
                  </a:schemeClr>
                </a:solidFill>
              </a:rPr>
              <a:t>と合わせて、重要なポイントは何か</a:t>
            </a:r>
            <a:endParaRPr lang="en-US" altLang="ja-JP"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研修担当教員として、自信をもってコメントするために、今後どんなことが必要か</a:t>
            </a:r>
            <a:endParaRPr lang="en-US" altLang="ja-JP" dirty="0">
              <a:solidFill>
                <a:schemeClr val="tx1">
                  <a:lumMod val="65000"/>
                  <a:lumOff val="35000"/>
                </a:schemeClr>
              </a:solidFill>
            </a:endParaRPr>
          </a:p>
        </p:txBody>
      </p:sp>
      <p:sp>
        <p:nvSpPr>
          <p:cNvPr id="4" name="楕円 4">
            <a:extLst>
              <a:ext uri="{FF2B5EF4-FFF2-40B4-BE49-F238E27FC236}">
                <a16:creationId xmlns:a16="http://schemas.microsoft.com/office/drawing/2014/main" xmlns="" id="{CC60A393-5FD9-EE49-B6DE-5048695EC610}"/>
              </a:ext>
            </a:extLst>
          </p:cNvPr>
          <p:cNvSpPr/>
          <p:nvPr/>
        </p:nvSpPr>
        <p:spPr>
          <a:xfrm>
            <a:off x="9746166" y="398326"/>
            <a:ext cx="1918010" cy="19180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dirty="0">
                <a:latin typeface="Meiryo UI" panose="020B0604030504040204" pitchFamily="50" charset="-128"/>
                <a:ea typeface="Meiryo UI" panose="020B0604030504040204" pitchFamily="50" charset="-128"/>
              </a:rPr>
              <a:t>17</a:t>
            </a:r>
            <a:r>
              <a:rPr kumimoji="1" lang="ja-JP" altLang="en-US" sz="2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9226DAE-D732-0D44-A3A9-3426432CAC1A}" type="slidenum">
              <a:rPr lang="en-US" smtClean="0"/>
              <a:t>17</a:t>
            </a:fld>
            <a:endParaRPr lang="en-US"/>
          </a:p>
        </p:txBody>
      </p:sp>
    </p:spTree>
    <p:extLst>
      <p:ext uri="{BB962C8B-B14F-4D97-AF65-F5344CB8AC3E}">
        <p14:creationId xmlns:p14="http://schemas.microsoft.com/office/powerpoint/2010/main" val="2293068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E83053-EE4D-BB40-8C54-DCFA73C4C861}"/>
              </a:ext>
            </a:extLst>
          </p:cNvPr>
          <p:cNvSpPr>
            <a:spLocks noGrp="1"/>
          </p:cNvSpPr>
          <p:nvPr>
            <p:ph type="title"/>
          </p:nvPr>
        </p:nvSpPr>
        <p:spPr>
          <a:xfrm>
            <a:off x="831850" y="2716308"/>
            <a:ext cx="10515600" cy="1375522"/>
          </a:xfrm>
        </p:spPr>
        <p:txBody>
          <a:bodyPr>
            <a:normAutofit/>
          </a:bodyPr>
          <a:lstStyle/>
          <a:p>
            <a:r>
              <a:rPr lang="ja-JP" altLang="en-US" sz="4400" dirty="0">
                <a:solidFill>
                  <a:schemeClr val="tx1">
                    <a:lumMod val="65000"/>
                    <a:lumOff val="35000"/>
                  </a:schemeClr>
                </a:solidFill>
              </a:rPr>
              <a:t>行動変容促進のためのコメントについて</a:t>
            </a:r>
            <a:r>
              <a:rPr lang="ja-JP" altLang="en-US" sz="4400" dirty="0" smtClean="0">
                <a:solidFill>
                  <a:schemeClr val="tx1">
                    <a:lumMod val="65000"/>
                    <a:lumOff val="35000"/>
                  </a:schemeClr>
                </a:solidFill>
              </a:rPr>
              <a:t>の</a:t>
            </a:r>
            <a:r>
              <a:rPr lang="en-US" altLang="ja-JP" sz="4400" dirty="0" smtClean="0">
                <a:solidFill>
                  <a:schemeClr val="tx1">
                    <a:lumMod val="65000"/>
                    <a:lumOff val="35000"/>
                  </a:schemeClr>
                </a:solidFill>
              </a:rPr>
              <a:t/>
            </a:r>
            <a:br>
              <a:rPr lang="en-US" altLang="ja-JP" sz="4400" dirty="0" smtClean="0">
                <a:solidFill>
                  <a:schemeClr val="tx1">
                    <a:lumMod val="65000"/>
                    <a:lumOff val="35000"/>
                  </a:schemeClr>
                </a:solidFill>
              </a:rPr>
            </a:br>
            <a:r>
              <a:rPr lang="ja-JP" altLang="en-US" sz="4400" dirty="0" smtClean="0">
                <a:solidFill>
                  <a:schemeClr val="tx1">
                    <a:lumMod val="65000"/>
                    <a:lumOff val="35000"/>
                  </a:schemeClr>
                </a:solidFill>
              </a:rPr>
              <a:t>グループディスカッション</a:t>
            </a:r>
            <a:endParaRPr lang="en-US" sz="3200" dirty="0">
              <a:solidFill>
                <a:schemeClr val="tx1">
                  <a:lumMod val="65000"/>
                  <a:lumOff val="35000"/>
                </a:schemeClr>
              </a:solidFill>
            </a:endParaRPr>
          </a:p>
        </p:txBody>
      </p:sp>
      <p:sp>
        <p:nvSpPr>
          <p:cNvPr id="4" name="スライド番号プレースホルダー 3"/>
          <p:cNvSpPr>
            <a:spLocks noGrp="1"/>
          </p:cNvSpPr>
          <p:nvPr>
            <p:ph type="sldNum" sz="quarter" idx="12"/>
          </p:nvPr>
        </p:nvSpPr>
        <p:spPr/>
        <p:txBody>
          <a:bodyPr/>
          <a:lstStyle/>
          <a:p>
            <a:fld id="{D9226DAE-D732-0D44-A3A9-3426432CAC1A}" type="slidenum">
              <a:rPr lang="en-US" smtClean="0"/>
              <a:t>18</a:t>
            </a:fld>
            <a:endParaRPr lang="en-US"/>
          </a:p>
        </p:txBody>
      </p:sp>
    </p:spTree>
    <p:extLst>
      <p:ext uri="{BB962C8B-B14F-4D97-AF65-F5344CB8AC3E}">
        <p14:creationId xmlns:p14="http://schemas.microsoft.com/office/powerpoint/2010/main" val="1511843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72DAE87-641E-2349-A430-2AF731C4BC10}"/>
              </a:ext>
            </a:extLst>
          </p:cNvPr>
          <p:cNvSpPr>
            <a:spLocks noGrp="1"/>
          </p:cNvSpPr>
          <p:nvPr>
            <p:ph type="title"/>
          </p:nvPr>
        </p:nvSpPr>
        <p:spPr>
          <a:xfrm>
            <a:off x="811306" y="568247"/>
            <a:ext cx="10515600" cy="898898"/>
          </a:xfrm>
        </p:spPr>
        <p:txBody>
          <a:bodyPr>
            <a:noAutofit/>
          </a:bodyPr>
          <a:lstStyle/>
          <a:p>
            <a:r>
              <a:rPr lang="ja-JP" altLang="en-US" dirty="0">
                <a:solidFill>
                  <a:schemeClr val="tx1">
                    <a:lumMod val="65000"/>
                    <a:lumOff val="35000"/>
                  </a:schemeClr>
                </a:solidFill>
              </a:rPr>
              <a:t>アクションプランの項目</a:t>
            </a:r>
            <a:endParaRPr lang="en-US"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xmlns="" id="{FC67380C-33C4-AD45-9E1E-AF42EF7EBEE6}"/>
              </a:ext>
            </a:extLst>
          </p:cNvPr>
          <p:cNvSpPr>
            <a:spLocks noGrp="1"/>
          </p:cNvSpPr>
          <p:nvPr>
            <p:ph idx="1"/>
          </p:nvPr>
        </p:nvSpPr>
        <p:spPr>
          <a:xfrm>
            <a:off x="1026458" y="1869138"/>
            <a:ext cx="10107706" cy="4531659"/>
          </a:xfrm>
        </p:spPr>
        <p:txBody>
          <a:bodyPr/>
          <a:lstStyle/>
          <a:p>
            <a:pPr marL="0" indent="0">
              <a:buNone/>
            </a:pPr>
            <a:r>
              <a:rPr lang="en-US" dirty="0" smtClean="0">
                <a:solidFill>
                  <a:schemeClr val="tx1">
                    <a:lumMod val="65000"/>
                    <a:lumOff val="35000"/>
                  </a:schemeClr>
                </a:solidFill>
              </a:rPr>
              <a:t>1</a:t>
            </a:r>
            <a:r>
              <a:rPr lang="en-US" dirty="0">
                <a:solidFill>
                  <a:schemeClr val="tx1">
                    <a:lumMod val="65000"/>
                    <a:lumOff val="35000"/>
                  </a:schemeClr>
                </a:solidFill>
              </a:rPr>
              <a:t>. 1</a:t>
            </a:r>
            <a:r>
              <a:rPr lang="ja-JP" altLang="en-US" dirty="0">
                <a:solidFill>
                  <a:schemeClr val="tx1">
                    <a:lumMod val="65000"/>
                    <a:lumOff val="35000"/>
                  </a:schemeClr>
                </a:solidFill>
              </a:rPr>
              <a:t>ヶ月の行動計画</a:t>
            </a:r>
            <a:endParaRPr lang="en-US" dirty="0">
              <a:solidFill>
                <a:schemeClr val="tx1">
                  <a:lumMod val="65000"/>
                  <a:lumOff val="35000"/>
                </a:schemeClr>
              </a:solidFill>
            </a:endParaRPr>
          </a:p>
          <a:p>
            <a:pPr marL="0" indent="0">
              <a:buNone/>
            </a:pPr>
            <a:r>
              <a:rPr lang="ja-JP" altLang="en-US" dirty="0">
                <a:solidFill>
                  <a:schemeClr val="tx1">
                    <a:lumMod val="65000"/>
                    <a:lumOff val="35000"/>
                  </a:schemeClr>
                </a:solidFill>
              </a:rPr>
              <a:t>事後課題提出までの約</a:t>
            </a:r>
            <a:r>
              <a:rPr lang="en-US" dirty="0">
                <a:solidFill>
                  <a:schemeClr val="tx1">
                    <a:lumMod val="65000"/>
                    <a:lumOff val="35000"/>
                  </a:schemeClr>
                </a:solidFill>
              </a:rPr>
              <a:t>1</a:t>
            </a:r>
            <a:r>
              <a:rPr lang="ja-JP" altLang="en-US" dirty="0">
                <a:solidFill>
                  <a:schemeClr val="tx1">
                    <a:lumMod val="65000"/>
                    <a:lumOff val="35000"/>
                  </a:schemeClr>
                </a:solidFill>
              </a:rPr>
              <a:t>ヶ月の行動計画を立てて</a:t>
            </a:r>
            <a:r>
              <a:rPr lang="ja-JP" altLang="en-US" dirty="0" smtClean="0">
                <a:solidFill>
                  <a:schemeClr val="tx1">
                    <a:lumMod val="65000"/>
                    <a:lumOff val="35000"/>
                  </a:schemeClr>
                </a:solidFill>
              </a:rPr>
              <a:t>みましょう</a:t>
            </a:r>
            <a:endParaRPr lang="en-US" dirty="0">
              <a:solidFill>
                <a:schemeClr val="tx1">
                  <a:lumMod val="65000"/>
                  <a:lumOff val="35000"/>
                </a:schemeClr>
              </a:solidFill>
            </a:endParaRPr>
          </a:p>
          <a:p>
            <a:pPr marL="0" indent="0">
              <a:buNone/>
            </a:pPr>
            <a:endParaRPr lang="en-US" dirty="0">
              <a:solidFill>
                <a:schemeClr val="tx1">
                  <a:lumMod val="65000"/>
                  <a:lumOff val="35000"/>
                </a:schemeClr>
              </a:solidFill>
            </a:endParaRPr>
          </a:p>
          <a:p>
            <a:pPr marL="0" indent="0">
              <a:buNone/>
            </a:pPr>
            <a:r>
              <a:rPr lang="en-US" dirty="0">
                <a:solidFill>
                  <a:schemeClr val="tx1">
                    <a:lumMod val="65000"/>
                    <a:lumOff val="35000"/>
                  </a:schemeClr>
                </a:solidFill>
              </a:rPr>
              <a:t>2. </a:t>
            </a:r>
            <a:r>
              <a:rPr lang="ja-JP" altLang="en-US" dirty="0">
                <a:solidFill>
                  <a:schemeClr val="tx1">
                    <a:lumMod val="65000"/>
                    <a:lumOff val="35000"/>
                  </a:schemeClr>
                </a:solidFill>
              </a:rPr>
              <a:t>事後課題提出までの問題・懸念事項</a:t>
            </a:r>
            <a:endParaRPr lang="en-US" dirty="0">
              <a:solidFill>
                <a:schemeClr val="tx1">
                  <a:lumMod val="65000"/>
                  <a:lumOff val="35000"/>
                </a:schemeClr>
              </a:solidFill>
            </a:endParaRPr>
          </a:p>
          <a:p>
            <a:pPr marL="0" indent="0">
              <a:buNone/>
            </a:pPr>
            <a:r>
              <a:rPr lang="ja-JP" altLang="en-US" dirty="0">
                <a:solidFill>
                  <a:schemeClr val="tx1">
                    <a:lumMod val="65000"/>
                    <a:lumOff val="35000"/>
                  </a:schemeClr>
                </a:solidFill>
              </a:rPr>
              <a:t>事後課題を実施するにあたり、心配なこと、懸念することなどを記入し、それらの問題を解決するために出来そうなことを考えて</a:t>
            </a:r>
            <a:r>
              <a:rPr lang="ja-JP" altLang="en-US" dirty="0" smtClean="0">
                <a:solidFill>
                  <a:schemeClr val="tx1">
                    <a:lumMod val="65000"/>
                    <a:lumOff val="35000"/>
                  </a:schemeClr>
                </a:solidFill>
              </a:rPr>
              <a:t>ださい</a:t>
            </a:r>
            <a:endParaRPr lang="en-US" dirty="0">
              <a:solidFill>
                <a:schemeClr val="tx1">
                  <a:lumMod val="65000"/>
                  <a:lumOff val="35000"/>
                </a:schemeClr>
              </a:solidFill>
            </a:endParaRPr>
          </a:p>
          <a:p>
            <a:pPr marL="0" indent="0">
              <a:buNone/>
            </a:pPr>
            <a:r>
              <a:rPr lang="en-US" dirty="0">
                <a:solidFill>
                  <a:schemeClr val="tx1">
                    <a:lumMod val="65000"/>
                    <a:lumOff val="35000"/>
                  </a:schemeClr>
                </a:solidFill>
              </a:rPr>
              <a:t> </a:t>
            </a:r>
          </a:p>
          <a:p>
            <a:pPr marL="0" indent="0">
              <a:buNone/>
            </a:pPr>
            <a:r>
              <a:rPr lang="en-US" dirty="0">
                <a:solidFill>
                  <a:schemeClr val="tx1">
                    <a:lumMod val="65000"/>
                    <a:lumOff val="35000"/>
                  </a:schemeClr>
                </a:solidFill>
              </a:rPr>
              <a:t>3. </a:t>
            </a:r>
            <a:r>
              <a:rPr lang="ja-JP" altLang="en-US" dirty="0">
                <a:solidFill>
                  <a:schemeClr val="tx1">
                    <a:lumMod val="65000"/>
                    <a:lumOff val="35000"/>
                  </a:schemeClr>
                </a:solidFill>
              </a:rPr>
              <a:t>事後課題への取り組み姿勢・態度</a:t>
            </a:r>
            <a:endParaRPr lang="en-US" dirty="0">
              <a:solidFill>
                <a:schemeClr val="tx1">
                  <a:lumMod val="65000"/>
                  <a:lumOff val="35000"/>
                </a:schemeClr>
              </a:solidFill>
            </a:endParaRPr>
          </a:p>
          <a:p>
            <a:pPr marL="0" indent="0">
              <a:buNone/>
            </a:pPr>
            <a:r>
              <a:rPr lang="ja-JP" altLang="en-US" dirty="0">
                <a:solidFill>
                  <a:schemeClr val="tx1">
                    <a:lumMod val="65000"/>
                    <a:lumOff val="35000"/>
                  </a:schemeClr>
                </a:solidFill>
              </a:rPr>
              <a:t>どのくらい事後課題が出来そうか、予測と意気込みを記入して</a:t>
            </a:r>
            <a:r>
              <a:rPr lang="ja-JP" altLang="en-US" dirty="0" smtClean="0">
                <a:solidFill>
                  <a:schemeClr val="tx1">
                    <a:lumMod val="65000"/>
                    <a:lumOff val="35000"/>
                  </a:schemeClr>
                </a:solidFill>
              </a:rPr>
              <a:t>ください</a:t>
            </a:r>
            <a:endParaRPr lang="en-US" dirty="0">
              <a:solidFill>
                <a:schemeClr val="tx1">
                  <a:lumMod val="65000"/>
                  <a:lumOff val="35000"/>
                </a:schemeClr>
              </a:solidFill>
            </a:endParaRPr>
          </a:p>
          <a:p>
            <a:pPr marL="0" indent="0">
              <a:buNone/>
            </a:pPr>
            <a:endParaRPr lang="en-US" dirty="0"/>
          </a:p>
        </p:txBody>
      </p:sp>
      <p:sp>
        <p:nvSpPr>
          <p:cNvPr id="2" name="スライド番号プレースホルダー 1"/>
          <p:cNvSpPr>
            <a:spLocks noGrp="1"/>
          </p:cNvSpPr>
          <p:nvPr>
            <p:ph type="sldNum" sz="quarter" idx="12"/>
          </p:nvPr>
        </p:nvSpPr>
        <p:spPr/>
        <p:txBody>
          <a:bodyPr/>
          <a:lstStyle/>
          <a:p>
            <a:fld id="{D9226DAE-D732-0D44-A3A9-3426432CAC1A}" type="slidenum">
              <a:rPr lang="en-US" smtClean="0"/>
              <a:t>19</a:t>
            </a:fld>
            <a:endParaRPr lang="en-US"/>
          </a:p>
        </p:txBody>
      </p:sp>
    </p:spTree>
    <p:extLst>
      <p:ext uri="{BB962C8B-B14F-4D97-AF65-F5344CB8AC3E}">
        <p14:creationId xmlns:p14="http://schemas.microsoft.com/office/powerpoint/2010/main" val="3207248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BD799-0249-6748-8E84-959286CE4FDC}"/>
              </a:ext>
            </a:extLst>
          </p:cNvPr>
          <p:cNvSpPr>
            <a:spLocks noGrp="1"/>
          </p:cNvSpPr>
          <p:nvPr>
            <p:ph type="title"/>
          </p:nvPr>
        </p:nvSpPr>
        <p:spPr>
          <a:xfrm>
            <a:off x="838200" y="566831"/>
            <a:ext cx="10515600" cy="898898"/>
          </a:xfrm>
        </p:spPr>
        <p:txBody>
          <a:bodyPr/>
          <a:lstStyle/>
          <a:p>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研修の目標</a:t>
            </a:r>
            <a:endParaRPr lang="en-US"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 name="Content Placeholder 2">
            <a:extLst>
              <a:ext uri="{FF2B5EF4-FFF2-40B4-BE49-F238E27FC236}">
                <a16:creationId xmlns:a16="http://schemas.microsoft.com/office/drawing/2014/main" xmlns="" id="{647EC6FB-2752-8C45-B5AA-0BEDE50A05F9}"/>
              </a:ext>
            </a:extLst>
          </p:cNvPr>
          <p:cNvSpPr>
            <a:spLocks noGrp="1"/>
          </p:cNvSpPr>
          <p:nvPr>
            <p:ph idx="1"/>
          </p:nvPr>
        </p:nvSpPr>
        <p:spPr>
          <a:xfrm>
            <a:off x="838200" y="2272548"/>
            <a:ext cx="10515600" cy="3792071"/>
          </a:xfrm>
        </p:spPr>
        <p:txBody>
          <a:bodyPr>
            <a:normAutofit/>
          </a:bodyPr>
          <a:lstStyle/>
          <a:p>
            <a:pPr marL="0" indent="0">
              <a:buNone/>
            </a:pP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目標</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1</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活用研修資料一式を活用し、研修を実施することができる</a:t>
            </a:r>
          </a:p>
          <a:p>
            <a:pPr marL="0" indent="0">
              <a:buNone/>
            </a:pPr>
            <a:endParaRPr lang="ja-JP" altLang="en-US"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目標</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2</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活用研修で受講者により作成された指導案シートおよび動画教材の改善提案を行うことができる</a:t>
            </a:r>
          </a:p>
          <a:p>
            <a:pPr marL="0" indent="0">
              <a:buNone/>
            </a:pPr>
            <a:endParaRPr lang="ja-JP" altLang="en-US"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目標</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3</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活用研修</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で出る</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主な質問に関して、インストラクショナルデザインおよび動画教材制作の観点からどのような工夫が可能か自分の考えを述べることができる</a:t>
            </a:r>
            <a:endParaRPr lang="en-US"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D9226DAE-D732-0D44-A3A9-3426432CAC1A}" type="slidenum">
              <a:rPr lang="en-US" smtClean="0"/>
              <a:t>2</a:t>
            </a:fld>
            <a:endParaRPr lang="en-US"/>
          </a:p>
        </p:txBody>
      </p:sp>
    </p:spTree>
    <p:extLst>
      <p:ext uri="{BB962C8B-B14F-4D97-AF65-F5344CB8AC3E}">
        <p14:creationId xmlns:p14="http://schemas.microsoft.com/office/powerpoint/2010/main" val="420252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5AAB16-C0FD-3C4E-9C26-ACC49FF0FE3F}"/>
              </a:ext>
            </a:extLst>
          </p:cNvPr>
          <p:cNvSpPr>
            <a:spLocks noGrp="1"/>
          </p:cNvSpPr>
          <p:nvPr>
            <p:ph type="title"/>
          </p:nvPr>
        </p:nvSpPr>
        <p:spPr>
          <a:xfrm>
            <a:off x="389965" y="579456"/>
            <a:ext cx="11376212" cy="898898"/>
          </a:xfrm>
        </p:spPr>
        <p:txBody>
          <a:bodyPr>
            <a:noAutofit/>
          </a:bodyPr>
          <a:lstStyle/>
          <a:p>
            <a:r>
              <a:rPr lang="ja-JP" altLang="en-US" dirty="0">
                <a:solidFill>
                  <a:schemeClr val="tx1">
                    <a:lumMod val="65000"/>
                    <a:lumOff val="35000"/>
                  </a:schemeClr>
                </a:solidFill>
              </a:rPr>
              <a:t>グループ：行動変容促進のためのディスカッション</a:t>
            </a:r>
            <a:endParaRPr lang="en-US" dirty="0">
              <a:solidFill>
                <a:schemeClr val="tx1">
                  <a:lumMod val="65000"/>
                  <a:lumOff val="35000"/>
                </a:schemeClr>
              </a:solidFill>
            </a:endParaRPr>
          </a:p>
        </p:txBody>
      </p:sp>
      <p:sp>
        <p:nvSpPr>
          <p:cNvPr id="11" name="Content Placeholder 10">
            <a:extLst>
              <a:ext uri="{FF2B5EF4-FFF2-40B4-BE49-F238E27FC236}">
                <a16:creationId xmlns:a16="http://schemas.microsoft.com/office/drawing/2014/main" xmlns="" id="{FD26E4EA-66DD-0846-8550-E5E3BEB54A59}"/>
              </a:ext>
            </a:extLst>
          </p:cNvPr>
          <p:cNvSpPr>
            <a:spLocks noGrp="1"/>
          </p:cNvSpPr>
          <p:nvPr>
            <p:ph sz="half" idx="1"/>
          </p:nvPr>
        </p:nvSpPr>
        <p:spPr>
          <a:xfrm>
            <a:off x="824751" y="2422003"/>
            <a:ext cx="8736108" cy="3440914"/>
          </a:xfrm>
        </p:spPr>
        <p:txBody>
          <a:bodyPr>
            <a:normAutofit lnSpcReduction="10000"/>
          </a:bodyPr>
          <a:lstStyle/>
          <a:p>
            <a:pPr>
              <a:lnSpc>
                <a:spcPct val="100000"/>
              </a:lnSpc>
            </a:pPr>
            <a:r>
              <a:rPr lang="ja-JP" altLang="en-US" dirty="0">
                <a:solidFill>
                  <a:schemeClr val="tx1">
                    <a:lumMod val="65000"/>
                    <a:lumOff val="35000"/>
                  </a:schemeClr>
                </a:solidFill>
              </a:rPr>
              <a:t>提出されたアクションプランに対し行動変容促進のためのフィードバックを考える</a:t>
            </a:r>
            <a:endParaRPr lang="en-US" altLang="ja-JP"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受講者の実際の活用に際して課題や障害になっていることは何か</a:t>
            </a:r>
            <a:endParaRPr lang="en-US" altLang="ja-JP"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課題解決のためにどのような提案ができそうか</a:t>
            </a:r>
            <a:r>
              <a:rPr lang="en-US" dirty="0">
                <a:solidFill>
                  <a:schemeClr val="tx1">
                    <a:lumMod val="65000"/>
                    <a:lumOff val="35000"/>
                  </a:schemeClr>
                </a:solidFill>
              </a:rPr>
              <a:t> </a:t>
            </a:r>
            <a:endParaRPr lang="en-US" altLang="ja-JP"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グループの代表が</a:t>
            </a:r>
            <a:r>
              <a:rPr lang="en-US" altLang="ja-JP" dirty="0">
                <a:solidFill>
                  <a:schemeClr val="tx1">
                    <a:lumMod val="65000"/>
                    <a:lumOff val="35000"/>
                  </a:schemeClr>
                </a:solidFill>
              </a:rPr>
              <a:t>Google</a:t>
            </a:r>
            <a:r>
              <a:rPr lang="ja-JP" altLang="en-US" dirty="0">
                <a:solidFill>
                  <a:schemeClr val="tx1">
                    <a:lumMod val="65000"/>
                    <a:lumOff val="35000"/>
                  </a:schemeClr>
                </a:solidFill>
              </a:rPr>
              <a:t>スプレッドシートにアクセスし記録として残してください。</a:t>
            </a:r>
            <a:endParaRPr lang="en-US" altLang="ja-JP" dirty="0">
              <a:solidFill>
                <a:schemeClr val="tx1">
                  <a:lumMod val="65000"/>
                  <a:lumOff val="35000"/>
                </a:schemeClr>
              </a:solidFill>
            </a:endParaRPr>
          </a:p>
          <a:p>
            <a:pPr>
              <a:lnSpc>
                <a:spcPct val="100000"/>
              </a:lnSpc>
            </a:pPr>
            <a:endParaRPr lang="en-US" dirty="0"/>
          </a:p>
          <a:p>
            <a:pPr>
              <a:lnSpc>
                <a:spcPct val="100000"/>
              </a:lnSpc>
            </a:pPr>
            <a:endParaRPr lang="en-US" dirty="0"/>
          </a:p>
          <a:p>
            <a:pPr lvl="1">
              <a:lnSpc>
                <a:spcPct val="100000"/>
              </a:lnSpc>
            </a:pPr>
            <a:endParaRPr lang="en-US" altLang="ja-JP" dirty="0"/>
          </a:p>
        </p:txBody>
      </p:sp>
      <p:sp>
        <p:nvSpPr>
          <p:cNvPr id="5" name="楕円 4">
            <a:extLst>
              <a:ext uri="{FF2B5EF4-FFF2-40B4-BE49-F238E27FC236}">
                <a16:creationId xmlns:a16="http://schemas.microsoft.com/office/drawing/2014/main" xmlns="" id="{94B93E74-FFA4-1749-A7B0-ED1E043161B5}"/>
              </a:ext>
            </a:extLst>
          </p:cNvPr>
          <p:cNvSpPr/>
          <p:nvPr/>
        </p:nvSpPr>
        <p:spPr>
          <a:xfrm>
            <a:off x="9560859" y="1478354"/>
            <a:ext cx="1918010" cy="19180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dirty="0">
                <a:latin typeface="Meiryo UI" panose="020B0604030504040204" pitchFamily="50" charset="-128"/>
                <a:ea typeface="Meiryo UI" panose="020B0604030504040204" pitchFamily="50" charset="-128"/>
              </a:rPr>
              <a:t>15</a:t>
            </a:r>
            <a:r>
              <a:rPr kumimoji="1" lang="ja-JP" altLang="en-US" sz="2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20</a:t>
            </a:fld>
            <a:endParaRPr lang="en-US"/>
          </a:p>
        </p:txBody>
      </p:sp>
    </p:spTree>
    <p:extLst>
      <p:ext uri="{BB962C8B-B14F-4D97-AF65-F5344CB8AC3E}">
        <p14:creationId xmlns:p14="http://schemas.microsoft.com/office/powerpoint/2010/main" val="3401249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103984-7A10-CF4D-9FBF-C4FE82393CC4}"/>
              </a:ext>
            </a:extLst>
          </p:cNvPr>
          <p:cNvSpPr>
            <a:spLocks noGrp="1"/>
          </p:cNvSpPr>
          <p:nvPr>
            <p:ph type="title"/>
          </p:nvPr>
        </p:nvSpPr>
        <p:spPr>
          <a:xfrm>
            <a:off x="838200" y="550871"/>
            <a:ext cx="10515600" cy="898898"/>
          </a:xfrm>
        </p:spPr>
        <p:txBody>
          <a:bodyPr/>
          <a:lstStyle/>
          <a:p>
            <a:r>
              <a:rPr lang="en-US" dirty="0">
                <a:solidFill>
                  <a:schemeClr val="tx1">
                    <a:lumMod val="65000"/>
                    <a:lumOff val="35000"/>
                  </a:schemeClr>
                </a:solidFill>
              </a:rPr>
              <a:t>Google</a:t>
            </a:r>
            <a:r>
              <a:rPr lang="ja-JP" altLang="en-US" dirty="0">
                <a:solidFill>
                  <a:schemeClr val="tx1">
                    <a:lumMod val="65000"/>
                    <a:lumOff val="35000"/>
                  </a:schemeClr>
                </a:solidFill>
              </a:rPr>
              <a:t>スプレッドシート</a:t>
            </a:r>
            <a:endParaRPr lang="en-US" dirty="0">
              <a:solidFill>
                <a:schemeClr val="tx1">
                  <a:lumMod val="65000"/>
                  <a:lumOff val="35000"/>
                </a:schemeClr>
              </a:solidFill>
            </a:endParaRPr>
          </a:p>
        </p:txBody>
      </p:sp>
      <p:sp>
        <p:nvSpPr>
          <p:cNvPr id="5" name="Content Placeholder 4">
            <a:extLst>
              <a:ext uri="{FF2B5EF4-FFF2-40B4-BE49-F238E27FC236}">
                <a16:creationId xmlns:a16="http://schemas.microsoft.com/office/drawing/2014/main" xmlns="" id="{F2A714FC-1A40-8B4E-B054-663FEAC2B294}"/>
              </a:ext>
            </a:extLst>
          </p:cNvPr>
          <p:cNvSpPr>
            <a:spLocks noGrp="1"/>
          </p:cNvSpPr>
          <p:nvPr>
            <p:ph idx="1"/>
          </p:nvPr>
        </p:nvSpPr>
        <p:spPr>
          <a:xfrm>
            <a:off x="838200" y="2656646"/>
            <a:ext cx="10515600" cy="3015503"/>
          </a:xfrm>
        </p:spPr>
        <p:txBody>
          <a:bodyPr/>
          <a:lstStyle/>
          <a:p>
            <a:r>
              <a:rPr lang="ja-JP" altLang="en-US" dirty="0" smtClean="0">
                <a:solidFill>
                  <a:schemeClr val="tx1">
                    <a:lumMod val="65000"/>
                    <a:lumOff val="35000"/>
                  </a:schemeClr>
                </a:solidFill>
              </a:rPr>
              <a:t>行動</a:t>
            </a:r>
            <a:r>
              <a:rPr lang="ja-JP" altLang="en-US" dirty="0">
                <a:solidFill>
                  <a:schemeClr val="tx1">
                    <a:lumMod val="65000"/>
                    <a:lumOff val="35000"/>
                  </a:schemeClr>
                </a:solidFill>
              </a:rPr>
              <a:t>変容促進のためのフィードバック</a:t>
            </a:r>
            <a:endParaRPr lang="en-US" altLang="ja-JP" dirty="0">
              <a:solidFill>
                <a:schemeClr val="tx1">
                  <a:lumMod val="65000"/>
                  <a:lumOff val="35000"/>
                </a:schemeClr>
              </a:solidFill>
            </a:endParaRPr>
          </a:p>
          <a:p>
            <a:pPr marL="0" indent="0">
              <a:buNone/>
            </a:pPr>
            <a:endParaRPr lang="en-US" dirty="0">
              <a:solidFill>
                <a:schemeClr val="tx1">
                  <a:lumMod val="65000"/>
                  <a:lumOff val="35000"/>
                </a:schemeClr>
              </a:solidFill>
            </a:endParaRPr>
          </a:p>
          <a:p>
            <a:r>
              <a:rPr lang="en-US" dirty="0">
                <a:solidFill>
                  <a:schemeClr val="tx1">
                    <a:lumMod val="65000"/>
                    <a:lumOff val="35000"/>
                  </a:schemeClr>
                </a:solidFill>
                <a:hlinkClick r:id="rId3"/>
              </a:rPr>
              <a:t>[https://docs.google.com/spreadsheets/</a:t>
            </a:r>
            <a:r>
              <a:rPr lang="en-US" dirty="0">
                <a:solidFill>
                  <a:schemeClr val="tx1">
                    <a:lumMod val="65000"/>
                    <a:lumOff val="35000"/>
                  </a:schemeClr>
                </a:solidFill>
              </a:rPr>
              <a:t>・・・・・・]</a:t>
            </a:r>
          </a:p>
          <a:p>
            <a:endParaRPr lang="en-US" dirty="0">
              <a:solidFill>
                <a:schemeClr val="tx1">
                  <a:lumMod val="65000"/>
                  <a:lumOff val="35000"/>
                </a:schemeClr>
              </a:solidFill>
            </a:endParaRPr>
          </a:p>
          <a:p>
            <a:r>
              <a:rPr lang="en-US" dirty="0">
                <a:solidFill>
                  <a:schemeClr val="tx1">
                    <a:lumMod val="65000"/>
                    <a:lumOff val="35000"/>
                  </a:schemeClr>
                </a:solidFill>
              </a:rPr>
              <a:t>Google Classroom</a:t>
            </a:r>
            <a:r>
              <a:rPr lang="ja-JP" altLang="en-US" dirty="0">
                <a:solidFill>
                  <a:schemeClr val="tx1">
                    <a:lumMod val="65000"/>
                    <a:lumOff val="35000"/>
                  </a:schemeClr>
                </a:solidFill>
              </a:rPr>
              <a:t>の</a:t>
            </a:r>
            <a:r>
              <a:rPr lang="en-US" altLang="ja-JP" dirty="0">
                <a:solidFill>
                  <a:schemeClr val="tx1">
                    <a:lumMod val="65000"/>
                    <a:lumOff val="35000"/>
                  </a:schemeClr>
                </a:solidFill>
              </a:rPr>
              <a:t>URL</a:t>
            </a:r>
            <a:r>
              <a:rPr lang="ja-JP" altLang="en-US" dirty="0">
                <a:solidFill>
                  <a:schemeClr val="tx1">
                    <a:lumMod val="65000"/>
                    <a:lumOff val="35000"/>
                  </a:schemeClr>
                </a:solidFill>
              </a:rPr>
              <a:t>からアクセスして</a:t>
            </a:r>
            <a:r>
              <a:rPr lang="ja-JP" altLang="en-US" dirty="0" smtClean="0">
                <a:solidFill>
                  <a:schemeClr val="tx1">
                    <a:lumMod val="65000"/>
                    <a:lumOff val="35000"/>
                  </a:schemeClr>
                </a:solidFill>
              </a:rPr>
              <a:t>ください</a:t>
            </a:r>
            <a:endParaRPr lang="en-US" dirty="0">
              <a:solidFill>
                <a:schemeClr val="tx1">
                  <a:lumMod val="65000"/>
                  <a:lumOff val="35000"/>
                </a:schemeClr>
              </a:solidFill>
            </a:endParaRPr>
          </a:p>
          <a:p>
            <a:endParaRPr lang="en-US" dirty="0"/>
          </a:p>
          <a:p>
            <a:endParaRPr lang="en-US" dirty="0"/>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21</a:t>
            </a:fld>
            <a:endParaRPr lang="en-US"/>
          </a:p>
        </p:txBody>
      </p:sp>
    </p:spTree>
    <p:extLst>
      <p:ext uri="{BB962C8B-B14F-4D97-AF65-F5344CB8AC3E}">
        <p14:creationId xmlns:p14="http://schemas.microsoft.com/office/powerpoint/2010/main" val="164995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01D3E4-9C29-7041-958C-9C5DD78A06E7}"/>
              </a:ext>
            </a:extLst>
          </p:cNvPr>
          <p:cNvSpPr>
            <a:spLocks noGrp="1"/>
          </p:cNvSpPr>
          <p:nvPr>
            <p:ph type="title"/>
          </p:nvPr>
        </p:nvSpPr>
        <p:spPr>
          <a:xfrm>
            <a:off x="838200" y="566831"/>
            <a:ext cx="10515600" cy="898898"/>
          </a:xfrm>
        </p:spPr>
        <p:txBody>
          <a:bodyPr/>
          <a:lstStyle/>
          <a:p>
            <a:r>
              <a:rPr lang="ja-JP" altLang="en-US" dirty="0">
                <a:solidFill>
                  <a:schemeClr val="tx1">
                    <a:lumMod val="65000"/>
                    <a:lumOff val="35000"/>
                  </a:schemeClr>
                </a:solidFill>
              </a:rPr>
              <a:t>一斉：コメントの共有と検討</a:t>
            </a:r>
            <a:r>
              <a:rPr lang="en-US" dirty="0">
                <a:solidFill>
                  <a:schemeClr val="tx1">
                    <a:lumMod val="65000"/>
                    <a:lumOff val="35000"/>
                  </a:schemeClr>
                </a:solidFill>
              </a:rPr>
              <a:t> </a:t>
            </a:r>
          </a:p>
        </p:txBody>
      </p:sp>
      <p:sp>
        <p:nvSpPr>
          <p:cNvPr id="3" name="Content Placeholder 2">
            <a:extLst>
              <a:ext uri="{FF2B5EF4-FFF2-40B4-BE49-F238E27FC236}">
                <a16:creationId xmlns:a16="http://schemas.microsoft.com/office/drawing/2014/main" xmlns="" id="{2817465B-0AC3-AD40-9050-A45CFFAD63F5}"/>
              </a:ext>
            </a:extLst>
          </p:cNvPr>
          <p:cNvSpPr>
            <a:spLocks noGrp="1"/>
          </p:cNvSpPr>
          <p:nvPr>
            <p:ph idx="1"/>
          </p:nvPr>
        </p:nvSpPr>
        <p:spPr>
          <a:xfrm>
            <a:off x="838200" y="1962446"/>
            <a:ext cx="10515600" cy="4398010"/>
          </a:xfrm>
        </p:spPr>
        <p:txBody>
          <a:bodyPr>
            <a:normAutofit/>
          </a:bodyPr>
          <a:lstStyle/>
          <a:p>
            <a:r>
              <a:rPr lang="en-US" dirty="0">
                <a:solidFill>
                  <a:schemeClr val="tx1">
                    <a:lumMod val="65000"/>
                    <a:lumOff val="35000"/>
                  </a:schemeClr>
                </a:solidFill>
              </a:rPr>
              <a:t>Google</a:t>
            </a:r>
            <a:r>
              <a:rPr lang="ja-JP" altLang="en-US" dirty="0">
                <a:solidFill>
                  <a:schemeClr val="tx1">
                    <a:lumMod val="65000"/>
                    <a:lumOff val="35000"/>
                  </a:schemeClr>
                </a:solidFill>
              </a:rPr>
              <a:t>スプレッドシートを確認する</a:t>
            </a:r>
            <a:endParaRPr lang="en-US" altLang="ja-JP"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行動変容促進のためのコメント練習で、多かったフィードバックは何か</a:t>
            </a:r>
            <a:endParaRPr lang="en-US" altLang="ja-JP" dirty="0">
              <a:solidFill>
                <a:schemeClr val="tx1">
                  <a:lumMod val="65000"/>
                  <a:lumOff val="35000"/>
                </a:schemeClr>
              </a:solidFill>
            </a:endParaRPr>
          </a:p>
          <a:p>
            <a:pPr lvl="1">
              <a:lnSpc>
                <a:spcPct val="100000"/>
              </a:lnSpc>
            </a:pPr>
            <a:endParaRPr lang="en-US" altLang="ja-JP" sz="100"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受講者の実際の活用に際して課題や障害になっていることは何か</a:t>
            </a:r>
            <a:endParaRPr lang="en-US" altLang="ja-JP" dirty="0">
              <a:solidFill>
                <a:schemeClr val="tx1">
                  <a:lumMod val="65000"/>
                  <a:lumOff val="35000"/>
                </a:schemeClr>
              </a:solidFill>
            </a:endParaRPr>
          </a:p>
          <a:p>
            <a:pPr lvl="1">
              <a:lnSpc>
                <a:spcPct val="100000"/>
              </a:lnSpc>
            </a:pPr>
            <a:endParaRPr lang="en-US" altLang="ja-JP" sz="100"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課題解決のためにどのような提案ができそうか</a:t>
            </a:r>
            <a:r>
              <a:rPr lang="en-US" dirty="0">
                <a:solidFill>
                  <a:schemeClr val="tx1">
                    <a:lumMod val="65000"/>
                    <a:lumOff val="35000"/>
                  </a:schemeClr>
                </a:solidFill>
              </a:rPr>
              <a:t> </a:t>
            </a:r>
            <a:endParaRPr lang="en-US" altLang="ja-JP" dirty="0">
              <a:solidFill>
                <a:schemeClr val="tx1">
                  <a:lumMod val="65000"/>
                  <a:lumOff val="35000"/>
                </a:schemeClr>
              </a:solidFill>
            </a:endParaRPr>
          </a:p>
          <a:p>
            <a:pPr>
              <a:lnSpc>
                <a:spcPct val="100000"/>
              </a:lnSpc>
            </a:pPr>
            <a:endParaRPr lang="en-US" altLang="ja-JP" sz="100" dirty="0">
              <a:solidFill>
                <a:schemeClr val="tx1">
                  <a:lumMod val="65000"/>
                  <a:lumOff val="35000"/>
                </a:schemeClr>
              </a:solidFill>
            </a:endParaRPr>
          </a:p>
          <a:p>
            <a:pPr>
              <a:lnSpc>
                <a:spcPct val="100000"/>
              </a:lnSpc>
            </a:pPr>
            <a:r>
              <a:rPr lang="ja-JP" altLang="en-US" dirty="0">
                <a:solidFill>
                  <a:schemeClr val="tx1">
                    <a:lumMod val="65000"/>
                    <a:lumOff val="35000"/>
                  </a:schemeClr>
                </a:solidFill>
              </a:rPr>
              <a:t>これまでのディスカッションと合わせて、重要なポイントは</a:t>
            </a:r>
            <a:r>
              <a:rPr lang="ja-JP" altLang="en-US" dirty="0" smtClean="0">
                <a:solidFill>
                  <a:schemeClr val="tx1">
                    <a:lumMod val="65000"/>
                    <a:lumOff val="35000"/>
                  </a:schemeClr>
                </a:solidFill>
              </a:rPr>
              <a:t>何</a:t>
            </a:r>
            <a:r>
              <a:rPr lang="en-US" altLang="ja-JP" dirty="0">
                <a:solidFill>
                  <a:schemeClr val="tx1">
                    <a:lumMod val="65000"/>
                    <a:lumOff val="35000"/>
                  </a:schemeClr>
                </a:solidFill>
              </a:rPr>
              <a:t>	</a:t>
            </a:r>
            <a:r>
              <a:rPr lang="ja-JP" altLang="en-US" dirty="0">
                <a:solidFill>
                  <a:schemeClr val="tx1">
                    <a:lumMod val="65000"/>
                    <a:lumOff val="35000"/>
                  </a:schemeClr>
                </a:solidFill>
              </a:rPr>
              <a:t>か</a:t>
            </a:r>
            <a:endParaRPr lang="en-US" altLang="ja-JP" dirty="0">
              <a:solidFill>
                <a:schemeClr val="tx1">
                  <a:lumMod val="65000"/>
                  <a:lumOff val="35000"/>
                </a:schemeClr>
              </a:solidFill>
            </a:endParaRPr>
          </a:p>
          <a:p>
            <a:pPr lvl="1">
              <a:lnSpc>
                <a:spcPct val="100000"/>
              </a:lnSpc>
            </a:pPr>
            <a:r>
              <a:rPr lang="ja-JP" altLang="en-US" dirty="0">
                <a:solidFill>
                  <a:schemeClr val="tx1">
                    <a:lumMod val="65000"/>
                    <a:lumOff val="35000"/>
                  </a:schemeClr>
                </a:solidFill>
              </a:rPr>
              <a:t>研修担当教員として、自信をもってコメントするために、今後どんなことが必要か</a:t>
            </a:r>
            <a:endParaRPr lang="en-US" altLang="ja-JP" dirty="0">
              <a:solidFill>
                <a:schemeClr val="tx1">
                  <a:lumMod val="65000"/>
                  <a:lumOff val="35000"/>
                </a:schemeClr>
              </a:solidFill>
            </a:endParaRPr>
          </a:p>
          <a:p>
            <a:pPr marL="0" indent="0">
              <a:lnSpc>
                <a:spcPct val="100000"/>
              </a:lnSpc>
              <a:buNone/>
            </a:pPr>
            <a:endParaRPr lang="en-US" altLang="ja-JP" dirty="0"/>
          </a:p>
          <a:p>
            <a:pPr marL="0" indent="0">
              <a:lnSpc>
                <a:spcPct val="100000"/>
              </a:lnSpc>
              <a:buNone/>
            </a:pPr>
            <a:r>
              <a:rPr lang="en-US" altLang="ja-JP" dirty="0">
                <a:solidFill>
                  <a:schemeClr val="accent1"/>
                </a:solidFill>
              </a:rPr>
              <a:t>-&gt; </a:t>
            </a:r>
            <a:r>
              <a:rPr lang="ja-JP" altLang="en-US" dirty="0">
                <a:solidFill>
                  <a:schemeClr val="accent1"/>
                </a:solidFill>
              </a:rPr>
              <a:t>自身のアクションプラン作成に反映させる！</a:t>
            </a:r>
            <a:endParaRPr lang="en-US" altLang="ja-JP" dirty="0">
              <a:solidFill>
                <a:schemeClr val="accent1"/>
              </a:solidFill>
            </a:endParaRPr>
          </a:p>
        </p:txBody>
      </p:sp>
      <p:sp>
        <p:nvSpPr>
          <p:cNvPr id="4" name="楕円 4">
            <a:extLst>
              <a:ext uri="{FF2B5EF4-FFF2-40B4-BE49-F238E27FC236}">
                <a16:creationId xmlns:a16="http://schemas.microsoft.com/office/drawing/2014/main" xmlns="" id="{CC60A393-5FD9-EE49-B6DE-5048695EC610}"/>
              </a:ext>
            </a:extLst>
          </p:cNvPr>
          <p:cNvSpPr/>
          <p:nvPr/>
        </p:nvSpPr>
        <p:spPr>
          <a:xfrm>
            <a:off x="9746166" y="566831"/>
            <a:ext cx="1918010" cy="19180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dirty="0">
                <a:latin typeface="Meiryo UI" panose="020B0604030504040204" pitchFamily="50" charset="-128"/>
                <a:ea typeface="Meiryo UI" panose="020B0604030504040204" pitchFamily="50" charset="-128"/>
              </a:rPr>
              <a:t>10</a:t>
            </a:r>
            <a:r>
              <a:rPr kumimoji="1" lang="ja-JP" altLang="en-US" sz="2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9226DAE-D732-0D44-A3A9-3426432CAC1A}" type="slidenum">
              <a:rPr lang="en-US" smtClean="0"/>
              <a:t>22</a:t>
            </a:fld>
            <a:endParaRPr lang="en-US"/>
          </a:p>
        </p:txBody>
      </p:sp>
    </p:spTree>
    <p:extLst>
      <p:ext uri="{BB962C8B-B14F-4D97-AF65-F5344CB8AC3E}">
        <p14:creationId xmlns:p14="http://schemas.microsoft.com/office/powerpoint/2010/main" val="2511131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714157"/>
            <a:ext cx="10515600" cy="1325563"/>
          </a:xfrm>
        </p:spPr>
        <p:txBody>
          <a:bodyPr>
            <a:normAutofit/>
          </a:bodyPr>
          <a:lstStyle/>
          <a:p>
            <a:pPr algn="ctr"/>
            <a:r>
              <a:rPr lang="ja-JP" altLang="en-US" dirty="0" smtClean="0">
                <a:solidFill>
                  <a:schemeClr val="tx1">
                    <a:lumMod val="65000"/>
                    <a:lumOff val="35000"/>
                  </a:schemeClr>
                </a:solidFill>
                <a:latin typeface="Meiryo UI" panose="020B0604030504040204" pitchFamily="34" charset="-128"/>
                <a:ea typeface="Meiryo UI" panose="020B0604030504040204" pitchFamily="34" charset="-128"/>
              </a:rPr>
              <a:t>研修</a:t>
            </a:r>
            <a:r>
              <a:rPr lang="ja-JP" altLang="en-US" dirty="0">
                <a:solidFill>
                  <a:schemeClr val="tx1">
                    <a:lumMod val="65000"/>
                    <a:lumOff val="35000"/>
                  </a:schemeClr>
                </a:solidFill>
              </a:rPr>
              <a:t>後半</a:t>
            </a:r>
            <a:r>
              <a:rPr lang="ja-JP" altLang="en-US" dirty="0" smtClean="0">
                <a:solidFill>
                  <a:schemeClr val="tx1">
                    <a:lumMod val="65000"/>
                    <a:lumOff val="35000"/>
                  </a:schemeClr>
                </a:solidFill>
              </a:rPr>
              <a:t>＆</a:t>
            </a:r>
            <a:r>
              <a:rPr lang="ja-JP" altLang="en-US" dirty="0">
                <a:solidFill>
                  <a:schemeClr val="tx1">
                    <a:lumMod val="65000"/>
                    <a:lumOff val="35000"/>
                  </a:schemeClr>
                </a:solidFill>
              </a:rPr>
              <a:t>全体の</a:t>
            </a:r>
            <a:r>
              <a:rPr lang="ja-JP" altLang="en-US" dirty="0">
                <a:solidFill>
                  <a:schemeClr val="tx1">
                    <a:lumMod val="65000"/>
                    <a:lumOff val="35000"/>
                  </a:schemeClr>
                </a:solidFill>
                <a:latin typeface="Meiryo UI" panose="020B0604030504040204" pitchFamily="34" charset="-128"/>
                <a:ea typeface="Meiryo UI" panose="020B0604030504040204" pitchFamily="34" charset="-128"/>
              </a:rPr>
              <a:t>振り返り</a:t>
            </a:r>
            <a:endParaRPr kumimoji="1" lang="ja-JP" altLang="en-US" dirty="0">
              <a:solidFill>
                <a:schemeClr val="tx1">
                  <a:lumMod val="65000"/>
                  <a:lumOff val="35000"/>
                </a:schemeClr>
              </a:solidFill>
              <a:latin typeface="Meiryo UI" panose="020B0604030504040204" pitchFamily="34" charset="-128"/>
              <a:ea typeface="Meiryo UI" panose="020B0604030504040204" pitchFamily="34" charset="-128"/>
            </a:endParaRPr>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23</a:t>
            </a:fld>
            <a:endParaRPr lang="en-US"/>
          </a:p>
        </p:txBody>
      </p:sp>
    </p:spTree>
    <p:extLst>
      <p:ext uri="{BB962C8B-B14F-4D97-AF65-F5344CB8AC3E}">
        <p14:creationId xmlns:p14="http://schemas.microsoft.com/office/powerpoint/2010/main" val="831522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888546-E6F0-1345-99E6-5261B7AA7498}"/>
              </a:ext>
            </a:extLst>
          </p:cNvPr>
          <p:cNvSpPr>
            <a:spLocks noGrp="1"/>
          </p:cNvSpPr>
          <p:nvPr>
            <p:ph type="title"/>
          </p:nvPr>
        </p:nvSpPr>
        <p:spPr>
          <a:xfrm>
            <a:off x="838200" y="522297"/>
            <a:ext cx="10515600" cy="898898"/>
          </a:xfrm>
        </p:spPr>
        <p:txBody>
          <a:bodyPr/>
          <a:lstStyle/>
          <a:p>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対面研修の流れ</a:t>
            </a:r>
            <a:endParaRPr lang="en-US" b="1" dirty="0">
              <a:solidFill>
                <a:schemeClr val="tx1">
                  <a:lumMod val="65000"/>
                  <a:lumOff val="35000"/>
                </a:schemeClr>
              </a:solidFill>
              <a:latin typeface="Meiryo UI" panose="020B0604030504040204" pitchFamily="50" charset="-128"/>
              <a:ea typeface="Meiryo UI" panose="020B0604030504040204" pitchFamily="50" charset="-128"/>
            </a:endParaRPr>
          </a:p>
        </p:txBody>
      </p:sp>
      <p:graphicFrame>
        <p:nvGraphicFramePr>
          <p:cNvPr id="4" name="Table 3">
            <a:extLst>
              <a:ext uri="{FF2B5EF4-FFF2-40B4-BE49-F238E27FC236}">
                <a16:creationId xmlns:a16="http://schemas.microsoft.com/office/drawing/2014/main" xmlns="" id="{BB012A61-43A3-704F-9E0B-E98EADFE7016}"/>
              </a:ext>
            </a:extLst>
          </p:cNvPr>
          <p:cNvGraphicFramePr>
            <a:graphicFrameLocks noGrp="1"/>
          </p:cNvGraphicFramePr>
          <p:nvPr>
            <p:extLst>
              <p:ext uri="{D42A27DB-BD31-4B8C-83A1-F6EECF244321}">
                <p14:modId xmlns:p14="http://schemas.microsoft.com/office/powerpoint/2010/main" val="3091292697"/>
              </p:ext>
            </p:extLst>
          </p:nvPr>
        </p:nvGraphicFramePr>
        <p:xfrm>
          <a:off x="579120" y="2015066"/>
          <a:ext cx="11140440" cy="3397784"/>
        </p:xfrm>
        <a:graphic>
          <a:graphicData uri="http://schemas.openxmlformats.org/drawingml/2006/table">
            <a:tbl>
              <a:tblPr firstRow="1" bandRow="1">
                <a:tableStyleId>{7E9639D4-E3E2-4D34-9284-5A2195B3D0D7}</a:tableStyleId>
              </a:tblPr>
              <a:tblGrid>
                <a:gridCol w="5551857">
                  <a:extLst>
                    <a:ext uri="{9D8B030D-6E8A-4147-A177-3AD203B41FA5}">
                      <a16:colId xmlns:a16="http://schemas.microsoft.com/office/drawing/2014/main" xmlns="" val="3522549609"/>
                    </a:ext>
                  </a:extLst>
                </a:gridCol>
                <a:gridCol w="5588583">
                  <a:extLst>
                    <a:ext uri="{9D8B030D-6E8A-4147-A177-3AD203B41FA5}">
                      <a16:colId xmlns:a16="http://schemas.microsoft.com/office/drawing/2014/main" xmlns="" val="3536549930"/>
                    </a:ext>
                  </a:extLst>
                </a:gridCol>
              </a:tblGrid>
              <a:tr h="380264">
                <a:tc>
                  <a:txBody>
                    <a:bodyPr/>
                    <a:lstStyle/>
                    <a:p>
                      <a:pPr algn="ctr"/>
                      <a:r>
                        <a:rPr lang="ja-JP" altLang="en-US" dirty="0" smtClean="0">
                          <a:latin typeface="Meiryo UI" panose="020B0604030504040204" pitchFamily="50" charset="-128"/>
                          <a:ea typeface="Meiryo UI" panose="020B0604030504040204" pitchFamily="50" charset="-128"/>
                        </a:rPr>
                        <a:t>前半</a:t>
                      </a:r>
                      <a:endParaRPr 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dirty="0" smtClean="0">
                          <a:latin typeface="Meiryo UI" panose="020B0604030504040204" pitchFamily="50" charset="-128"/>
                          <a:ea typeface="Meiryo UI" panose="020B0604030504040204" pitchFamily="50" charset="-128"/>
                        </a:rPr>
                        <a:t>後半</a:t>
                      </a:r>
                      <a:endParaRPr 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484719207"/>
                  </a:ext>
                </a:extLst>
              </a:tr>
              <a:tr h="2646221">
                <a:tc>
                  <a:txBody>
                    <a:bodyPr/>
                    <a:lstStyle/>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研修概要（目標、研修の流れ）</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活用研修の概要と実施方法・講師の役割・マイクロティーチング</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事前課題</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(1)</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事例</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1</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よくでる質問項目シート（主に授業での課題）についてのグループディスカッション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初日の振り返り</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事前課題</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(1)</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事例</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2</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よくでる質問項目シート</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主に動画教材</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行動変容促進コメント練習用資料のコメント付けについてのグループディスカッション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内省・アクションプランの作成</a:t>
                      </a:r>
                      <a:endParaRPr lang="en-US" sz="2400" dirty="0">
                        <a:solidFill>
                          <a:schemeClr val="tx1">
                            <a:lumMod val="65000"/>
                            <a:lumOff val="3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01740303"/>
                  </a:ext>
                </a:extLst>
              </a:tr>
            </a:tbl>
          </a:graphicData>
        </a:graphic>
      </p:graphicFrame>
      <p:sp>
        <p:nvSpPr>
          <p:cNvPr id="5" name="Rounded Rectangle 4">
            <a:extLst>
              <a:ext uri="{FF2B5EF4-FFF2-40B4-BE49-F238E27FC236}">
                <a16:creationId xmlns:a16="http://schemas.microsoft.com/office/drawing/2014/main" xmlns="" id="{91D40CD3-B079-0842-AE26-6C74B84F6023}"/>
              </a:ext>
            </a:extLst>
          </p:cNvPr>
          <p:cNvSpPr/>
          <p:nvPr/>
        </p:nvSpPr>
        <p:spPr>
          <a:xfrm>
            <a:off x="6106293" y="2015066"/>
            <a:ext cx="5613267" cy="3940566"/>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24</a:t>
            </a:fld>
            <a:endParaRPr lang="en-US"/>
          </a:p>
        </p:txBody>
      </p:sp>
    </p:spTree>
    <p:extLst>
      <p:ext uri="{BB962C8B-B14F-4D97-AF65-F5344CB8AC3E}">
        <p14:creationId xmlns:p14="http://schemas.microsoft.com/office/powerpoint/2010/main" val="1014394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BD799-0249-6748-8E84-959286CE4FDC}"/>
              </a:ext>
            </a:extLst>
          </p:cNvPr>
          <p:cNvSpPr>
            <a:spLocks noGrp="1"/>
          </p:cNvSpPr>
          <p:nvPr>
            <p:ph type="title"/>
          </p:nvPr>
        </p:nvSpPr>
        <p:spPr>
          <a:xfrm>
            <a:off x="838200" y="566831"/>
            <a:ext cx="10515600" cy="898898"/>
          </a:xfrm>
        </p:spPr>
        <p:txBody>
          <a:bodyPr/>
          <a:lstStyle/>
          <a:p>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研修の目標</a:t>
            </a:r>
            <a:endParaRPr lang="en-US" b="1"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 name="Content Placeholder 2">
            <a:extLst>
              <a:ext uri="{FF2B5EF4-FFF2-40B4-BE49-F238E27FC236}">
                <a16:creationId xmlns:a16="http://schemas.microsoft.com/office/drawing/2014/main" xmlns="" id="{647EC6FB-2752-8C45-B5AA-0BEDE50A05F9}"/>
              </a:ext>
            </a:extLst>
          </p:cNvPr>
          <p:cNvSpPr>
            <a:spLocks noGrp="1"/>
          </p:cNvSpPr>
          <p:nvPr>
            <p:ph idx="1"/>
          </p:nvPr>
        </p:nvSpPr>
        <p:spPr>
          <a:xfrm>
            <a:off x="838200" y="2272548"/>
            <a:ext cx="10515600" cy="3792071"/>
          </a:xfrm>
        </p:spPr>
        <p:txBody>
          <a:bodyPr>
            <a:normAutofit/>
          </a:bodyPr>
          <a:lstStyle/>
          <a:p>
            <a:pPr marL="0" indent="0">
              <a:buNone/>
            </a:pP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目標</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1</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活用研修資料一式を活用し、研修を実施することができる</a:t>
            </a:r>
          </a:p>
          <a:p>
            <a:pPr marL="0" indent="0">
              <a:buNone/>
            </a:pPr>
            <a:endParaRPr lang="ja-JP" altLang="en-US"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目標</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2</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活用研修で受講者により作成された指導案シートおよび動画教材の改善提案を行うことができる</a:t>
            </a:r>
          </a:p>
          <a:p>
            <a:pPr marL="0" indent="0">
              <a:buNone/>
            </a:pPr>
            <a:endParaRPr lang="ja-JP" altLang="en-US"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目標</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3</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活用研修</a:t>
            </a:r>
            <a:r>
              <a:rPr lang="ja-JP" altLang="en-US" dirty="0" smtClean="0">
                <a:solidFill>
                  <a:schemeClr val="tx1">
                    <a:lumMod val="65000"/>
                    <a:lumOff val="35000"/>
                  </a:schemeClr>
                </a:solidFill>
                <a:latin typeface="Meiryo UI" panose="020B0604030504040204" pitchFamily="50" charset="-128"/>
                <a:ea typeface="Meiryo UI" panose="020B0604030504040204" pitchFamily="50" charset="-128"/>
              </a:rPr>
              <a:t>で出る</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主な質問に関して、インストラクショナルデザインおよび動画教材制作の観点からどのような工夫が可能か自分の考えを述べることができる</a:t>
            </a:r>
            <a:endParaRPr lang="en-US"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D9226DAE-D732-0D44-A3A9-3426432CAC1A}" type="slidenum">
              <a:rPr lang="en-US" smtClean="0"/>
              <a:t>25</a:t>
            </a:fld>
            <a:endParaRPr lang="en-US"/>
          </a:p>
        </p:txBody>
      </p:sp>
    </p:spTree>
    <p:extLst>
      <p:ext uri="{BB962C8B-B14F-4D97-AF65-F5344CB8AC3E}">
        <p14:creationId xmlns:p14="http://schemas.microsoft.com/office/powerpoint/2010/main" val="584463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A06EB5A-FDD7-1A40-ADAF-38FD0438C9B3}"/>
              </a:ext>
            </a:extLst>
          </p:cNvPr>
          <p:cNvSpPr>
            <a:spLocks noGrp="1"/>
          </p:cNvSpPr>
          <p:nvPr>
            <p:ph type="title"/>
          </p:nvPr>
        </p:nvSpPr>
        <p:spPr>
          <a:xfrm>
            <a:off x="395280" y="536584"/>
            <a:ext cx="10515600" cy="898898"/>
          </a:xfrm>
        </p:spPr>
        <p:txBody>
          <a:bodyPr/>
          <a:lstStyle/>
          <a:p>
            <a:r>
              <a:rPr lang="ja-JP" altLang="en-US" dirty="0">
                <a:solidFill>
                  <a:schemeClr val="tx1">
                    <a:lumMod val="65000"/>
                    <a:lumOff val="35000"/>
                  </a:schemeClr>
                </a:solidFill>
              </a:rPr>
              <a:t>評価基準：ルーブリック</a:t>
            </a:r>
            <a:endParaRPr lang="en-US" dirty="0">
              <a:solidFill>
                <a:schemeClr val="tx1">
                  <a:lumMod val="65000"/>
                  <a:lumOff val="35000"/>
                </a:schemeClr>
              </a:solidFill>
            </a:endParaRPr>
          </a:p>
        </p:txBody>
      </p:sp>
      <p:graphicFrame>
        <p:nvGraphicFramePr>
          <p:cNvPr id="4" name="Table 3">
            <a:extLst>
              <a:ext uri="{FF2B5EF4-FFF2-40B4-BE49-F238E27FC236}">
                <a16:creationId xmlns="" xmlns:a16="http://schemas.microsoft.com/office/drawing/2014/main" id="{54349A1F-DB7E-3144-A2D2-A466A3E6B4A2}"/>
              </a:ext>
            </a:extLst>
          </p:cNvPr>
          <p:cNvGraphicFramePr>
            <a:graphicFrameLocks noGrp="1"/>
          </p:cNvGraphicFramePr>
          <p:nvPr>
            <p:extLst/>
          </p:nvPr>
        </p:nvGraphicFramePr>
        <p:xfrm>
          <a:off x="408885" y="1343845"/>
          <a:ext cx="11402805" cy="5051011"/>
        </p:xfrm>
        <a:graphic>
          <a:graphicData uri="http://schemas.openxmlformats.org/drawingml/2006/table">
            <a:tbl>
              <a:tblPr>
                <a:tableStyleId>{5C22544A-7EE6-4342-B048-85BDC9FD1C3A}</a:tableStyleId>
              </a:tblPr>
              <a:tblGrid>
                <a:gridCol w="2968783">
                  <a:extLst>
                    <a:ext uri="{9D8B030D-6E8A-4147-A177-3AD203B41FA5}">
                      <a16:colId xmlns="" xmlns:a16="http://schemas.microsoft.com/office/drawing/2014/main" val="1081115438"/>
                    </a:ext>
                  </a:extLst>
                </a:gridCol>
                <a:gridCol w="8434022">
                  <a:extLst>
                    <a:ext uri="{9D8B030D-6E8A-4147-A177-3AD203B41FA5}">
                      <a16:colId xmlns="" xmlns:a16="http://schemas.microsoft.com/office/drawing/2014/main" val="1359848166"/>
                    </a:ext>
                  </a:extLst>
                </a:gridCol>
              </a:tblGrid>
              <a:tr h="156565">
                <a:tc>
                  <a:txBody>
                    <a:bodyPr/>
                    <a:lstStyle/>
                    <a:p>
                      <a:pPr algn="ctr" fontAlgn="ctr"/>
                      <a:r>
                        <a:rPr lang="ja-JP" altLang="en-US" sz="2000" b="1"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学習目標</a:t>
                      </a:r>
                      <a:endParaRPr lang="ja-JP" altLang="en-US" sz="2000" b="1"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000" b="1"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評価項目</a:t>
                      </a:r>
                      <a:endParaRPr lang="ja-JP" altLang="en-US" sz="2000" b="1"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444531466"/>
                  </a:ext>
                </a:extLst>
              </a:tr>
              <a:tr h="661355">
                <a:tc rowSpan="3">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①目標</a:t>
                      </a:r>
                      <a:r>
                        <a:rPr lang="en-US" altLang="ja-JP"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1</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a:t>
                      </a: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活用研修資料一式を活用し、研修を実施することができる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カリキュラム、シラバスを確認し、研修の準備としてやるべきことが列挙できる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363439785"/>
                  </a:ext>
                </a:extLst>
              </a:tr>
              <a:tr h="500063">
                <a:tc vMerge="1">
                  <a:txBody>
                    <a:bodyPr/>
                    <a:lstStyle/>
                    <a:p>
                      <a:endParaRPr lang="en-US"/>
                    </a:p>
                  </a:txBody>
                  <a:tcPr/>
                </a:tc>
                <a:tc>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カリキュラム、シラバスを確認し、研修の流れと自身の講師としての役割が説明できる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406905805"/>
                  </a:ext>
                </a:extLst>
              </a:tr>
              <a:tr h="503245">
                <a:tc vMerge="1">
                  <a:txBody>
                    <a:bodyPr/>
                    <a:lstStyle/>
                    <a:p>
                      <a:endParaRPr lang="en-US"/>
                    </a:p>
                  </a:txBody>
                  <a:tcPr/>
                </a:tc>
                <a:tc>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カリキュラム、シラバスを確認し、研修後の流れが説明できる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10987399"/>
                  </a:ext>
                </a:extLst>
              </a:tr>
              <a:tr h="503245">
                <a:tc rowSpan="2">
                  <a:txBody>
                    <a:bodyPr/>
                    <a:lstStyle/>
                    <a:p>
                      <a:pPr algn="l" fontAlgn="ctr"/>
                      <a:r>
                        <a:rPr lang="ja-JP" altLang="en-US"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②目標</a:t>
                      </a:r>
                      <a:r>
                        <a:rPr lang="en-US" altLang="ja-JP"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2</a:t>
                      </a:r>
                      <a:r>
                        <a:rPr lang="ja-JP" altLang="en-US"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a:t>
                      </a:r>
                      <a:r>
                        <a:rPr lang="en-US"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活用研修で受講者により作成された指導案シートおよび動画教材の改善提案を行うことができる</a:t>
                      </a:r>
                      <a:endParaRPr lang="ja-JP" altLang="en-US" sz="2000" b="0" i="0" u="none" strike="noStrike">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活用研修で受講者により作成された指導案シートに適切に改善提案を行うことができる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89537346"/>
                  </a:ext>
                </a:extLst>
              </a:tr>
              <a:tr h="503245">
                <a:tc vMerge="1">
                  <a:txBody>
                    <a:bodyPr/>
                    <a:lstStyle/>
                    <a:p>
                      <a:endParaRPr lang="en-US"/>
                    </a:p>
                  </a:txBody>
                  <a:tcPr/>
                </a:tc>
                <a:tc>
                  <a:txBody>
                    <a:bodyPr/>
                    <a:lstStyle/>
                    <a:p>
                      <a:pPr algn="l" fontAlgn="ct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活用研修で受講者により作成された動画教材について、動画教材チェックポイントを活用して改善提案を行うことができる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04777934"/>
                  </a:ext>
                </a:extLst>
              </a:tr>
              <a:tr h="670993">
                <a:tc rowSpan="2">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③目標</a:t>
                      </a:r>
                      <a:r>
                        <a:rPr lang="en-US" altLang="ja-JP"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3</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a:t>
                      </a: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a:t>
                      </a:r>
                      <a:r>
                        <a:rPr lang="ja-JP" altLang="en-US" sz="2000" u="none" strike="noStrike" dirty="0" smtClean="0">
                          <a:solidFill>
                            <a:schemeClr val="tx1">
                              <a:lumMod val="65000"/>
                              <a:lumOff val="35000"/>
                            </a:schemeClr>
                          </a:solidFill>
                          <a:effectLst/>
                          <a:latin typeface="Meiryo UI" panose="020B0604030504040204" pitchFamily="34" charset="-128"/>
                          <a:ea typeface="Meiryo UI" panose="020B0604030504040204" pitchFamily="34" charset="-128"/>
                        </a:rPr>
                        <a:t>で出る主</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な質問に関して、インストラクショナルデザインおよび動画教材制作の観点からどのような工夫が可能か自分の考えを述べることができる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a:t>
                      </a:r>
                      <a:r>
                        <a:rPr lang="ja-JP" altLang="en-US" sz="2000" u="none" strike="noStrike" dirty="0" smtClean="0">
                          <a:solidFill>
                            <a:schemeClr val="tx1">
                              <a:lumMod val="65000"/>
                              <a:lumOff val="35000"/>
                            </a:schemeClr>
                          </a:solidFill>
                          <a:effectLst/>
                          <a:latin typeface="Meiryo UI" panose="020B0604030504040204" pitchFamily="34" charset="-128"/>
                          <a:ea typeface="Meiryo UI" panose="020B0604030504040204" pitchFamily="34" charset="-128"/>
                        </a:rPr>
                        <a:t>で出る主</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な質問に関して、インストラクショナルデザインの観点からどのような工夫が可能か自分の考えを述べることができる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096216535"/>
                  </a:ext>
                </a:extLst>
              </a:tr>
              <a:tr h="838741">
                <a:tc vMerge="1">
                  <a:txBody>
                    <a:bodyPr/>
                    <a:lstStyle/>
                    <a:p>
                      <a:endParaRPr lang="en-US"/>
                    </a:p>
                  </a:txBody>
                  <a:tcPr/>
                </a:tc>
                <a:tc>
                  <a:txBody>
                    <a:bodyPr/>
                    <a:lstStyle/>
                    <a:p>
                      <a:pPr algn="l" fontAlgn="ct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a:t>
                      </a:r>
                      <a:r>
                        <a:rPr lang="ja-JP" altLang="en-US" sz="2000" u="none" strike="noStrike" dirty="0" smtClean="0">
                          <a:solidFill>
                            <a:schemeClr val="tx1">
                              <a:lumMod val="65000"/>
                              <a:lumOff val="35000"/>
                            </a:schemeClr>
                          </a:solidFill>
                          <a:effectLst/>
                          <a:latin typeface="Meiryo UI" panose="020B0604030504040204" pitchFamily="34" charset="-128"/>
                          <a:ea typeface="Meiryo UI" panose="020B0604030504040204" pitchFamily="34" charset="-128"/>
                        </a:rPr>
                        <a:t>で出る主</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な質問に関して、動画教材制作の観点からどのような工夫が可能か自分の考えを述べることができる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119584065"/>
                  </a:ext>
                </a:extLst>
              </a:tr>
            </a:tbl>
          </a:graphicData>
        </a:graphic>
      </p:graphicFrame>
      <p:sp>
        <p:nvSpPr>
          <p:cNvPr id="3" name="スライド番号プレースホルダー 2"/>
          <p:cNvSpPr>
            <a:spLocks noGrp="1"/>
          </p:cNvSpPr>
          <p:nvPr>
            <p:ph type="sldNum" sz="quarter" idx="12"/>
          </p:nvPr>
        </p:nvSpPr>
        <p:spPr/>
        <p:txBody>
          <a:bodyPr/>
          <a:lstStyle/>
          <a:p>
            <a:fld id="{D9226DAE-D732-0D44-A3A9-3426432CAC1A}" type="slidenum">
              <a:rPr lang="en-US" smtClean="0"/>
              <a:t>26</a:t>
            </a:fld>
            <a:endParaRPr lang="en-US"/>
          </a:p>
        </p:txBody>
      </p:sp>
    </p:spTree>
    <p:extLst>
      <p:ext uri="{BB962C8B-B14F-4D97-AF65-F5344CB8AC3E}">
        <p14:creationId xmlns:p14="http://schemas.microsoft.com/office/powerpoint/2010/main" val="1679563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DCBFED-9925-4949-A340-3DAE99D7FCE9}"/>
              </a:ext>
            </a:extLst>
          </p:cNvPr>
          <p:cNvSpPr>
            <a:spLocks noGrp="1"/>
          </p:cNvSpPr>
          <p:nvPr>
            <p:ph type="title"/>
          </p:nvPr>
        </p:nvSpPr>
        <p:spPr>
          <a:xfrm>
            <a:off x="824753" y="566831"/>
            <a:ext cx="10515600" cy="898898"/>
          </a:xfrm>
        </p:spPr>
        <p:txBody>
          <a:bodyPr/>
          <a:lstStyle/>
          <a:p>
            <a:r>
              <a:rPr lang="en-US" altLang="ja-JP" dirty="0">
                <a:solidFill>
                  <a:schemeClr val="tx1">
                    <a:lumMod val="65000"/>
                    <a:lumOff val="35000"/>
                  </a:schemeClr>
                </a:solidFill>
              </a:rPr>
              <a:t>Google</a:t>
            </a:r>
            <a:r>
              <a:rPr lang="ja-JP" altLang="en-US" dirty="0">
                <a:solidFill>
                  <a:schemeClr val="tx1">
                    <a:lumMod val="65000"/>
                    <a:lumOff val="35000"/>
                  </a:schemeClr>
                </a:solidFill>
              </a:rPr>
              <a:t>スプレッドシート</a:t>
            </a:r>
            <a:endParaRPr lang="en-US"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xmlns="" id="{61302763-50B3-AD4F-A7DE-6847C289E0F2}"/>
              </a:ext>
            </a:extLst>
          </p:cNvPr>
          <p:cNvSpPr>
            <a:spLocks noGrp="1"/>
          </p:cNvSpPr>
          <p:nvPr>
            <p:ph idx="1"/>
          </p:nvPr>
        </p:nvSpPr>
        <p:spPr>
          <a:xfrm>
            <a:off x="824753" y="2433912"/>
            <a:ext cx="10515600" cy="3375219"/>
          </a:xfrm>
        </p:spPr>
        <p:txBody>
          <a:bodyPr>
            <a:normAutofit/>
          </a:bodyPr>
          <a:lstStyle/>
          <a:p>
            <a:r>
              <a:rPr lang="ja-JP" altLang="en-US" dirty="0">
                <a:solidFill>
                  <a:schemeClr val="tx1">
                    <a:lumMod val="65000"/>
                    <a:lumOff val="35000"/>
                  </a:schemeClr>
                </a:solidFill>
              </a:rPr>
              <a:t>事前課題：事例</a:t>
            </a:r>
            <a:r>
              <a:rPr lang="en-US" altLang="ja-JP" dirty="0">
                <a:solidFill>
                  <a:schemeClr val="tx1">
                    <a:lumMod val="65000"/>
                    <a:lumOff val="35000"/>
                  </a:schemeClr>
                </a:solidFill>
              </a:rPr>
              <a:t>(1)-&gt;</a:t>
            </a:r>
            <a:r>
              <a:rPr lang="ja-JP" altLang="en-US" dirty="0">
                <a:solidFill>
                  <a:schemeClr val="tx1">
                    <a:lumMod val="65000"/>
                    <a:lumOff val="35000"/>
                  </a:schemeClr>
                </a:solidFill>
              </a:rPr>
              <a:t>追加配付資料</a:t>
            </a:r>
            <a:endParaRPr lang="en-US" altLang="ja-JP" dirty="0">
              <a:solidFill>
                <a:schemeClr val="tx1">
                  <a:lumMod val="65000"/>
                  <a:lumOff val="35000"/>
                </a:schemeClr>
              </a:solidFill>
            </a:endParaRPr>
          </a:p>
          <a:p>
            <a:r>
              <a:rPr lang="ja-JP" altLang="en-US" dirty="0">
                <a:solidFill>
                  <a:schemeClr val="tx1">
                    <a:lumMod val="65000"/>
                    <a:lumOff val="35000"/>
                  </a:schemeClr>
                </a:solidFill>
              </a:rPr>
              <a:t>事前課題：事例</a:t>
            </a:r>
            <a:r>
              <a:rPr lang="en-US" altLang="ja-JP" dirty="0">
                <a:solidFill>
                  <a:schemeClr val="tx1">
                    <a:lumMod val="65000"/>
                    <a:lumOff val="35000"/>
                  </a:schemeClr>
                </a:solidFill>
              </a:rPr>
              <a:t>(2)-&gt;</a:t>
            </a:r>
            <a:r>
              <a:rPr lang="ja-JP" altLang="en-US" dirty="0">
                <a:solidFill>
                  <a:schemeClr val="tx1">
                    <a:lumMod val="65000"/>
                    <a:lumOff val="35000"/>
                  </a:schemeClr>
                </a:solidFill>
              </a:rPr>
              <a:t>項目欄の</a:t>
            </a:r>
            <a:r>
              <a:rPr lang="ja-JP" altLang="en-US" dirty="0" smtClean="0">
                <a:solidFill>
                  <a:schemeClr val="tx1">
                    <a:lumMod val="65000"/>
                    <a:lumOff val="35000"/>
                  </a:schemeClr>
                </a:solidFill>
              </a:rPr>
              <a:t>追加</a:t>
            </a:r>
            <a:endParaRPr lang="en-US" dirty="0">
              <a:solidFill>
                <a:schemeClr val="tx1">
                  <a:lumMod val="65000"/>
                  <a:lumOff val="35000"/>
                </a:schemeClr>
              </a:solidFill>
            </a:endParaRPr>
          </a:p>
          <a:p>
            <a:r>
              <a:rPr lang="ja-JP" altLang="en-US" dirty="0">
                <a:solidFill>
                  <a:schemeClr val="tx1">
                    <a:lumMod val="65000"/>
                    <a:lumOff val="35000"/>
                  </a:schemeClr>
                </a:solidFill>
              </a:rPr>
              <a:t>質問項目</a:t>
            </a:r>
            <a:endParaRPr lang="en-US" altLang="ja-JP" dirty="0">
              <a:solidFill>
                <a:schemeClr val="tx1">
                  <a:lumMod val="65000"/>
                  <a:lumOff val="35000"/>
                </a:schemeClr>
              </a:solidFill>
            </a:endParaRPr>
          </a:p>
          <a:p>
            <a:r>
              <a:rPr lang="en-US" altLang="ja-JP" dirty="0">
                <a:solidFill>
                  <a:schemeClr val="tx1">
                    <a:lumMod val="65000"/>
                    <a:lumOff val="35000"/>
                  </a:schemeClr>
                </a:solidFill>
              </a:rPr>
              <a:t>-&gt;</a:t>
            </a:r>
            <a:r>
              <a:rPr lang="en-US" altLang="ja-JP" dirty="0" smtClean="0">
                <a:solidFill>
                  <a:schemeClr val="tx1">
                    <a:lumMod val="65000"/>
                    <a:lumOff val="35000"/>
                  </a:schemeClr>
                </a:solidFill>
              </a:rPr>
              <a:t>ID</a:t>
            </a:r>
            <a:r>
              <a:rPr lang="ja-JP" altLang="en-US" dirty="0" smtClean="0">
                <a:solidFill>
                  <a:schemeClr val="tx1">
                    <a:lumMod val="65000"/>
                    <a:lumOff val="35000"/>
                  </a:schemeClr>
                </a:solidFill>
              </a:rPr>
              <a:t>についてさらに学ぶための資料</a:t>
            </a:r>
            <a:endParaRPr lang="en-US" altLang="ja-JP" dirty="0" smtClean="0">
              <a:solidFill>
                <a:schemeClr val="tx1">
                  <a:lumMod val="65000"/>
                  <a:lumOff val="35000"/>
                </a:schemeClr>
              </a:solidFill>
            </a:endParaRPr>
          </a:p>
          <a:p>
            <a:pPr lvl="1"/>
            <a:r>
              <a:rPr lang="ja-JP" altLang="en-US" dirty="0" smtClean="0">
                <a:solidFill>
                  <a:schemeClr val="tx1">
                    <a:lumMod val="65000"/>
                    <a:lumOff val="35000"/>
                  </a:schemeClr>
                </a:solidFill>
              </a:rPr>
              <a:t>熊本大学インストラクショナルデザインポータル </a:t>
            </a:r>
            <a:r>
              <a:rPr lang="en-US" altLang="ja-JP" dirty="0" smtClean="0">
                <a:solidFill>
                  <a:schemeClr val="tx1">
                    <a:lumMod val="65000"/>
                    <a:lumOff val="35000"/>
                  </a:schemeClr>
                </a:solidFill>
              </a:rPr>
              <a:t>http://idportal.gsis.kumamoto-u.ac.jp/</a:t>
            </a:r>
          </a:p>
          <a:p>
            <a:pPr lvl="1"/>
            <a:r>
              <a:rPr lang="ja-JP" altLang="en-US" dirty="0">
                <a:solidFill>
                  <a:schemeClr val="tx1">
                    <a:lumMod val="65000"/>
                    <a:lumOff val="35000"/>
                  </a:schemeClr>
                </a:solidFill>
              </a:rPr>
              <a:t>鈴木克明</a:t>
            </a:r>
            <a:r>
              <a:rPr lang="en-US" altLang="ja-JP" dirty="0">
                <a:solidFill>
                  <a:schemeClr val="tx1">
                    <a:lumMod val="65000"/>
                    <a:lumOff val="35000"/>
                  </a:schemeClr>
                </a:solidFill>
              </a:rPr>
              <a:t>(</a:t>
            </a:r>
            <a:r>
              <a:rPr lang="ja-JP" altLang="en-US" dirty="0">
                <a:solidFill>
                  <a:schemeClr val="tx1">
                    <a:lumMod val="65000"/>
                    <a:lumOff val="35000"/>
                  </a:schemeClr>
                </a:solidFill>
              </a:rPr>
              <a:t>監修</a:t>
            </a:r>
            <a:r>
              <a:rPr lang="en-US" altLang="ja-JP" dirty="0">
                <a:solidFill>
                  <a:schemeClr val="tx1">
                    <a:lumMod val="65000"/>
                    <a:lumOff val="35000"/>
                  </a:schemeClr>
                </a:solidFill>
              </a:rPr>
              <a:t>)『</a:t>
            </a:r>
            <a:r>
              <a:rPr lang="ja-JP" altLang="en-US" dirty="0">
                <a:solidFill>
                  <a:schemeClr val="tx1">
                    <a:lumMod val="65000"/>
                    <a:lumOff val="35000"/>
                  </a:schemeClr>
                </a:solidFill>
              </a:rPr>
              <a:t>インストラクショナルデザインの道具箱</a:t>
            </a:r>
            <a:r>
              <a:rPr lang="en-US" altLang="ja-JP" dirty="0">
                <a:solidFill>
                  <a:schemeClr val="tx1">
                    <a:lumMod val="65000"/>
                    <a:lumOff val="35000"/>
                  </a:schemeClr>
                </a:solidFill>
              </a:rPr>
              <a:t>101』</a:t>
            </a:r>
            <a:r>
              <a:rPr lang="ja-JP" altLang="en-US" dirty="0">
                <a:solidFill>
                  <a:schemeClr val="tx1">
                    <a:lumMod val="65000"/>
                    <a:lumOff val="35000"/>
                  </a:schemeClr>
                </a:solidFill>
              </a:rPr>
              <a:t>北大路書房</a:t>
            </a:r>
            <a:endParaRPr lang="en-US" dirty="0">
              <a:solidFill>
                <a:schemeClr val="tx1">
                  <a:lumMod val="65000"/>
                  <a:lumOff val="35000"/>
                </a:schemeClr>
              </a:solidFill>
            </a:endParaRPr>
          </a:p>
        </p:txBody>
      </p:sp>
      <p:sp>
        <p:nvSpPr>
          <p:cNvPr id="4" name="スライド番号プレースホルダー 3"/>
          <p:cNvSpPr>
            <a:spLocks noGrp="1"/>
          </p:cNvSpPr>
          <p:nvPr>
            <p:ph type="sldNum" sz="quarter" idx="12"/>
          </p:nvPr>
        </p:nvSpPr>
        <p:spPr/>
        <p:txBody>
          <a:bodyPr/>
          <a:lstStyle/>
          <a:p>
            <a:fld id="{D9226DAE-D732-0D44-A3A9-3426432CAC1A}" type="slidenum">
              <a:rPr lang="en-US" smtClean="0"/>
              <a:t>27</a:t>
            </a:fld>
            <a:endParaRPr lang="en-US"/>
          </a:p>
        </p:txBody>
      </p:sp>
    </p:spTree>
    <p:extLst>
      <p:ext uri="{BB962C8B-B14F-4D97-AF65-F5344CB8AC3E}">
        <p14:creationId xmlns:p14="http://schemas.microsoft.com/office/powerpoint/2010/main" val="35728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01D3E4-9C29-7041-958C-9C5DD78A06E7}"/>
              </a:ext>
            </a:extLst>
          </p:cNvPr>
          <p:cNvSpPr>
            <a:spLocks noGrp="1"/>
          </p:cNvSpPr>
          <p:nvPr>
            <p:ph type="title"/>
          </p:nvPr>
        </p:nvSpPr>
        <p:spPr>
          <a:xfrm>
            <a:off x="838200" y="593725"/>
            <a:ext cx="10515600" cy="898898"/>
          </a:xfrm>
        </p:spPr>
        <p:txBody>
          <a:bodyPr>
            <a:normAutofit/>
          </a:bodyPr>
          <a:lstStyle/>
          <a:p>
            <a:r>
              <a:rPr lang="ja-JP" altLang="en-US" dirty="0">
                <a:solidFill>
                  <a:schemeClr val="tx1">
                    <a:lumMod val="65000"/>
                    <a:lumOff val="35000"/>
                  </a:schemeClr>
                </a:solidFill>
              </a:rPr>
              <a:t>一斉：研修を受講して感じたこと</a:t>
            </a:r>
            <a:endParaRPr lang="en-US"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xmlns="" id="{2817465B-0AC3-AD40-9050-A45CFFAD63F5}"/>
              </a:ext>
            </a:extLst>
          </p:cNvPr>
          <p:cNvSpPr>
            <a:spLocks noGrp="1"/>
          </p:cNvSpPr>
          <p:nvPr>
            <p:ph idx="1"/>
          </p:nvPr>
        </p:nvSpPr>
        <p:spPr>
          <a:xfrm>
            <a:off x="838200" y="2849948"/>
            <a:ext cx="10515600" cy="1197615"/>
          </a:xfrm>
        </p:spPr>
        <p:txBody>
          <a:bodyPr>
            <a:normAutofit/>
          </a:bodyPr>
          <a:lstStyle/>
          <a:p>
            <a:r>
              <a:rPr lang="ja-JP" altLang="en-US" dirty="0">
                <a:solidFill>
                  <a:schemeClr val="tx1">
                    <a:lumMod val="65000"/>
                    <a:lumOff val="35000"/>
                  </a:schemeClr>
                </a:solidFill>
              </a:rPr>
              <a:t>研修を通じて感じた</a:t>
            </a:r>
            <a:r>
              <a:rPr lang="ja-JP" altLang="en-US" dirty="0" smtClean="0">
                <a:solidFill>
                  <a:schemeClr val="tx1">
                    <a:lumMod val="65000"/>
                    <a:lumOff val="35000"/>
                  </a:schemeClr>
                </a:solidFill>
              </a:rPr>
              <a:t>こと、考えた</a:t>
            </a:r>
            <a:r>
              <a:rPr lang="ja-JP" altLang="en-US" dirty="0">
                <a:solidFill>
                  <a:schemeClr val="tx1">
                    <a:lumMod val="65000"/>
                    <a:lumOff val="35000"/>
                  </a:schemeClr>
                </a:solidFill>
              </a:rPr>
              <a:t>ことを一言ずつ</a:t>
            </a:r>
            <a:endParaRPr lang="en-US" altLang="ja-JP" dirty="0">
              <a:solidFill>
                <a:schemeClr val="tx1">
                  <a:lumMod val="65000"/>
                  <a:lumOff val="35000"/>
                </a:schemeClr>
              </a:solidFill>
            </a:endParaRPr>
          </a:p>
          <a:p>
            <a:r>
              <a:rPr lang="ja-JP" altLang="en-US" dirty="0">
                <a:solidFill>
                  <a:schemeClr val="tx1">
                    <a:lumMod val="65000"/>
                    <a:lumOff val="35000"/>
                  </a:schemeClr>
                </a:solidFill>
              </a:rPr>
              <a:t>どうしても聞きたい質問があれば</a:t>
            </a:r>
            <a:endParaRPr lang="en-US" altLang="ja-JP" dirty="0">
              <a:solidFill>
                <a:schemeClr val="tx1">
                  <a:lumMod val="65000"/>
                  <a:lumOff val="35000"/>
                </a:schemeClr>
              </a:solidFill>
            </a:endParaRPr>
          </a:p>
        </p:txBody>
      </p:sp>
      <p:sp>
        <p:nvSpPr>
          <p:cNvPr id="4" name="楕円 4">
            <a:extLst>
              <a:ext uri="{FF2B5EF4-FFF2-40B4-BE49-F238E27FC236}">
                <a16:creationId xmlns:a16="http://schemas.microsoft.com/office/drawing/2014/main" xmlns="" id="{CC60A393-5FD9-EE49-B6DE-5048695EC610}"/>
              </a:ext>
            </a:extLst>
          </p:cNvPr>
          <p:cNvSpPr/>
          <p:nvPr/>
        </p:nvSpPr>
        <p:spPr>
          <a:xfrm>
            <a:off x="9218635" y="1218596"/>
            <a:ext cx="2135165" cy="21351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dirty="0">
                <a:latin typeface="Meiryo UI" panose="020B0604030504040204" pitchFamily="50" charset="-128"/>
                <a:ea typeface="Meiryo UI" panose="020B0604030504040204" pitchFamily="50" charset="-128"/>
              </a:rPr>
              <a:t>5</a:t>
            </a:r>
            <a:r>
              <a:rPr kumimoji="1" lang="ja-JP" altLang="en-US" sz="2400">
                <a:latin typeface="Meiryo UI" panose="020B0604030504040204" pitchFamily="50" charset="-128"/>
                <a:ea typeface="Meiryo UI" panose="020B0604030504040204" pitchFamily="50" charset="-128"/>
              </a:rPr>
              <a:t>分</a:t>
            </a:r>
            <a:endParaRPr kumimoji="1" lang="en-US" altLang="ja-JP" sz="2400" dirty="0">
              <a:latin typeface="Meiryo UI" panose="020B0604030504040204" pitchFamily="50" charset="-128"/>
              <a:ea typeface="Meiryo UI" panose="020B0604030504040204" pitchFamily="50" charset="-128"/>
            </a:endParaRPr>
          </a:p>
          <a:p>
            <a:pPr algn="ctr"/>
            <a:r>
              <a:rPr kumimoji="1" lang="en-US" altLang="ja-JP" sz="2400" dirty="0">
                <a:latin typeface="Meiryo UI" panose="020B0604030504040204" pitchFamily="50" charset="-128"/>
                <a:ea typeface="Meiryo UI" panose="020B0604030504040204" pitchFamily="50" charset="-128"/>
              </a:rPr>
              <a:t>1</a:t>
            </a:r>
            <a:r>
              <a:rPr kumimoji="1" lang="ja-JP" altLang="en-US" sz="2400">
                <a:latin typeface="Meiryo UI" panose="020B0604030504040204" pitchFamily="50" charset="-128"/>
                <a:ea typeface="Meiryo UI" panose="020B0604030504040204" pitchFamily="50" charset="-128"/>
              </a:rPr>
              <a:t>人</a:t>
            </a:r>
            <a:r>
              <a:rPr kumimoji="1" lang="en-US" altLang="ja-JP" sz="2400" dirty="0">
                <a:latin typeface="Meiryo UI" panose="020B0604030504040204" pitchFamily="50" charset="-128"/>
                <a:ea typeface="Meiryo UI" panose="020B0604030504040204" pitchFamily="50" charset="-128"/>
              </a:rPr>
              <a:t>30</a:t>
            </a:r>
            <a:r>
              <a:rPr kumimoji="1" lang="ja-JP" altLang="en-US" sz="2400">
                <a:latin typeface="Meiryo UI" panose="020B0604030504040204" pitchFamily="50" charset="-128"/>
                <a:ea typeface="Meiryo UI" panose="020B0604030504040204" pitchFamily="50" charset="-128"/>
              </a:rPr>
              <a:t>秒</a:t>
            </a:r>
            <a:endParaRPr kumimoji="1" lang="ja-JP" altLang="en-US" sz="24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9226DAE-D732-0D44-A3A9-3426432CAC1A}" type="slidenum">
              <a:rPr lang="en-US" smtClean="0"/>
              <a:t>28</a:t>
            </a:fld>
            <a:endParaRPr lang="en-US"/>
          </a:p>
        </p:txBody>
      </p:sp>
    </p:spTree>
    <p:extLst>
      <p:ext uri="{BB962C8B-B14F-4D97-AF65-F5344CB8AC3E}">
        <p14:creationId xmlns:p14="http://schemas.microsoft.com/office/powerpoint/2010/main" val="1943415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D1AD50-C16E-A242-BB04-FC534F3D8516}"/>
              </a:ext>
            </a:extLst>
          </p:cNvPr>
          <p:cNvSpPr>
            <a:spLocks noGrp="1"/>
          </p:cNvSpPr>
          <p:nvPr>
            <p:ph type="title"/>
          </p:nvPr>
        </p:nvSpPr>
        <p:spPr>
          <a:xfrm>
            <a:off x="838200" y="566831"/>
            <a:ext cx="10515600" cy="898898"/>
          </a:xfrm>
        </p:spPr>
        <p:txBody>
          <a:bodyPr/>
          <a:lstStyle/>
          <a:p>
            <a:r>
              <a:rPr lang="ja-JP" altLang="en-US" dirty="0">
                <a:solidFill>
                  <a:schemeClr val="tx1">
                    <a:lumMod val="65000"/>
                    <a:lumOff val="35000"/>
                  </a:schemeClr>
                </a:solidFill>
              </a:rPr>
              <a:t>個人：自己評価とアクションプラン</a:t>
            </a:r>
            <a:endParaRPr lang="en-US"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xmlns="" id="{E4937D42-C304-534F-A863-519755F3E51F}"/>
              </a:ext>
            </a:extLst>
          </p:cNvPr>
          <p:cNvSpPr>
            <a:spLocks noGrp="1"/>
          </p:cNvSpPr>
          <p:nvPr>
            <p:ph idx="1"/>
          </p:nvPr>
        </p:nvSpPr>
        <p:spPr>
          <a:xfrm>
            <a:off x="932329" y="2856896"/>
            <a:ext cx="8520953" cy="2581841"/>
          </a:xfrm>
        </p:spPr>
        <p:txBody>
          <a:bodyPr/>
          <a:lstStyle/>
          <a:p>
            <a:r>
              <a:rPr lang="ja-JP" altLang="en-US" dirty="0">
                <a:solidFill>
                  <a:schemeClr val="tx1">
                    <a:lumMod val="65000"/>
                    <a:lumOff val="35000"/>
                  </a:schemeClr>
                </a:solidFill>
              </a:rPr>
              <a:t>自己評価では、ルーブリックを使って、現在のレベルを記入し、次のステップに移行するために何をすればよいかアクションを考えてください。</a:t>
            </a:r>
            <a:endParaRPr lang="en-US" altLang="ja-JP" dirty="0">
              <a:solidFill>
                <a:schemeClr val="tx1">
                  <a:lumMod val="65000"/>
                  <a:lumOff val="35000"/>
                </a:schemeClr>
              </a:solidFill>
            </a:endParaRPr>
          </a:p>
          <a:p>
            <a:r>
              <a:rPr lang="ja-JP" altLang="en-US" dirty="0">
                <a:solidFill>
                  <a:schemeClr val="tx1">
                    <a:lumMod val="65000"/>
                    <a:lumOff val="35000"/>
                  </a:schemeClr>
                </a:solidFill>
              </a:rPr>
              <a:t>アクションプランでは、これから</a:t>
            </a:r>
            <a:r>
              <a:rPr lang="en-US" altLang="ja-JP" dirty="0">
                <a:solidFill>
                  <a:schemeClr val="tx1">
                    <a:lumMod val="65000"/>
                    <a:lumOff val="35000"/>
                  </a:schemeClr>
                </a:solidFill>
              </a:rPr>
              <a:t>1</a:t>
            </a:r>
            <a:r>
              <a:rPr lang="ja-JP" altLang="en-US" dirty="0">
                <a:solidFill>
                  <a:schemeClr val="tx1">
                    <a:lumMod val="65000"/>
                    <a:lumOff val="35000"/>
                  </a:schemeClr>
                </a:solidFill>
              </a:rPr>
              <a:t>ヶ月、ご自身で「</a:t>
            </a:r>
            <a:r>
              <a:rPr lang="en-US" altLang="ja-JP" dirty="0">
                <a:solidFill>
                  <a:schemeClr val="tx1">
                    <a:lumMod val="65000"/>
                    <a:lumOff val="35000"/>
                  </a:schemeClr>
                </a:solidFill>
              </a:rPr>
              <a:t>ICT</a:t>
            </a:r>
            <a:r>
              <a:rPr lang="ja-JP" altLang="en-US" dirty="0">
                <a:solidFill>
                  <a:schemeClr val="tx1">
                    <a:lumMod val="65000"/>
                    <a:lumOff val="35000"/>
                  </a:schemeClr>
                </a:solidFill>
              </a:rPr>
              <a:t>活用</a:t>
            </a:r>
            <a:r>
              <a:rPr lang="ja-JP" altLang="en-US" dirty="0" smtClean="0">
                <a:solidFill>
                  <a:schemeClr val="tx1">
                    <a:lumMod val="65000"/>
                    <a:lumOff val="35000"/>
                  </a:schemeClr>
                </a:solidFill>
              </a:rPr>
              <a:t>研修担当教員</a:t>
            </a:r>
            <a:r>
              <a:rPr lang="ja-JP" altLang="en-US" dirty="0">
                <a:solidFill>
                  <a:schemeClr val="tx1">
                    <a:lumMod val="65000"/>
                    <a:lumOff val="35000"/>
                  </a:schemeClr>
                </a:solidFill>
              </a:rPr>
              <a:t>」として何をしていこうと考えているか記入してください。具体的にできそうなことの計画を立ててください。</a:t>
            </a:r>
            <a:endParaRPr lang="en-US" dirty="0">
              <a:solidFill>
                <a:schemeClr val="tx1">
                  <a:lumMod val="65000"/>
                  <a:lumOff val="35000"/>
                </a:schemeClr>
              </a:solidFill>
            </a:endParaRPr>
          </a:p>
        </p:txBody>
      </p:sp>
      <p:sp>
        <p:nvSpPr>
          <p:cNvPr id="4" name="楕円 4">
            <a:extLst>
              <a:ext uri="{FF2B5EF4-FFF2-40B4-BE49-F238E27FC236}">
                <a16:creationId xmlns:a16="http://schemas.microsoft.com/office/drawing/2014/main" xmlns="" id="{0B9A02FE-1084-B745-AA44-5C99520FD035}"/>
              </a:ext>
            </a:extLst>
          </p:cNvPr>
          <p:cNvSpPr/>
          <p:nvPr/>
        </p:nvSpPr>
        <p:spPr>
          <a:xfrm>
            <a:off x="9218635" y="1097390"/>
            <a:ext cx="2135165" cy="21351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dirty="0">
                <a:latin typeface="Meiryo UI" panose="020B0604030504040204" pitchFamily="50" charset="-128"/>
                <a:ea typeface="Meiryo UI" panose="020B0604030504040204" pitchFamily="50" charset="-128"/>
              </a:rPr>
              <a:t>10</a:t>
            </a:r>
            <a:r>
              <a:rPr kumimoji="1" lang="ja-JP" altLang="en-US" sz="2400">
                <a:latin typeface="Meiryo UI" panose="020B0604030504040204" pitchFamily="50" charset="-128"/>
                <a:ea typeface="Meiryo UI" panose="020B0604030504040204" pitchFamily="50" charset="-128"/>
              </a:rPr>
              <a:t>分</a:t>
            </a:r>
            <a:endParaRPr kumimoji="1" lang="en-US" altLang="ja-JP" sz="24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9226DAE-D732-0D44-A3A9-3426432CAC1A}" type="slidenum">
              <a:rPr lang="en-US" smtClean="0"/>
              <a:t>29</a:t>
            </a:fld>
            <a:endParaRPr lang="en-US"/>
          </a:p>
        </p:txBody>
      </p:sp>
    </p:spTree>
    <p:extLst>
      <p:ext uri="{BB962C8B-B14F-4D97-AF65-F5344CB8AC3E}">
        <p14:creationId xmlns:p14="http://schemas.microsoft.com/office/powerpoint/2010/main" val="234498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A06EB5A-FDD7-1A40-ADAF-38FD0438C9B3}"/>
              </a:ext>
            </a:extLst>
          </p:cNvPr>
          <p:cNvSpPr>
            <a:spLocks noGrp="1"/>
          </p:cNvSpPr>
          <p:nvPr>
            <p:ph type="title"/>
          </p:nvPr>
        </p:nvSpPr>
        <p:spPr>
          <a:xfrm>
            <a:off x="395280" y="536584"/>
            <a:ext cx="10515600" cy="898898"/>
          </a:xfrm>
        </p:spPr>
        <p:txBody>
          <a:bodyPr/>
          <a:lstStyle/>
          <a:p>
            <a:r>
              <a:rPr lang="ja-JP" altLang="en-US" dirty="0">
                <a:solidFill>
                  <a:schemeClr val="tx1">
                    <a:lumMod val="65000"/>
                    <a:lumOff val="35000"/>
                  </a:schemeClr>
                </a:solidFill>
              </a:rPr>
              <a:t>評価基準：ルーブリック</a:t>
            </a:r>
            <a:endParaRPr lang="en-US" dirty="0">
              <a:solidFill>
                <a:schemeClr val="tx1">
                  <a:lumMod val="65000"/>
                  <a:lumOff val="35000"/>
                </a:schemeClr>
              </a:solidFill>
            </a:endParaRPr>
          </a:p>
        </p:txBody>
      </p:sp>
      <p:graphicFrame>
        <p:nvGraphicFramePr>
          <p:cNvPr id="4" name="Table 3">
            <a:extLst>
              <a:ext uri="{FF2B5EF4-FFF2-40B4-BE49-F238E27FC236}">
                <a16:creationId xmlns="" xmlns:a16="http://schemas.microsoft.com/office/drawing/2014/main" id="{54349A1F-DB7E-3144-A2D2-A466A3E6B4A2}"/>
              </a:ext>
            </a:extLst>
          </p:cNvPr>
          <p:cNvGraphicFramePr>
            <a:graphicFrameLocks noGrp="1"/>
          </p:cNvGraphicFramePr>
          <p:nvPr>
            <p:extLst/>
          </p:nvPr>
        </p:nvGraphicFramePr>
        <p:xfrm>
          <a:off x="408885" y="1343845"/>
          <a:ext cx="11402805" cy="5051011"/>
        </p:xfrm>
        <a:graphic>
          <a:graphicData uri="http://schemas.openxmlformats.org/drawingml/2006/table">
            <a:tbl>
              <a:tblPr>
                <a:tableStyleId>{5C22544A-7EE6-4342-B048-85BDC9FD1C3A}</a:tableStyleId>
              </a:tblPr>
              <a:tblGrid>
                <a:gridCol w="2968783">
                  <a:extLst>
                    <a:ext uri="{9D8B030D-6E8A-4147-A177-3AD203B41FA5}">
                      <a16:colId xmlns="" xmlns:a16="http://schemas.microsoft.com/office/drawing/2014/main" val="1081115438"/>
                    </a:ext>
                  </a:extLst>
                </a:gridCol>
                <a:gridCol w="8434022">
                  <a:extLst>
                    <a:ext uri="{9D8B030D-6E8A-4147-A177-3AD203B41FA5}">
                      <a16:colId xmlns="" xmlns:a16="http://schemas.microsoft.com/office/drawing/2014/main" val="1359848166"/>
                    </a:ext>
                  </a:extLst>
                </a:gridCol>
              </a:tblGrid>
              <a:tr h="156565">
                <a:tc>
                  <a:txBody>
                    <a:bodyPr/>
                    <a:lstStyle/>
                    <a:p>
                      <a:pPr algn="ctr" fontAlgn="ctr"/>
                      <a:r>
                        <a:rPr lang="ja-JP" altLang="en-US" sz="2000" b="1"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学習目標</a:t>
                      </a:r>
                      <a:endParaRPr lang="ja-JP" altLang="en-US" sz="2000" b="1"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000" b="1"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評価項目</a:t>
                      </a:r>
                      <a:endParaRPr lang="ja-JP" altLang="en-US" sz="2000" b="1"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444531466"/>
                  </a:ext>
                </a:extLst>
              </a:tr>
              <a:tr h="661355">
                <a:tc rowSpan="3">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①目標</a:t>
                      </a:r>
                      <a:r>
                        <a:rPr lang="en-US" altLang="ja-JP"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1</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a:t>
                      </a: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活用研修資料一式を活用し、研修を実施することができる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カリキュラム、シラバスを確認し、研修の準備としてやるべきことが列挙できる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363439785"/>
                  </a:ext>
                </a:extLst>
              </a:tr>
              <a:tr h="500063">
                <a:tc vMerge="1">
                  <a:txBody>
                    <a:bodyPr/>
                    <a:lstStyle/>
                    <a:p>
                      <a:endParaRPr lang="en-US"/>
                    </a:p>
                  </a:txBody>
                  <a:tcPr/>
                </a:tc>
                <a:tc>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カリキュラム、シラバスを確認し、研修の流れと自身の講師としての役割が説明できる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406905805"/>
                  </a:ext>
                </a:extLst>
              </a:tr>
              <a:tr h="503245">
                <a:tc vMerge="1">
                  <a:txBody>
                    <a:bodyPr/>
                    <a:lstStyle/>
                    <a:p>
                      <a:endParaRPr lang="en-US"/>
                    </a:p>
                  </a:txBody>
                  <a:tcPr/>
                </a:tc>
                <a:tc>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カリキュラム、シラバスを確認し、研修後の流れが説明できる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10987399"/>
                  </a:ext>
                </a:extLst>
              </a:tr>
              <a:tr h="503245">
                <a:tc rowSpan="2">
                  <a:txBody>
                    <a:bodyPr/>
                    <a:lstStyle/>
                    <a:p>
                      <a:pPr algn="l" fontAlgn="ctr"/>
                      <a:r>
                        <a:rPr lang="ja-JP" altLang="en-US"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②目標</a:t>
                      </a:r>
                      <a:r>
                        <a:rPr lang="en-US" altLang="ja-JP"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2</a:t>
                      </a:r>
                      <a:r>
                        <a:rPr lang="ja-JP" altLang="en-US"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a:t>
                      </a:r>
                      <a:r>
                        <a:rPr lang="en-US"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a:solidFill>
                            <a:schemeClr val="tx1">
                              <a:lumMod val="65000"/>
                              <a:lumOff val="35000"/>
                            </a:schemeClr>
                          </a:solidFill>
                          <a:effectLst/>
                          <a:latin typeface="Meiryo UI" panose="020B0604030504040204" pitchFamily="34" charset="-128"/>
                          <a:ea typeface="Meiryo UI" panose="020B0604030504040204" pitchFamily="34" charset="-128"/>
                        </a:rPr>
                        <a:t>活用研修で受講者により作成された指導案シートおよび動画教材の改善提案を行うことができる</a:t>
                      </a:r>
                      <a:endParaRPr lang="ja-JP" altLang="en-US" sz="2000" b="0" i="0" u="none" strike="noStrike">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活用研修で受講者により作成された指導案シートに適切に改善提案を行うことができる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89537346"/>
                  </a:ext>
                </a:extLst>
              </a:tr>
              <a:tr h="503245">
                <a:tc vMerge="1">
                  <a:txBody>
                    <a:bodyPr/>
                    <a:lstStyle/>
                    <a:p>
                      <a:endParaRPr lang="en-US"/>
                    </a:p>
                  </a:txBody>
                  <a:tcPr/>
                </a:tc>
                <a:tc>
                  <a:txBody>
                    <a:bodyPr/>
                    <a:lstStyle/>
                    <a:p>
                      <a:pPr algn="l" fontAlgn="ct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活用研修で受講者により作成された動画教材について、動画教材チェックポイントを活用して改善提案を行うことができる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04777934"/>
                  </a:ext>
                </a:extLst>
              </a:tr>
              <a:tr h="670993">
                <a:tc rowSpan="2">
                  <a:txBody>
                    <a:bodyPr/>
                    <a:lstStyle/>
                    <a:p>
                      <a:pPr algn="l" fontAlgn="ct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③目標</a:t>
                      </a:r>
                      <a:r>
                        <a:rPr lang="en-US" altLang="ja-JP"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3</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a:t>
                      </a: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a:t>
                      </a:r>
                      <a:r>
                        <a:rPr lang="ja-JP" altLang="en-US" sz="2000" u="none" strike="noStrike" dirty="0" smtClean="0">
                          <a:solidFill>
                            <a:schemeClr val="tx1">
                              <a:lumMod val="65000"/>
                              <a:lumOff val="35000"/>
                            </a:schemeClr>
                          </a:solidFill>
                          <a:effectLst/>
                          <a:latin typeface="Meiryo UI" panose="020B0604030504040204" pitchFamily="34" charset="-128"/>
                          <a:ea typeface="Meiryo UI" panose="020B0604030504040204" pitchFamily="34" charset="-128"/>
                        </a:rPr>
                        <a:t>で出る主</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な質問に関して、インストラクショナルデザインおよび動画教材制作の観点からどのような工夫が可能か自分の考えを述べることができる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a:t>
                      </a:r>
                      <a:r>
                        <a:rPr lang="ja-JP" altLang="en-US" sz="2000" u="none" strike="noStrike" dirty="0" smtClean="0">
                          <a:solidFill>
                            <a:schemeClr val="tx1">
                              <a:lumMod val="65000"/>
                              <a:lumOff val="35000"/>
                            </a:schemeClr>
                          </a:solidFill>
                          <a:effectLst/>
                          <a:latin typeface="Meiryo UI" panose="020B0604030504040204" pitchFamily="34" charset="-128"/>
                          <a:ea typeface="Meiryo UI" panose="020B0604030504040204" pitchFamily="34" charset="-128"/>
                        </a:rPr>
                        <a:t>で出る主</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な質問に関して、インストラクショナルデザインの観点からどのような工夫が可能か自分の考えを述べることができる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096216535"/>
                  </a:ext>
                </a:extLst>
              </a:tr>
              <a:tr h="838741">
                <a:tc vMerge="1">
                  <a:txBody>
                    <a:bodyPr/>
                    <a:lstStyle/>
                    <a:p>
                      <a:endParaRPr lang="en-US"/>
                    </a:p>
                  </a:txBody>
                  <a:tcPr/>
                </a:tc>
                <a:tc>
                  <a:txBody>
                    <a:bodyPr/>
                    <a:lstStyle/>
                    <a:p>
                      <a:pPr algn="l" fontAlgn="ctr"/>
                      <a:r>
                        <a:rPr 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ICT</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活用研修</a:t>
                      </a:r>
                      <a:r>
                        <a:rPr lang="ja-JP" altLang="en-US" sz="2000" u="none" strike="noStrike" dirty="0" smtClean="0">
                          <a:solidFill>
                            <a:schemeClr val="tx1">
                              <a:lumMod val="65000"/>
                              <a:lumOff val="35000"/>
                            </a:schemeClr>
                          </a:solidFill>
                          <a:effectLst/>
                          <a:latin typeface="Meiryo UI" panose="020B0604030504040204" pitchFamily="34" charset="-128"/>
                          <a:ea typeface="Meiryo UI" panose="020B0604030504040204" pitchFamily="34" charset="-128"/>
                        </a:rPr>
                        <a:t>で出る主</a:t>
                      </a:r>
                      <a:r>
                        <a:rPr lang="ja-JP" altLang="en-US" sz="2000" u="none" strike="noStrike" dirty="0">
                          <a:solidFill>
                            <a:schemeClr val="tx1">
                              <a:lumMod val="65000"/>
                              <a:lumOff val="35000"/>
                            </a:schemeClr>
                          </a:solidFill>
                          <a:effectLst/>
                          <a:latin typeface="Meiryo UI" panose="020B0604030504040204" pitchFamily="34" charset="-128"/>
                          <a:ea typeface="Meiryo UI" panose="020B0604030504040204" pitchFamily="34" charset="-128"/>
                        </a:rPr>
                        <a:t>な質問に関して、動画教材制作の観点からどのような工夫が可能か自分の考えを述べることができる</a:t>
                      </a:r>
                      <a:endParaRPr lang="ja-JP" altLang="en-US" sz="2000" b="0" i="0" u="none" strike="noStrike" dirty="0">
                        <a:solidFill>
                          <a:schemeClr val="tx1">
                            <a:lumMod val="65000"/>
                            <a:lumOff val="35000"/>
                          </a:schemeClr>
                        </a:solidFill>
                        <a:effectLst/>
                        <a:latin typeface="Meiryo UI" panose="020B0604030504040204" pitchFamily="34" charset="-128"/>
                        <a:ea typeface="Meiryo UI" panose="020B0604030504040204" pitchFamily="34" charset="-128"/>
                      </a:endParaRPr>
                    </a:p>
                  </a:txBody>
                  <a:tcPr marL="8387" marR="8387" marT="83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119584065"/>
                  </a:ext>
                </a:extLst>
              </a:tr>
            </a:tbl>
          </a:graphicData>
        </a:graphic>
      </p:graphicFrame>
      <p:sp>
        <p:nvSpPr>
          <p:cNvPr id="3" name="スライド番号プレースホルダー 2"/>
          <p:cNvSpPr>
            <a:spLocks noGrp="1"/>
          </p:cNvSpPr>
          <p:nvPr>
            <p:ph type="sldNum" sz="quarter" idx="12"/>
          </p:nvPr>
        </p:nvSpPr>
        <p:spPr/>
        <p:txBody>
          <a:bodyPr/>
          <a:lstStyle/>
          <a:p>
            <a:fld id="{D9226DAE-D732-0D44-A3A9-3426432CAC1A}" type="slidenum">
              <a:rPr lang="en-US" smtClean="0"/>
              <a:t>3</a:t>
            </a:fld>
            <a:endParaRPr lang="en-US"/>
          </a:p>
        </p:txBody>
      </p:sp>
    </p:spTree>
    <p:extLst>
      <p:ext uri="{BB962C8B-B14F-4D97-AF65-F5344CB8AC3E}">
        <p14:creationId xmlns:p14="http://schemas.microsoft.com/office/powerpoint/2010/main" val="3837940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24AD7B-DA23-BA4A-8270-87735A3A8030}"/>
              </a:ext>
            </a:extLst>
          </p:cNvPr>
          <p:cNvSpPr>
            <a:spLocks noGrp="1"/>
          </p:cNvSpPr>
          <p:nvPr>
            <p:ph type="title"/>
          </p:nvPr>
        </p:nvSpPr>
        <p:spPr>
          <a:xfrm>
            <a:off x="838200" y="565154"/>
            <a:ext cx="10515600" cy="898898"/>
          </a:xfrm>
        </p:spPr>
        <p:txBody>
          <a:bodyPr/>
          <a:lstStyle/>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事務連絡</a:t>
            </a:r>
            <a:endParaRPr lang="en-US"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3" name="Text Placeholder 2">
            <a:extLst>
              <a:ext uri="{FF2B5EF4-FFF2-40B4-BE49-F238E27FC236}">
                <a16:creationId xmlns:a16="http://schemas.microsoft.com/office/drawing/2014/main" xmlns="" id="{F9786D78-7322-1F43-A184-776FCF309AAD}"/>
              </a:ext>
            </a:extLst>
          </p:cNvPr>
          <p:cNvSpPr>
            <a:spLocks noGrp="1"/>
          </p:cNvSpPr>
          <p:nvPr>
            <p:ph idx="1"/>
          </p:nvPr>
        </p:nvSpPr>
        <p:spPr>
          <a:xfrm>
            <a:off x="838200" y="2342318"/>
            <a:ext cx="10515600" cy="3615578"/>
          </a:xfrm>
        </p:spPr>
        <p:txBody>
          <a:bodyPr>
            <a:normAutofit/>
          </a:bodyPr>
          <a:lstStyle/>
          <a:p>
            <a:pPr marL="0" indent="0">
              <a:buNone/>
            </a:pPr>
            <a:r>
              <a:rPr lang="ja-JP" altLang="en-US" sz="4400" dirty="0">
                <a:solidFill>
                  <a:schemeClr val="tx1">
                    <a:lumMod val="65000"/>
                    <a:lumOff val="35000"/>
                  </a:schemeClr>
                </a:solidFill>
                <a:latin typeface="Meiryo UI" panose="020B0604030504040204" pitchFamily="50" charset="-128"/>
                <a:ea typeface="Meiryo UI" panose="020B0604030504040204" pitchFamily="50" charset="-128"/>
              </a:rPr>
              <a:t>最終</a:t>
            </a:r>
            <a:r>
              <a:rPr lang="ja-JP" altLang="en-US" sz="4400" dirty="0" smtClean="0">
                <a:solidFill>
                  <a:schemeClr val="tx1">
                    <a:lumMod val="65000"/>
                    <a:lumOff val="35000"/>
                  </a:schemeClr>
                </a:solidFill>
                <a:latin typeface="Meiryo UI" panose="020B0604030504040204" pitchFamily="50" charset="-128"/>
                <a:ea typeface="Meiryo UI" panose="020B0604030504040204" pitchFamily="50" charset="-128"/>
              </a:rPr>
              <a:t>課題の提出方法</a:t>
            </a:r>
            <a:endParaRPr lang="en-US" altLang="ja-JP" sz="4400" dirty="0">
              <a:solidFill>
                <a:schemeClr val="tx1">
                  <a:lumMod val="65000"/>
                  <a:lumOff val="35000"/>
                </a:schemeClr>
              </a:solidFill>
              <a:latin typeface="Meiryo UI" panose="020B0604030504040204" pitchFamily="50" charset="-128"/>
              <a:ea typeface="Meiryo UI" panose="020B0604030504040204" pitchFamily="50" charset="-128"/>
            </a:endParaRPr>
          </a:p>
          <a:p>
            <a:pPr lvl="1"/>
            <a:r>
              <a:rPr lang="en-US" altLang="ja-JP" sz="4400" dirty="0">
                <a:solidFill>
                  <a:schemeClr val="tx1">
                    <a:lumMod val="65000"/>
                    <a:lumOff val="35000"/>
                  </a:schemeClr>
                </a:solidFill>
                <a:latin typeface="Meiryo UI" panose="020B0604030504040204" pitchFamily="50" charset="-128"/>
                <a:ea typeface="Meiryo UI" panose="020B0604030504040204" pitchFamily="50" charset="-128"/>
              </a:rPr>
              <a:t>XXXXXXX</a:t>
            </a:r>
          </a:p>
          <a:p>
            <a:endParaRPr lang="en-US" altLang="ja-JP" sz="4400" dirty="0">
              <a:solidFill>
                <a:schemeClr val="tx1">
                  <a:lumMod val="65000"/>
                  <a:lumOff val="35000"/>
                </a:schemeClr>
              </a:solidFill>
              <a:latin typeface="Meiryo UI" panose="020B0604030504040204" pitchFamily="50" charset="-128"/>
              <a:ea typeface="Meiryo UI" panose="020B0604030504040204" pitchFamily="50" charset="-128"/>
            </a:endParaRPr>
          </a:p>
          <a:p>
            <a:pPr marL="0" indent="0">
              <a:buNone/>
            </a:pPr>
            <a:r>
              <a:rPr lang="ja-JP" altLang="en-US" sz="4400" dirty="0" smtClean="0">
                <a:solidFill>
                  <a:schemeClr val="tx1">
                    <a:lumMod val="65000"/>
                    <a:lumOff val="35000"/>
                  </a:schemeClr>
                </a:solidFill>
                <a:latin typeface="Meiryo UI" panose="020B0604030504040204" pitchFamily="50" charset="-128"/>
                <a:ea typeface="Meiryo UI" panose="020B0604030504040204" pitchFamily="50" charset="-128"/>
              </a:rPr>
              <a:t>研修</a:t>
            </a:r>
            <a:r>
              <a:rPr lang="ja-JP" altLang="en-US" sz="4400" dirty="0">
                <a:solidFill>
                  <a:schemeClr val="tx1">
                    <a:lumMod val="65000"/>
                    <a:lumOff val="35000"/>
                  </a:schemeClr>
                </a:solidFill>
                <a:latin typeface="Meiryo UI" panose="020B0604030504040204" pitchFamily="50" charset="-128"/>
                <a:ea typeface="Meiryo UI" panose="020B0604030504040204" pitchFamily="50" charset="-128"/>
              </a:rPr>
              <a:t>後</a:t>
            </a:r>
            <a:r>
              <a:rPr lang="ja-JP" altLang="en-US" sz="4400" dirty="0" smtClean="0">
                <a:solidFill>
                  <a:schemeClr val="tx1">
                    <a:lumMod val="65000"/>
                    <a:lumOff val="35000"/>
                  </a:schemeClr>
                </a:solidFill>
                <a:latin typeface="Meiryo UI" panose="020B0604030504040204" pitchFamily="50" charset="-128"/>
                <a:ea typeface="Meiryo UI" panose="020B0604030504040204" pitchFamily="50" charset="-128"/>
              </a:rPr>
              <a:t>の</a:t>
            </a:r>
            <a:r>
              <a:rPr lang="ja-JP" altLang="en-US" sz="4400" dirty="0">
                <a:solidFill>
                  <a:schemeClr val="tx1">
                    <a:lumMod val="65000"/>
                    <a:lumOff val="35000"/>
                  </a:schemeClr>
                </a:solidFill>
                <a:latin typeface="Meiryo UI" panose="020B0604030504040204" pitchFamily="50" charset="-128"/>
                <a:ea typeface="Meiryo UI" panose="020B0604030504040204" pitchFamily="50" charset="-128"/>
              </a:rPr>
              <a:t>連絡先</a:t>
            </a:r>
            <a:endParaRPr lang="en-US" altLang="ja-JP" sz="4400" dirty="0">
              <a:solidFill>
                <a:schemeClr val="tx1">
                  <a:lumMod val="65000"/>
                  <a:lumOff val="35000"/>
                </a:schemeClr>
              </a:solidFill>
              <a:latin typeface="Meiryo UI" panose="020B0604030504040204" pitchFamily="50" charset="-128"/>
              <a:ea typeface="Meiryo UI" panose="020B0604030504040204" pitchFamily="50" charset="-128"/>
            </a:endParaRPr>
          </a:p>
          <a:p>
            <a:pPr lvl="1"/>
            <a:r>
              <a:rPr lang="en-US" sz="4400" dirty="0" err="1">
                <a:solidFill>
                  <a:schemeClr val="tx1">
                    <a:lumMod val="65000"/>
                    <a:lumOff val="35000"/>
                  </a:schemeClr>
                </a:solidFill>
                <a:hlinkClick r:id="rId3"/>
              </a:rPr>
              <a:t>xxx@</a:t>
            </a:r>
            <a:r>
              <a:rPr lang="en-US" sz="4400" dirty="0" err="1">
                <a:solidFill>
                  <a:schemeClr val="tx1">
                    <a:lumMod val="65000"/>
                    <a:lumOff val="35000"/>
                  </a:schemeClr>
                </a:solidFill>
              </a:rPr>
              <a:t>xxx.xx</a:t>
            </a:r>
            <a:endParaRPr lang="en-US" sz="4400" dirty="0">
              <a:solidFill>
                <a:schemeClr val="tx1">
                  <a:lumMod val="65000"/>
                  <a:lumOff val="35000"/>
                </a:schemeClr>
              </a:solidFill>
            </a:endParaRPr>
          </a:p>
        </p:txBody>
      </p:sp>
      <p:sp>
        <p:nvSpPr>
          <p:cNvPr id="4" name="スライド番号プレースホルダー 3"/>
          <p:cNvSpPr>
            <a:spLocks noGrp="1"/>
          </p:cNvSpPr>
          <p:nvPr>
            <p:ph type="sldNum" sz="quarter" idx="12"/>
          </p:nvPr>
        </p:nvSpPr>
        <p:spPr/>
        <p:txBody>
          <a:bodyPr/>
          <a:lstStyle/>
          <a:p>
            <a:fld id="{D9226DAE-D732-0D44-A3A9-3426432CAC1A}" type="slidenum">
              <a:rPr lang="en-US" smtClean="0"/>
              <a:t>30</a:t>
            </a:fld>
            <a:endParaRPr lang="en-US"/>
          </a:p>
        </p:txBody>
      </p:sp>
    </p:spTree>
    <p:extLst>
      <p:ext uri="{BB962C8B-B14F-4D97-AF65-F5344CB8AC3E}">
        <p14:creationId xmlns:p14="http://schemas.microsoft.com/office/powerpoint/2010/main" val="2485655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888546-E6F0-1345-99E6-5261B7AA7498}"/>
              </a:ext>
            </a:extLst>
          </p:cNvPr>
          <p:cNvSpPr>
            <a:spLocks noGrp="1"/>
          </p:cNvSpPr>
          <p:nvPr>
            <p:ph type="title"/>
          </p:nvPr>
        </p:nvSpPr>
        <p:spPr>
          <a:xfrm>
            <a:off x="838200" y="522297"/>
            <a:ext cx="10515600" cy="898898"/>
          </a:xfrm>
        </p:spPr>
        <p:txBody>
          <a:bodyPr/>
          <a:lstStyle/>
          <a:p>
            <a:r>
              <a:rPr lang="ja-JP" altLang="en-US" b="1" dirty="0">
                <a:solidFill>
                  <a:schemeClr val="tx1">
                    <a:lumMod val="65000"/>
                    <a:lumOff val="35000"/>
                  </a:schemeClr>
                </a:solidFill>
                <a:latin typeface="Meiryo UI" panose="020B0604030504040204" pitchFamily="50" charset="-128"/>
                <a:ea typeface="Meiryo UI" panose="020B0604030504040204" pitchFamily="50" charset="-128"/>
              </a:rPr>
              <a:t>対面研修の流れ</a:t>
            </a:r>
            <a:endParaRPr lang="en-US" b="1" dirty="0">
              <a:solidFill>
                <a:schemeClr val="tx1">
                  <a:lumMod val="65000"/>
                  <a:lumOff val="35000"/>
                </a:schemeClr>
              </a:solidFill>
              <a:latin typeface="Meiryo UI" panose="020B0604030504040204" pitchFamily="50" charset="-128"/>
              <a:ea typeface="Meiryo UI" panose="020B0604030504040204" pitchFamily="50" charset="-128"/>
            </a:endParaRPr>
          </a:p>
        </p:txBody>
      </p:sp>
      <p:graphicFrame>
        <p:nvGraphicFramePr>
          <p:cNvPr id="4" name="Table 3">
            <a:extLst>
              <a:ext uri="{FF2B5EF4-FFF2-40B4-BE49-F238E27FC236}">
                <a16:creationId xmlns:a16="http://schemas.microsoft.com/office/drawing/2014/main" xmlns="" id="{BB012A61-43A3-704F-9E0B-E98EADFE7016}"/>
              </a:ext>
            </a:extLst>
          </p:cNvPr>
          <p:cNvGraphicFramePr>
            <a:graphicFrameLocks noGrp="1"/>
          </p:cNvGraphicFramePr>
          <p:nvPr>
            <p:extLst>
              <p:ext uri="{D42A27DB-BD31-4B8C-83A1-F6EECF244321}">
                <p14:modId xmlns:p14="http://schemas.microsoft.com/office/powerpoint/2010/main" val="190009026"/>
              </p:ext>
            </p:extLst>
          </p:nvPr>
        </p:nvGraphicFramePr>
        <p:xfrm>
          <a:off x="579120" y="2015066"/>
          <a:ext cx="11140440" cy="3397784"/>
        </p:xfrm>
        <a:graphic>
          <a:graphicData uri="http://schemas.openxmlformats.org/drawingml/2006/table">
            <a:tbl>
              <a:tblPr firstRow="1" bandRow="1">
                <a:tableStyleId>{7E9639D4-E3E2-4D34-9284-5A2195B3D0D7}</a:tableStyleId>
              </a:tblPr>
              <a:tblGrid>
                <a:gridCol w="5551857">
                  <a:extLst>
                    <a:ext uri="{9D8B030D-6E8A-4147-A177-3AD203B41FA5}">
                      <a16:colId xmlns:a16="http://schemas.microsoft.com/office/drawing/2014/main" xmlns="" val="3522549609"/>
                    </a:ext>
                  </a:extLst>
                </a:gridCol>
                <a:gridCol w="5588583">
                  <a:extLst>
                    <a:ext uri="{9D8B030D-6E8A-4147-A177-3AD203B41FA5}">
                      <a16:colId xmlns:a16="http://schemas.microsoft.com/office/drawing/2014/main" xmlns="" val="3536549930"/>
                    </a:ext>
                  </a:extLst>
                </a:gridCol>
              </a:tblGrid>
              <a:tr h="380264">
                <a:tc>
                  <a:txBody>
                    <a:bodyPr/>
                    <a:lstStyle/>
                    <a:p>
                      <a:pPr algn="ctr"/>
                      <a:r>
                        <a:rPr lang="ja-JP" altLang="en-US" dirty="0" smtClean="0">
                          <a:latin typeface="Meiryo UI" panose="020B0604030504040204" pitchFamily="50" charset="-128"/>
                          <a:ea typeface="Meiryo UI" panose="020B0604030504040204" pitchFamily="50" charset="-128"/>
                        </a:rPr>
                        <a:t>前半</a:t>
                      </a:r>
                      <a:endParaRPr 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dirty="0" smtClean="0">
                          <a:latin typeface="Meiryo UI" panose="020B0604030504040204" pitchFamily="50" charset="-128"/>
                          <a:ea typeface="Meiryo UI" panose="020B0604030504040204" pitchFamily="50" charset="-128"/>
                        </a:rPr>
                        <a:t>後半</a:t>
                      </a:r>
                      <a:endParaRPr 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484719207"/>
                  </a:ext>
                </a:extLst>
              </a:tr>
              <a:tr h="2646221">
                <a:tc>
                  <a:txBody>
                    <a:bodyPr/>
                    <a:lstStyle/>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研修概要（目標、研修の流れ）</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ICT</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活用研修の概要と実施方法・講師の役割・マイクロティーチング</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事前課題</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(1)</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事例</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1</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よくでる質問項目シート（主に授業での課題）についてのグループディスカッション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初日の振り返り</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事前課題</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(1)</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事例</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2</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よくでる質問項目シート</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主に動画教材</a:t>
                      </a:r>
                      <a:r>
                        <a:rPr lang="en-US" altLang="ja-JP" sz="24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行動変容促進コメント練習用資料のコメント付けについてのグループディスカッション</a:t>
                      </a:r>
                      <a:endParaRPr lang="en-US" altLang="ja-JP" sz="2400" dirty="0">
                        <a:solidFill>
                          <a:schemeClr val="tx1">
                            <a:lumMod val="65000"/>
                            <a:lumOff val="35000"/>
                          </a:schemeClr>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400" dirty="0">
                          <a:solidFill>
                            <a:schemeClr val="tx1">
                              <a:lumMod val="65000"/>
                              <a:lumOff val="35000"/>
                            </a:schemeClr>
                          </a:solidFill>
                          <a:latin typeface="Meiryo UI" panose="020B0604030504040204" pitchFamily="50" charset="-128"/>
                          <a:ea typeface="Meiryo UI" panose="020B0604030504040204" pitchFamily="50" charset="-128"/>
                        </a:rPr>
                        <a:t>内省・アクションプランの作成</a:t>
                      </a:r>
                      <a:endParaRPr lang="en-US" sz="2400" dirty="0">
                        <a:solidFill>
                          <a:schemeClr val="tx1">
                            <a:lumMod val="65000"/>
                            <a:lumOff val="3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01740303"/>
                  </a:ext>
                </a:extLst>
              </a:tr>
            </a:tbl>
          </a:graphicData>
        </a:graphic>
      </p:graphicFrame>
      <p:sp>
        <p:nvSpPr>
          <p:cNvPr id="5" name="Rounded Rectangle 4">
            <a:extLst>
              <a:ext uri="{FF2B5EF4-FFF2-40B4-BE49-F238E27FC236}">
                <a16:creationId xmlns:a16="http://schemas.microsoft.com/office/drawing/2014/main" xmlns="" id="{91D40CD3-B079-0842-AE26-6C74B84F6023}"/>
              </a:ext>
            </a:extLst>
          </p:cNvPr>
          <p:cNvSpPr/>
          <p:nvPr/>
        </p:nvSpPr>
        <p:spPr>
          <a:xfrm>
            <a:off x="6106293" y="2015066"/>
            <a:ext cx="5613267" cy="3940566"/>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4</a:t>
            </a:fld>
            <a:endParaRPr lang="en-US"/>
          </a:p>
        </p:txBody>
      </p:sp>
    </p:spTree>
    <p:extLst>
      <p:ext uri="{BB962C8B-B14F-4D97-AF65-F5344CB8AC3E}">
        <p14:creationId xmlns:p14="http://schemas.microsoft.com/office/powerpoint/2010/main" val="2169532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E83053-EE4D-BB40-8C54-DCFA73C4C861}"/>
              </a:ext>
            </a:extLst>
          </p:cNvPr>
          <p:cNvSpPr>
            <a:spLocks noGrp="1"/>
          </p:cNvSpPr>
          <p:nvPr>
            <p:ph type="title"/>
          </p:nvPr>
        </p:nvSpPr>
        <p:spPr>
          <a:xfrm>
            <a:off x="746124" y="2757483"/>
            <a:ext cx="10655307" cy="1714505"/>
          </a:xfrm>
        </p:spPr>
        <p:txBody>
          <a:bodyPr>
            <a:normAutofit fontScale="90000"/>
          </a:bodyPr>
          <a:lstStyle/>
          <a:p>
            <a:r>
              <a:rPr lang="ja-JP" altLang="en-US" sz="4900" dirty="0">
                <a:solidFill>
                  <a:schemeClr val="tx1">
                    <a:lumMod val="65000"/>
                    <a:lumOff val="35000"/>
                  </a:schemeClr>
                </a:solidFill>
              </a:rPr>
              <a:t>事前課題</a:t>
            </a:r>
            <a:r>
              <a:rPr lang="en-US" altLang="ja-JP" sz="4900" dirty="0">
                <a:solidFill>
                  <a:schemeClr val="tx1">
                    <a:lumMod val="65000"/>
                    <a:lumOff val="35000"/>
                  </a:schemeClr>
                </a:solidFill>
              </a:rPr>
              <a:t>(1)</a:t>
            </a:r>
            <a:r>
              <a:rPr lang="ja-JP" altLang="en-US" sz="4900" dirty="0" smtClean="0">
                <a:solidFill>
                  <a:schemeClr val="tx1">
                    <a:lumMod val="65000"/>
                    <a:lumOff val="35000"/>
                  </a:schemeClr>
                </a:solidFill>
              </a:rPr>
              <a:t>事例</a:t>
            </a:r>
            <a:r>
              <a:rPr lang="en-US" altLang="ja-JP" sz="4900" dirty="0" smtClean="0">
                <a:solidFill>
                  <a:schemeClr val="tx1">
                    <a:lumMod val="65000"/>
                    <a:lumOff val="35000"/>
                  </a:schemeClr>
                </a:solidFill>
              </a:rPr>
              <a:t>2</a:t>
            </a:r>
            <a:r>
              <a:rPr lang="ja-JP" altLang="en-US" sz="4900" dirty="0" smtClean="0">
                <a:solidFill>
                  <a:schemeClr val="tx1">
                    <a:lumMod val="65000"/>
                    <a:lumOff val="35000"/>
                  </a:schemeClr>
                </a:solidFill>
              </a:rPr>
              <a:t>に</a:t>
            </a:r>
            <a:r>
              <a:rPr lang="ja-JP" altLang="en-US" sz="4900" dirty="0">
                <a:solidFill>
                  <a:schemeClr val="tx1">
                    <a:lumMod val="65000"/>
                    <a:lumOff val="35000"/>
                  </a:schemeClr>
                </a:solidFill>
              </a:rPr>
              <a:t>ついて</a:t>
            </a:r>
            <a:r>
              <a:rPr lang="ja-JP" altLang="en-US" sz="4900" dirty="0" smtClean="0">
                <a:solidFill>
                  <a:schemeClr val="tx1">
                    <a:lumMod val="65000"/>
                    <a:lumOff val="35000"/>
                  </a:schemeClr>
                </a:solidFill>
              </a:rPr>
              <a:t>の</a:t>
            </a:r>
            <a:r>
              <a:rPr lang="en-US" altLang="ja-JP" sz="4900" dirty="0" smtClean="0">
                <a:solidFill>
                  <a:schemeClr val="tx1">
                    <a:lumMod val="65000"/>
                    <a:lumOff val="35000"/>
                  </a:schemeClr>
                </a:solidFill>
              </a:rPr>
              <a:t/>
            </a:r>
            <a:br>
              <a:rPr lang="en-US" altLang="ja-JP" sz="4900" dirty="0" smtClean="0">
                <a:solidFill>
                  <a:schemeClr val="tx1">
                    <a:lumMod val="65000"/>
                    <a:lumOff val="35000"/>
                  </a:schemeClr>
                </a:solidFill>
              </a:rPr>
            </a:br>
            <a:r>
              <a:rPr lang="ja-JP" altLang="en-US" sz="4900" dirty="0" smtClean="0">
                <a:solidFill>
                  <a:schemeClr val="tx1">
                    <a:lumMod val="65000"/>
                    <a:lumOff val="35000"/>
                  </a:schemeClr>
                </a:solidFill>
              </a:rPr>
              <a:t>グループディスカッション</a:t>
            </a:r>
            <a:r>
              <a:rPr lang="en-US" altLang="ja-JP" sz="4400" dirty="0">
                <a:solidFill>
                  <a:schemeClr val="tx1">
                    <a:lumMod val="65000"/>
                    <a:lumOff val="35000"/>
                  </a:schemeClr>
                </a:solidFill>
              </a:rPr>
              <a:t/>
            </a:r>
            <a:br>
              <a:rPr lang="en-US" altLang="ja-JP" sz="4400" dirty="0">
                <a:solidFill>
                  <a:schemeClr val="tx1">
                    <a:lumMod val="65000"/>
                    <a:lumOff val="35000"/>
                  </a:schemeClr>
                </a:solidFill>
              </a:rPr>
            </a:br>
            <a:r>
              <a:rPr lang="en-US" altLang="ja-JP" sz="3200" dirty="0">
                <a:solidFill>
                  <a:schemeClr val="tx1">
                    <a:lumMod val="65000"/>
                    <a:lumOff val="35000"/>
                  </a:schemeClr>
                </a:solidFill>
              </a:rPr>
              <a:t>(</a:t>
            </a:r>
            <a:r>
              <a:rPr lang="ja-JP" altLang="en-US" sz="3200" dirty="0">
                <a:solidFill>
                  <a:schemeClr val="tx1">
                    <a:lumMod val="65000"/>
                    <a:lumOff val="35000"/>
                  </a:schemeClr>
                </a:solidFill>
              </a:rPr>
              <a:t>指導案シート、動画教材に関するフィードバックの検討</a:t>
            </a:r>
            <a:r>
              <a:rPr lang="en-US" altLang="ja-JP" sz="3200" dirty="0">
                <a:solidFill>
                  <a:schemeClr val="tx1">
                    <a:lumMod val="65000"/>
                    <a:lumOff val="35000"/>
                  </a:schemeClr>
                </a:solidFill>
              </a:rPr>
              <a:t>)</a:t>
            </a:r>
            <a:endParaRPr lang="en-US" sz="3200" dirty="0">
              <a:solidFill>
                <a:schemeClr val="tx1">
                  <a:lumMod val="65000"/>
                  <a:lumOff val="35000"/>
                </a:schemeClr>
              </a:solidFill>
            </a:endParaRPr>
          </a:p>
        </p:txBody>
      </p:sp>
      <p:sp>
        <p:nvSpPr>
          <p:cNvPr id="4" name="スライド番号プレースホルダー 3"/>
          <p:cNvSpPr>
            <a:spLocks noGrp="1"/>
          </p:cNvSpPr>
          <p:nvPr>
            <p:ph type="sldNum" sz="quarter" idx="12"/>
          </p:nvPr>
        </p:nvSpPr>
        <p:spPr/>
        <p:txBody>
          <a:bodyPr/>
          <a:lstStyle/>
          <a:p>
            <a:fld id="{D9226DAE-D732-0D44-A3A9-3426432CAC1A}" type="slidenum">
              <a:rPr lang="en-US" smtClean="0"/>
              <a:t>5</a:t>
            </a:fld>
            <a:endParaRPr lang="en-US"/>
          </a:p>
        </p:txBody>
      </p:sp>
    </p:spTree>
    <p:extLst>
      <p:ext uri="{BB962C8B-B14F-4D97-AF65-F5344CB8AC3E}">
        <p14:creationId xmlns:p14="http://schemas.microsoft.com/office/powerpoint/2010/main" val="391211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9DEA2E-F2DA-4B45-AA28-03ED5F8E76A7}"/>
              </a:ext>
            </a:extLst>
          </p:cNvPr>
          <p:cNvSpPr>
            <a:spLocks noGrp="1"/>
          </p:cNvSpPr>
          <p:nvPr>
            <p:ph type="title"/>
          </p:nvPr>
        </p:nvSpPr>
        <p:spPr>
          <a:xfrm>
            <a:off x="839788" y="550864"/>
            <a:ext cx="10515600" cy="898899"/>
          </a:xfrm>
        </p:spPr>
        <p:txBody>
          <a:bodyPr>
            <a:normAutofit/>
          </a:bodyPr>
          <a:lstStyle/>
          <a:p>
            <a:r>
              <a:rPr lang="ja-JP" altLang="en-US" dirty="0">
                <a:solidFill>
                  <a:schemeClr val="tx1">
                    <a:lumMod val="65000"/>
                    <a:lumOff val="35000"/>
                  </a:schemeClr>
                </a:solidFill>
              </a:rPr>
              <a:t>・事前課題</a:t>
            </a:r>
            <a:r>
              <a:rPr lang="en-US" dirty="0">
                <a:solidFill>
                  <a:schemeClr val="tx1">
                    <a:lumMod val="65000"/>
                    <a:lumOff val="35000"/>
                  </a:schemeClr>
                </a:solidFill>
              </a:rPr>
              <a:t>(1)</a:t>
            </a:r>
            <a:r>
              <a:rPr lang="ja-JP" altLang="en-US" dirty="0" smtClean="0">
                <a:solidFill>
                  <a:schemeClr val="tx1">
                    <a:lumMod val="65000"/>
                    <a:lumOff val="35000"/>
                  </a:schemeClr>
                </a:solidFill>
              </a:rPr>
              <a:t>事例</a:t>
            </a:r>
            <a:r>
              <a:rPr lang="en-US" altLang="ja-JP" dirty="0" smtClean="0">
                <a:solidFill>
                  <a:schemeClr val="tx1">
                    <a:lumMod val="65000"/>
                    <a:lumOff val="35000"/>
                  </a:schemeClr>
                </a:solidFill>
              </a:rPr>
              <a:t>2</a:t>
            </a:r>
            <a:endParaRPr lang="en-US" dirty="0">
              <a:solidFill>
                <a:schemeClr val="tx1">
                  <a:lumMod val="65000"/>
                  <a:lumOff val="35000"/>
                </a:schemeClr>
              </a:solidFill>
            </a:endParaRPr>
          </a:p>
        </p:txBody>
      </p:sp>
      <p:sp>
        <p:nvSpPr>
          <p:cNvPr id="4" name="Text Placeholder 3">
            <a:extLst>
              <a:ext uri="{FF2B5EF4-FFF2-40B4-BE49-F238E27FC236}">
                <a16:creationId xmlns:a16="http://schemas.microsoft.com/office/drawing/2014/main" xmlns="" id="{5DF89F03-96BA-D644-B029-C3F57136912A}"/>
              </a:ext>
            </a:extLst>
          </p:cNvPr>
          <p:cNvSpPr>
            <a:spLocks noGrp="1"/>
          </p:cNvSpPr>
          <p:nvPr>
            <p:ph type="body" idx="1"/>
          </p:nvPr>
        </p:nvSpPr>
        <p:spPr>
          <a:xfrm>
            <a:off x="839788" y="1764095"/>
            <a:ext cx="5157787" cy="1241051"/>
          </a:xfrm>
        </p:spPr>
        <p:txBody>
          <a:bodyPr>
            <a:normAutofit/>
          </a:bodyPr>
          <a:lstStyle/>
          <a:p>
            <a:r>
              <a:rPr lang="ja-JP" altLang="en-US" sz="2800" dirty="0">
                <a:solidFill>
                  <a:schemeClr val="tx1">
                    <a:lumMod val="65000"/>
                    <a:lumOff val="35000"/>
                  </a:schemeClr>
                </a:solidFill>
              </a:rPr>
              <a:t>事前課題</a:t>
            </a:r>
            <a:endParaRPr lang="en-US" sz="2800"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xmlns="" id="{961D76BC-DFEB-CE4F-8183-F89B6AB1CB2B}"/>
              </a:ext>
            </a:extLst>
          </p:cNvPr>
          <p:cNvSpPr>
            <a:spLocks noGrp="1"/>
          </p:cNvSpPr>
          <p:nvPr>
            <p:ph sz="half" idx="2"/>
          </p:nvPr>
        </p:nvSpPr>
        <p:spPr>
          <a:xfrm>
            <a:off x="839788" y="3005146"/>
            <a:ext cx="5157787" cy="3684588"/>
          </a:xfrm>
        </p:spPr>
        <p:txBody>
          <a:bodyPr/>
          <a:lstStyle/>
          <a:p>
            <a:r>
              <a:rPr lang="ja-JP" altLang="en-US" dirty="0" smtClean="0">
                <a:solidFill>
                  <a:schemeClr val="tx1">
                    <a:lumMod val="65000"/>
                    <a:lumOff val="35000"/>
                  </a:schemeClr>
                </a:solidFill>
              </a:rPr>
              <a:t>事例</a:t>
            </a:r>
            <a:r>
              <a:rPr lang="en-US" altLang="ja-JP" dirty="0">
                <a:solidFill>
                  <a:schemeClr val="tx1">
                    <a:lumMod val="65000"/>
                    <a:lumOff val="35000"/>
                  </a:schemeClr>
                </a:solidFill>
              </a:rPr>
              <a:t>2</a:t>
            </a:r>
            <a:r>
              <a:rPr lang="ja-JP" altLang="en-US" dirty="0" smtClean="0">
                <a:solidFill>
                  <a:schemeClr val="tx1">
                    <a:lumMod val="65000"/>
                    <a:lumOff val="35000"/>
                  </a:schemeClr>
                </a:solidFill>
              </a:rPr>
              <a:t>の</a:t>
            </a:r>
            <a:r>
              <a:rPr lang="ja-JP" altLang="en-US" dirty="0">
                <a:solidFill>
                  <a:schemeClr val="tx1">
                    <a:lumMod val="65000"/>
                    <a:lumOff val="35000"/>
                  </a:schemeClr>
                </a:solidFill>
              </a:rPr>
              <a:t>指導案シート</a:t>
            </a:r>
            <a:r>
              <a:rPr lang="en-US" altLang="ja-JP" dirty="0" smtClean="0">
                <a:solidFill>
                  <a:schemeClr val="tx1">
                    <a:lumMod val="65000"/>
                    <a:lumOff val="35000"/>
                  </a:schemeClr>
                </a:solidFill>
              </a:rPr>
              <a:t>No.1&amp;No.2</a:t>
            </a:r>
            <a:endParaRPr lang="en-US" altLang="ja-JP" dirty="0">
              <a:solidFill>
                <a:schemeClr val="tx1">
                  <a:lumMod val="65000"/>
                  <a:lumOff val="35000"/>
                </a:schemeClr>
              </a:solidFill>
            </a:endParaRPr>
          </a:p>
          <a:p>
            <a:r>
              <a:rPr lang="ja-JP" altLang="en-US" dirty="0">
                <a:solidFill>
                  <a:schemeClr val="tx1">
                    <a:lumMod val="65000"/>
                    <a:lumOff val="35000"/>
                  </a:schemeClr>
                </a:solidFill>
              </a:rPr>
              <a:t>動画教材</a:t>
            </a:r>
            <a:endParaRPr lang="en-US" dirty="0">
              <a:solidFill>
                <a:schemeClr val="tx1">
                  <a:lumMod val="65000"/>
                  <a:lumOff val="35000"/>
                </a:schemeClr>
              </a:solidFill>
            </a:endParaRPr>
          </a:p>
        </p:txBody>
      </p:sp>
      <p:sp>
        <p:nvSpPr>
          <p:cNvPr id="5" name="Text Placeholder 4">
            <a:extLst>
              <a:ext uri="{FF2B5EF4-FFF2-40B4-BE49-F238E27FC236}">
                <a16:creationId xmlns:a16="http://schemas.microsoft.com/office/drawing/2014/main" xmlns="" id="{211A9E5A-B067-2449-96F5-02DD3415048F}"/>
              </a:ext>
            </a:extLst>
          </p:cNvPr>
          <p:cNvSpPr>
            <a:spLocks noGrp="1"/>
          </p:cNvSpPr>
          <p:nvPr>
            <p:ph type="body" sz="quarter" idx="3"/>
          </p:nvPr>
        </p:nvSpPr>
        <p:spPr>
          <a:xfrm>
            <a:off x="6172200" y="1764095"/>
            <a:ext cx="5183188" cy="1241051"/>
          </a:xfrm>
        </p:spPr>
        <p:txBody>
          <a:bodyPr>
            <a:normAutofit/>
          </a:bodyPr>
          <a:lstStyle/>
          <a:p>
            <a:r>
              <a:rPr lang="ja-JP" altLang="en-US" sz="2800" dirty="0">
                <a:solidFill>
                  <a:schemeClr val="tx1">
                    <a:lumMod val="65000"/>
                    <a:lumOff val="35000"/>
                  </a:schemeClr>
                </a:solidFill>
              </a:rPr>
              <a:t>評価のためのポイント</a:t>
            </a:r>
            <a:endParaRPr lang="en-US" sz="2800" dirty="0">
              <a:solidFill>
                <a:schemeClr val="tx1">
                  <a:lumMod val="65000"/>
                  <a:lumOff val="35000"/>
                </a:schemeClr>
              </a:solidFill>
            </a:endParaRPr>
          </a:p>
        </p:txBody>
      </p:sp>
      <p:sp>
        <p:nvSpPr>
          <p:cNvPr id="6" name="Content Placeholder 5">
            <a:extLst>
              <a:ext uri="{FF2B5EF4-FFF2-40B4-BE49-F238E27FC236}">
                <a16:creationId xmlns:a16="http://schemas.microsoft.com/office/drawing/2014/main" xmlns="" id="{9A3C598A-8335-564A-8DD1-6EF0817D0570}"/>
              </a:ext>
            </a:extLst>
          </p:cNvPr>
          <p:cNvSpPr>
            <a:spLocks noGrp="1"/>
          </p:cNvSpPr>
          <p:nvPr>
            <p:ph sz="quarter" idx="4"/>
          </p:nvPr>
        </p:nvSpPr>
        <p:spPr>
          <a:xfrm>
            <a:off x="6172200" y="3005146"/>
            <a:ext cx="5183188" cy="3684588"/>
          </a:xfrm>
        </p:spPr>
        <p:txBody>
          <a:bodyPr/>
          <a:lstStyle/>
          <a:p>
            <a:r>
              <a:rPr lang="en-US" dirty="0">
                <a:solidFill>
                  <a:schemeClr val="tx1">
                    <a:lumMod val="65000"/>
                    <a:lumOff val="35000"/>
                  </a:schemeClr>
                </a:solidFill>
              </a:rPr>
              <a:t>ID</a:t>
            </a:r>
            <a:r>
              <a:rPr lang="ja-JP" altLang="en-US" dirty="0">
                <a:solidFill>
                  <a:schemeClr val="tx1">
                    <a:lumMod val="65000"/>
                    <a:lumOff val="35000"/>
                  </a:schemeClr>
                </a:solidFill>
              </a:rPr>
              <a:t>チェックポイント</a:t>
            </a:r>
            <a:endParaRPr lang="en-US" altLang="ja-JP" dirty="0">
              <a:solidFill>
                <a:schemeClr val="tx1">
                  <a:lumMod val="65000"/>
                  <a:lumOff val="35000"/>
                </a:schemeClr>
              </a:solidFill>
            </a:endParaRPr>
          </a:p>
          <a:p>
            <a:r>
              <a:rPr lang="ja-JP" altLang="en-US" dirty="0">
                <a:solidFill>
                  <a:schemeClr val="tx1">
                    <a:lumMod val="65000"/>
                    <a:lumOff val="35000"/>
                  </a:schemeClr>
                </a:solidFill>
              </a:rPr>
              <a:t>動画教材チェックポイント</a:t>
            </a:r>
            <a:endParaRPr lang="en-US" dirty="0">
              <a:solidFill>
                <a:schemeClr val="tx1">
                  <a:lumMod val="65000"/>
                  <a:lumOff val="35000"/>
                </a:schemeClr>
              </a:solidFill>
            </a:endParaRPr>
          </a:p>
        </p:txBody>
      </p:sp>
      <p:sp>
        <p:nvSpPr>
          <p:cNvPr id="7" name="スライド番号プレースホルダー 6"/>
          <p:cNvSpPr>
            <a:spLocks noGrp="1"/>
          </p:cNvSpPr>
          <p:nvPr>
            <p:ph type="sldNum" sz="quarter" idx="12"/>
          </p:nvPr>
        </p:nvSpPr>
        <p:spPr/>
        <p:txBody>
          <a:bodyPr/>
          <a:lstStyle/>
          <a:p>
            <a:fld id="{D9226DAE-D732-0D44-A3A9-3426432CAC1A}" type="slidenum">
              <a:rPr lang="en-US" smtClean="0"/>
              <a:t>6</a:t>
            </a:fld>
            <a:endParaRPr lang="en-US"/>
          </a:p>
        </p:txBody>
      </p:sp>
    </p:spTree>
    <p:extLst>
      <p:ext uri="{BB962C8B-B14F-4D97-AF65-F5344CB8AC3E}">
        <p14:creationId xmlns:p14="http://schemas.microsoft.com/office/powerpoint/2010/main" val="1789795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xmlns="" id="{34F79687-D4D2-6C4B-ACB2-62CE1689176A}"/>
              </a:ext>
            </a:extLst>
          </p:cNvPr>
          <p:cNvSpPr>
            <a:spLocks noGrp="1"/>
          </p:cNvSpPr>
          <p:nvPr>
            <p:ph type="title"/>
          </p:nvPr>
        </p:nvSpPr>
        <p:spPr>
          <a:xfrm>
            <a:off x="838200" y="536581"/>
            <a:ext cx="10515600" cy="898898"/>
          </a:xfrm>
        </p:spPr>
        <p:txBody>
          <a:bodyPr/>
          <a:lstStyle/>
          <a:p>
            <a:r>
              <a:rPr lang="en-US" altLang="ja-JP" dirty="0">
                <a:solidFill>
                  <a:schemeClr val="tx1">
                    <a:lumMod val="65000"/>
                    <a:lumOff val="35000"/>
                  </a:schemeClr>
                </a:solidFill>
              </a:rPr>
              <a:t>ID</a:t>
            </a:r>
            <a:r>
              <a:rPr lang="ja-JP" altLang="en-US" dirty="0">
                <a:solidFill>
                  <a:schemeClr val="tx1">
                    <a:lumMod val="65000"/>
                    <a:lumOff val="35000"/>
                  </a:schemeClr>
                </a:solidFill>
              </a:rPr>
              <a:t>の観点からの指導案チェックポイント</a:t>
            </a:r>
            <a:endParaRPr lang="en-US" dirty="0">
              <a:solidFill>
                <a:schemeClr val="tx1">
                  <a:lumMod val="65000"/>
                  <a:lumOff val="35000"/>
                </a:schemeClr>
              </a:solidFill>
            </a:endParaRPr>
          </a:p>
        </p:txBody>
      </p:sp>
      <p:sp>
        <p:nvSpPr>
          <p:cNvPr id="16" name="Content Placeholder 15">
            <a:extLst>
              <a:ext uri="{FF2B5EF4-FFF2-40B4-BE49-F238E27FC236}">
                <a16:creationId xmlns:a16="http://schemas.microsoft.com/office/drawing/2014/main" xmlns="" id="{C18B43DA-0BD3-C64B-A9C7-460F0B8190B7}"/>
              </a:ext>
            </a:extLst>
          </p:cNvPr>
          <p:cNvSpPr>
            <a:spLocks noGrp="1"/>
          </p:cNvSpPr>
          <p:nvPr>
            <p:ph idx="1"/>
          </p:nvPr>
        </p:nvSpPr>
        <p:spPr>
          <a:xfrm>
            <a:off x="838197" y="2261439"/>
            <a:ext cx="10515600" cy="3753599"/>
          </a:xfrm>
        </p:spPr>
        <p:txBody>
          <a:bodyPr>
            <a:normAutofit/>
          </a:bodyPr>
          <a:lstStyle/>
          <a:p>
            <a:r>
              <a:rPr lang="en-US" sz="2400" dirty="0">
                <a:solidFill>
                  <a:schemeClr val="tx1">
                    <a:lumMod val="65000"/>
                    <a:lumOff val="35000"/>
                  </a:schemeClr>
                </a:solidFill>
              </a:rPr>
              <a:t>学習時間の「長さ」でなく「到達度」で判定していますか</a:t>
            </a:r>
          </a:p>
          <a:p>
            <a:r>
              <a:rPr lang="en-US" sz="2400" dirty="0">
                <a:solidFill>
                  <a:schemeClr val="tx1">
                    <a:lumMod val="65000"/>
                    <a:lumOff val="35000"/>
                  </a:schemeClr>
                </a:solidFill>
              </a:rPr>
              <a:t>自分のペースやスタイルで学習を進められる工夫がありますか</a:t>
            </a:r>
          </a:p>
          <a:p>
            <a:r>
              <a:rPr lang="en-US" sz="2400" dirty="0">
                <a:solidFill>
                  <a:schemeClr val="tx1">
                    <a:lumMod val="65000"/>
                    <a:lumOff val="35000"/>
                  </a:schemeClr>
                </a:solidFill>
              </a:rPr>
              <a:t>研修の全体像を伝える工夫（スケジュール表･コースマップなど）がありますか</a:t>
            </a:r>
          </a:p>
          <a:p>
            <a:r>
              <a:rPr lang="en-US" sz="2400" dirty="0">
                <a:solidFill>
                  <a:schemeClr val="tx1">
                    <a:lumMod val="65000"/>
                    <a:lumOff val="35000"/>
                  </a:schemeClr>
                </a:solidFill>
              </a:rPr>
              <a:t>９教授事象を含む短い単位に分割されており、飽きさせない工夫がありますか  </a:t>
            </a:r>
          </a:p>
          <a:p>
            <a:r>
              <a:rPr lang="en-US" sz="2400" dirty="0" err="1">
                <a:solidFill>
                  <a:schemeClr val="tx1">
                    <a:lumMod val="65000"/>
                    <a:lumOff val="35000"/>
                  </a:schemeClr>
                </a:solidFill>
              </a:rPr>
              <a:t>教材のコンテンツのタイトルや見出しは何についての情報提示かが明らかですか</a:t>
            </a:r>
            <a:endParaRPr lang="en-US" sz="2400" dirty="0">
              <a:solidFill>
                <a:schemeClr val="tx1">
                  <a:lumMod val="65000"/>
                  <a:lumOff val="35000"/>
                </a:schemeClr>
              </a:solidFill>
            </a:endParaRPr>
          </a:p>
          <a:p>
            <a:r>
              <a:rPr lang="en-US" sz="2400" dirty="0" err="1">
                <a:solidFill>
                  <a:schemeClr val="tx1">
                    <a:lumMod val="65000"/>
                    <a:lumOff val="35000"/>
                  </a:schemeClr>
                </a:solidFill>
              </a:rPr>
              <a:t>誤りを気にせず試せる状況で練習する機会がありますか</a:t>
            </a:r>
            <a:endParaRPr lang="en-US" sz="2400" dirty="0">
              <a:solidFill>
                <a:schemeClr val="tx1">
                  <a:lumMod val="65000"/>
                  <a:lumOff val="35000"/>
                </a:schemeClr>
              </a:solidFill>
            </a:endParaRPr>
          </a:p>
          <a:p>
            <a:r>
              <a:rPr lang="en-US" sz="2400" dirty="0" err="1">
                <a:solidFill>
                  <a:schemeClr val="tx1">
                    <a:lumMod val="65000"/>
                    <a:lumOff val="35000"/>
                  </a:schemeClr>
                </a:solidFill>
              </a:rPr>
              <a:t>事後テストと同じレベルで仕上げの練習をする機会がありますか</a:t>
            </a:r>
            <a:r>
              <a:rPr lang="en-US" sz="2400" dirty="0">
                <a:solidFill>
                  <a:schemeClr val="tx1">
                    <a:lumMod val="65000"/>
                    <a:lumOff val="35000"/>
                  </a:schemeClr>
                </a:solidFill>
              </a:rPr>
              <a:t>  </a:t>
            </a:r>
          </a:p>
          <a:p>
            <a:r>
              <a:rPr lang="en-US" sz="2400" dirty="0" err="1">
                <a:solidFill>
                  <a:schemeClr val="tx1">
                    <a:lumMod val="65000"/>
                    <a:lumOff val="35000"/>
                  </a:schemeClr>
                </a:solidFill>
              </a:rPr>
              <a:t>自律して学習を進めるための教育媒体や実施方法を使っていますか</a:t>
            </a:r>
            <a:endParaRPr lang="en-US" sz="2400" dirty="0">
              <a:solidFill>
                <a:schemeClr val="tx1">
                  <a:lumMod val="65000"/>
                  <a:lumOff val="35000"/>
                </a:schemeClr>
              </a:solidFill>
            </a:endParaRPr>
          </a:p>
        </p:txBody>
      </p:sp>
      <p:sp>
        <p:nvSpPr>
          <p:cNvPr id="4" name="Rectangle 3">
            <a:extLst>
              <a:ext uri="{FF2B5EF4-FFF2-40B4-BE49-F238E27FC236}">
                <a16:creationId xmlns:a16="http://schemas.microsoft.com/office/drawing/2014/main" xmlns="" id="{B0E29AAE-DF9F-F44F-BDA2-018E434EA353}"/>
              </a:ext>
            </a:extLst>
          </p:cNvPr>
          <p:cNvSpPr/>
          <p:nvPr/>
        </p:nvSpPr>
        <p:spPr>
          <a:xfrm>
            <a:off x="8383569" y="6360076"/>
            <a:ext cx="2511778" cy="369332"/>
          </a:xfrm>
          <a:prstGeom prst="rect">
            <a:avLst/>
          </a:prstGeom>
        </p:spPr>
        <p:txBody>
          <a:bodyPr wrap="none">
            <a:spAutoFit/>
          </a:bodyPr>
          <a:lstStyle/>
          <a:p>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全専研</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ID</a:t>
            </a:r>
            <a:r>
              <a:rPr lang="ja-JP" altLang="en-US" dirty="0">
                <a:solidFill>
                  <a:schemeClr val="tx1">
                    <a:lumMod val="65000"/>
                    <a:lumOff val="35000"/>
                  </a:schemeClr>
                </a:solidFill>
                <a:latin typeface="Meiryo UI" panose="020B0604030504040204" pitchFamily="50" charset="-128"/>
                <a:ea typeface="Meiryo UI" panose="020B0604030504040204" pitchFamily="50" charset="-128"/>
              </a:rPr>
              <a:t>テキスト</a:t>
            </a:r>
            <a:r>
              <a:rPr lang="en-US" altLang="ja-JP" dirty="0">
                <a:solidFill>
                  <a:schemeClr val="tx1">
                    <a:lumMod val="65000"/>
                    <a:lumOff val="35000"/>
                  </a:schemeClr>
                </a:solidFill>
                <a:latin typeface="Meiryo UI" panose="020B0604030504040204" pitchFamily="50" charset="-128"/>
                <a:ea typeface="Meiryo UI" panose="020B0604030504040204" pitchFamily="50" charset="-128"/>
              </a:rPr>
              <a:t>, p.80</a:t>
            </a:r>
            <a:endParaRPr lang="en-US" dirty="0">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226DAE-D732-0D44-A3A9-3426432CAC1A}" type="slidenum">
              <a:rPr lang="en-US" smtClean="0"/>
              <a:t>7</a:t>
            </a:fld>
            <a:endParaRPr lang="en-US"/>
          </a:p>
        </p:txBody>
      </p:sp>
    </p:spTree>
    <p:extLst>
      <p:ext uri="{BB962C8B-B14F-4D97-AF65-F5344CB8AC3E}">
        <p14:creationId xmlns:p14="http://schemas.microsoft.com/office/powerpoint/2010/main" val="368017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8EF2F7FD-C874-D54D-AEE4-8AC157092D41}"/>
              </a:ext>
            </a:extLst>
          </p:cNvPr>
          <p:cNvSpPr>
            <a:spLocks noGrp="1"/>
          </p:cNvSpPr>
          <p:nvPr>
            <p:ph type="title"/>
          </p:nvPr>
        </p:nvSpPr>
        <p:spPr>
          <a:xfrm>
            <a:off x="838200" y="536585"/>
            <a:ext cx="10515600" cy="898898"/>
          </a:xfrm>
        </p:spPr>
        <p:txBody>
          <a:bodyPr/>
          <a:lstStyle/>
          <a:p>
            <a:r>
              <a:rPr lang="ja-JP" altLang="en-US" dirty="0">
                <a:solidFill>
                  <a:schemeClr val="tx1">
                    <a:lumMod val="65000"/>
                    <a:lumOff val="35000"/>
                  </a:schemeClr>
                </a:solidFill>
              </a:rPr>
              <a:t>動画教材のチェックポイント</a:t>
            </a:r>
            <a:endParaRPr lang="en-US" dirty="0">
              <a:solidFill>
                <a:schemeClr val="tx1">
                  <a:lumMod val="65000"/>
                  <a:lumOff val="35000"/>
                </a:schemeClr>
              </a:solidFill>
            </a:endParaRPr>
          </a:p>
        </p:txBody>
      </p:sp>
      <p:graphicFrame>
        <p:nvGraphicFramePr>
          <p:cNvPr id="6" name="Table 5">
            <a:extLst>
              <a:ext uri="{FF2B5EF4-FFF2-40B4-BE49-F238E27FC236}">
                <a16:creationId xmlns:a16="http://schemas.microsoft.com/office/drawing/2014/main" xmlns="" id="{9AE49291-9726-7643-A5A2-433BE46170E8}"/>
              </a:ext>
            </a:extLst>
          </p:cNvPr>
          <p:cNvGraphicFramePr>
            <a:graphicFrameLocks noGrp="1"/>
          </p:cNvGraphicFramePr>
          <p:nvPr>
            <p:extLst/>
          </p:nvPr>
        </p:nvGraphicFramePr>
        <p:xfrm>
          <a:off x="2694259" y="1997599"/>
          <a:ext cx="6803481" cy="4333875"/>
        </p:xfrm>
        <a:graphic>
          <a:graphicData uri="http://schemas.openxmlformats.org/drawingml/2006/table">
            <a:tbl>
              <a:tblPr>
                <a:tableStyleId>{5940675A-B579-460E-94D1-54222C63F5DA}</a:tableStyleId>
              </a:tblPr>
              <a:tblGrid>
                <a:gridCol w="1729698">
                  <a:extLst>
                    <a:ext uri="{9D8B030D-6E8A-4147-A177-3AD203B41FA5}">
                      <a16:colId xmlns:a16="http://schemas.microsoft.com/office/drawing/2014/main" xmlns="" val="2128144390"/>
                    </a:ext>
                  </a:extLst>
                </a:gridCol>
                <a:gridCol w="5073783">
                  <a:extLst>
                    <a:ext uri="{9D8B030D-6E8A-4147-A177-3AD203B41FA5}">
                      <a16:colId xmlns:a16="http://schemas.microsoft.com/office/drawing/2014/main" xmlns="" val="4173101766"/>
                    </a:ext>
                  </a:extLst>
                </a:gridCol>
              </a:tblGrid>
              <a:tr h="177800">
                <a:tc gridSpan="2">
                  <a:txBody>
                    <a:bodyPr/>
                    <a:lstStyle/>
                    <a:p>
                      <a:pPr algn="ctr" fontAlgn="ctr"/>
                      <a:r>
                        <a:rPr lang="ja-JP" altLang="en-US" sz="4000" u="none" strike="noStrike" dirty="0">
                          <a:solidFill>
                            <a:schemeClr val="tx1">
                              <a:lumMod val="65000"/>
                              <a:lumOff val="35000"/>
                            </a:schemeClr>
                          </a:solidFill>
                          <a:effectLst/>
                          <a:latin typeface="Meiryo UI" panose="020B0604030504040204" pitchFamily="50" charset="-128"/>
                          <a:ea typeface="Meiryo UI" panose="020B0604030504040204" pitchFamily="50" charset="-128"/>
                        </a:rPr>
                        <a:t>確認事項</a:t>
                      </a:r>
                      <a:endParaRPr lang="ja-JP" altLang="en-US" sz="4000" b="0" i="0" u="none" strike="noStrike" dirty="0">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tc hMerge="1">
                  <a:txBody>
                    <a:bodyPr/>
                    <a:lstStyle/>
                    <a:p>
                      <a:endParaRPr lang="en-US"/>
                    </a:p>
                  </a:txBody>
                  <a:tcPr/>
                </a:tc>
                <a:extLst>
                  <a:ext uri="{0D108BD9-81ED-4DB2-BD59-A6C34878D82A}">
                    <a16:rowId xmlns:a16="http://schemas.microsoft.com/office/drawing/2014/main" xmlns="" val="2121886103"/>
                  </a:ext>
                </a:extLst>
              </a:tr>
              <a:tr h="0">
                <a:tc rowSpan="2">
                  <a:txBody>
                    <a:bodyPr/>
                    <a:lstStyle/>
                    <a:p>
                      <a:pPr algn="ctr" fontAlgn="ctr"/>
                      <a:r>
                        <a:rPr lang="ja-JP" altLang="en-US" sz="4000" u="none" strike="noStrike">
                          <a:solidFill>
                            <a:schemeClr val="tx1">
                              <a:lumMod val="65000"/>
                              <a:lumOff val="35000"/>
                            </a:schemeClr>
                          </a:solidFill>
                          <a:effectLst/>
                          <a:latin typeface="Meiryo UI" panose="020B0604030504040204" pitchFamily="50" charset="-128"/>
                          <a:ea typeface="Meiryo UI" panose="020B0604030504040204" pitchFamily="50" charset="-128"/>
                        </a:rPr>
                        <a:t>動画</a:t>
                      </a:r>
                      <a:endParaRPr lang="ja-JP" altLang="en-US" sz="4000" b="0" i="0" u="none" strike="noStrike">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 altLang="en-US" sz="4000" u="none" strike="noStrike">
                          <a:solidFill>
                            <a:schemeClr val="tx1">
                              <a:lumMod val="65000"/>
                              <a:lumOff val="35000"/>
                            </a:schemeClr>
                          </a:solidFill>
                          <a:effectLst/>
                          <a:latin typeface="Meiryo UI" panose="020B0604030504040204" pitchFamily="50" charset="-128"/>
                          <a:ea typeface="Meiryo UI" panose="020B0604030504040204" pitchFamily="50" charset="-128"/>
                        </a:rPr>
                        <a:t>動画のクオリティ</a:t>
                      </a:r>
                      <a:endParaRPr lang="ja" altLang="en-US" sz="4000" b="0" i="0" u="none" strike="noStrike">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xmlns="" val="1628302154"/>
                  </a:ext>
                </a:extLst>
              </a:tr>
              <a:tr h="0">
                <a:tc vMerge="1">
                  <a:txBody>
                    <a:bodyPr/>
                    <a:lstStyle/>
                    <a:p>
                      <a:endParaRPr lang="en-US"/>
                    </a:p>
                  </a:txBody>
                  <a:tcPr/>
                </a:tc>
                <a:tc>
                  <a:txBody>
                    <a:bodyPr/>
                    <a:lstStyle/>
                    <a:p>
                      <a:pPr algn="ctr" fontAlgn="ctr"/>
                      <a:r>
                        <a:rPr lang="ja-JP" altLang="en-US" sz="4000" u="none" strike="noStrike" dirty="0">
                          <a:solidFill>
                            <a:schemeClr val="tx1">
                              <a:lumMod val="65000"/>
                              <a:lumOff val="35000"/>
                            </a:schemeClr>
                          </a:solidFill>
                          <a:effectLst/>
                          <a:latin typeface="Meiryo UI" panose="020B0604030504040204" pitchFamily="50" charset="-128"/>
                          <a:ea typeface="Meiryo UI" panose="020B0604030504040204" pitchFamily="50" charset="-128"/>
                        </a:rPr>
                        <a:t>配信方法</a:t>
                      </a:r>
                      <a:endParaRPr lang="ja-JP" altLang="en-US" sz="4000" b="0" i="0" u="none" strike="noStrike" dirty="0">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xmlns="" val="233703510"/>
                  </a:ext>
                </a:extLst>
              </a:tr>
              <a:tr h="0">
                <a:tc rowSpan="4">
                  <a:txBody>
                    <a:bodyPr/>
                    <a:lstStyle/>
                    <a:p>
                      <a:pPr algn="ctr" fontAlgn="ctr"/>
                      <a:r>
                        <a:rPr lang="ja-JP" altLang="en-US" sz="4000" u="none" strike="noStrike">
                          <a:solidFill>
                            <a:schemeClr val="tx1">
                              <a:lumMod val="65000"/>
                              <a:lumOff val="35000"/>
                            </a:schemeClr>
                          </a:solidFill>
                          <a:effectLst/>
                          <a:latin typeface="Meiryo UI" panose="020B0604030504040204" pitchFamily="50" charset="-128"/>
                          <a:ea typeface="Meiryo UI" panose="020B0604030504040204" pitchFamily="50" charset="-128"/>
                        </a:rPr>
                        <a:t>教材</a:t>
                      </a:r>
                      <a:endParaRPr lang="ja-JP" altLang="en-US" sz="4000" b="0" i="0" u="none" strike="noStrike">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 altLang="en-US" sz="4000" u="none" strike="noStrike" dirty="0" smtClean="0">
                          <a:solidFill>
                            <a:schemeClr val="tx1">
                              <a:lumMod val="65000"/>
                              <a:lumOff val="35000"/>
                            </a:schemeClr>
                          </a:solidFill>
                          <a:effectLst/>
                          <a:latin typeface="Meiryo UI" panose="020B0604030504040204" pitchFamily="50" charset="-128"/>
                          <a:ea typeface="Meiryo UI" panose="020B0604030504040204" pitchFamily="50" charset="-128"/>
                        </a:rPr>
                        <a:t>授業との連携</a:t>
                      </a:r>
                      <a:endParaRPr lang="ja" altLang="en-US" sz="4000" b="0" i="0" u="none" strike="noStrike" dirty="0">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xmlns="" val="2123126186"/>
                  </a:ext>
                </a:extLst>
              </a:tr>
              <a:tr h="0">
                <a:tc vMerge="1">
                  <a:txBody>
                    <a:bodyPr/>
                    <a:lstStyle/>
                    <a:p>
                      <a:endParaRPr lang="en-US"/>
                    </a:p>
                  </a:txBody>
                  <a:tcPr/>
                </a:tc>
                <a:tc>
                  <a:txBody>
                    <a:bodyPr/>
                    <a:lstStyle/>
                    <a:p>
                      <a:pPr algn="ctr" fontAlgn="ctr"/>
                      <a:r>
                        <a:rPr lang="ja-JP" altLang="en-US" sz="4000" u="none" strike="noStrike">
                          <a:solidFill>
                            <a:schemeClr val="tx1">
                              <a:lumMod val="65000"/>
                              <a:lumOff val="35000"/>
                            </a:schemeClr>
                          </a:solidFill>
                          <a:effectLst/>
                          <a:latin typeface="Meiryo UI" panose="020B0604030504040204" pitchFamily="50" charset="-128"/>
                          <a:ea typeface="Meiryo UI" panose="020B0604030504040204" pitchFamily="50" charset="-128"/>
                        </a:rPr>
                        <a:t>認知的配慮</a:t>
                      </a:r>
                      <a:endParaRPr lang="ja-JP" altLang="en-US" sz="4000" b="0" i="0" u="none" strike="noStrike">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xmlns="" val="3878118835"/>
                  </a:ext>
                </a:extLst>
              </a:tr>
              <a:tr h="0">
                <a:tc vMerge="1">
                  <a:txBody>
                    <a:bodyPr/>
                    <a:lstStyle/>
                    <a:p>
                      <a:endParaRPr lang="en-US"/>
                    </a:p>
                  </a:txBody>
                  <a:tcPr/>
                </a:tc>
                <a:tc>
                  <a:txBody>
                    <a:bodyPr/>
                    <a:lstStyle/>
                    <a:p>
                      <a:pPr algn="ctr" fontAlgn="ctr"/>
                      <a:r>
                        <a:rPr lang="ja-JP" altLang="en-US" sz="4000" u="none" strike="noStrike">
                          <a:solidFill>
                            <a:schemeClr val="tx1">
                              <a:lumMod val="65000"/>
                              <a:lumOff val="35000"/>
                            </a:schemeClr>
                          </a:solidFill>
                          <a:effectLst/>
                          <a:latin typeface="Meiryo UI" panose="020B0604030504040204" pitchFamily="50" charset="-128"/>
                          <a:ea typeface="Meiryo UI" panose="020B0604030504040204" pitchFamily="50" charset="-128"/>
                        </a:rPr>
                        <a:t>情緒的配慮</a:t>
                      </a:r>
                      <a:endParaRPr lang="ja-JP" altLang="en-US" sz="4000" b="0" i="0" u="none" strike="noStrike">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xmlns="" val="1738861264"/>
                  </a:ext>
                </a:extLst>
              </a:tr>
              <a:tr h="0">
                <a:tc vMerge="1">
                  <a:txBody>
                    <a:bodyPr/>
                    <a:lstStyle/>
                    <a:p>
                      <a:endParaRPr lang="en-US"/>
                    </a:p>
                  </a:txBody>
                  <a:tcPr/>
                </a:tc>
                <a:tc>
                  <a:txBody>
                    <a:bodyPr/>
                    <a:lstStyle/>
                    <a:p>
                      <a:pPr algn="ctr" fontAlgn="ctr"/>
                      <a:r>
                        <a:rPr lang="ja-JP" altLang="en-US" sz="4000" u="none" strike="noStrike" dirty="0">
                          <a:solidFill>
                            <a:schemeClr val="tx1">
                              <a:lumMod val="65000"/>
                              <a:lumOff val="35000"/>
                            </a:schemeClr>
                          </a:solidFill>
                          <a:effectLst/>
                          <a:latin typeface="Meiryo UI" panose="020B0604030504040204" pitchFamily="50" charset="-128"/>
                          <a:ea typeface="Meiryo UI" panose="020B0604030504040204" pitchFamily="50" charset="-128"/>
                        </a:rPr>
                        <a:t>その他</a:t>
                      </a:r>
                      <a:endParaRPr lang="ja-JP" altLang="en-US" sz="4000" b="0" i="0" u="none" strike="noStrike" dirty="0">
                        <a:solidFill>
                          <a:schemeClr val="tx1">
                            <a:lumMod val="65000"/>
                            <a:lumOff val="35000"/>
                          </a:schemeClr>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xmlns="" val="2958076529"/>
                  </a:ext>
                </a:extLst>
              </a:tr>
            </a:tbl>
          </a:graphicData>
        </a:graphic>
      </p:graphicFrame>
      <p:sp>
        <p:nvSpPr>
          <p:cNvPr id="2" name="スライド番号プレースホルダー 1"/>
          <p:cNvSpPr>
            <a:spLocks noGrp="1"/>
          </p:cNvSpPr>
          <p:nvPr>
            <p:ph type="sldNum" sz="quarter" idx="12"/>
          </p:nvPr>
        </p:nvSpPr>
        <p:spPr/>
        <p:txBody>
          <a:bodyPr/>
          <a:lstStyle/>
          <a:p>
            <a:fld id="{D9226DAE-D732-0D44-A3A9-3426432CAC1A}" type="slidenum">
              <a:rPr lang="en-US" smtClean="0"/>
              <a:t>8</a:t>
            </a:fld>
            <a:endParaRPr lang="en-US"/>
          </a:p>
        </p:txBody>
      </p:sp>
    </p:spTree>
    <p:extLst>
      <p:ext uri="{BB962C8B-B14F-4D97-AF65-F5344CB8AC3E}">
        <p14:creationId xmlns:p14="http://schemas.microsoft.com/office/powerpoint/2010/main" val="2251314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5AAB16-C0FD-3C4E-9C26-ACC49FF0FE3F}"/>
              </a:ext>
            </a:extLst>
          </p:cNvPr>
          <p:cNvSpPr>
            <a:spLocks noGrp="1"/>
          </p:cNvSpPr>
          <p:nvPr>
            <p:ph type="title"/>
          </p:nvPr>
        </p:nvSpPr>
        <p:spPr>
          <a:xfrm>
            <a:off x="649942" y="566831"/>
            <a:ext cx="10874188" cy="898898"/>
          </a:xfrm>
        </p:spPr>
        <p:txBody>
          <a:bodyPr>
            <a:noAutofit/>
          </a:bodyPr>
          <a:lstStyle/>
          <a:p>
            <a:r>
              <a:rPr lang="ja-JP" altLang="en-US" dirty="0">
                <a:solidFill>
                  <a:schemeClr val="tx1">
                    <a:lumMod val="65000"/>
                    <a:lumOff val="35000"/>
                  </a:schemeClr>
                </a:solidFill>
              </a:rPr>
              <a:t>グループ：事前課題</a:t>
            </a:r>
            <a:r>
              <a:rPr lang="en-US" dirty="0">
                <a:solidFill>
                  <a:schemeClr val="tx1">
                    <a:lumMod val="65000"/>
                    <a:lumOff val="35000"/>
                  </a:schemeClr>
                </a:solidFill>
              </a:rPr>
              <a:t>(1)</a:t>
            </a:r>
            <a:r>
              <a:rPr lang="ja-JP" altLang="en-US" dirty="0">
                <a:solidFill>
                  <a:schemeClr val="tx1">
                    <a:lumMod val="65000"/>
                    <a:lumOff val="35000"/>
                  </a:schemeClr>
                </a:solidFill>
              </a:rPr>
              <a:t>事例</a:t>
            </a:r>
            <a:r>
              <a:rPr lang="en-US" altLang="ja-JP" dirty="0">
                <a:solidFill>
                  <a:schemeClr val="tx1">
                    <a:lumMod val="65000"/>
                    <a:lumOff val="35000"/>
                  </a:schemeClr>
                </a:solidFill>
              </a:rPr>
              <a:t>2</a:t>
            </a:r>
            <a:r>
              <a:rPr lang="ja-JP" altLang="en-US" dirty="0">
                <a:solidFill>
                  <a:schemeClr val="tx1">
                    <a:lumMod val="65000"/>
                    <a:lumOff val="35000"/>
                  </a:schemeClr>
                </a:solidFill>
              </a:rPr>
              <a:t>ディスカッション</a:t>
            </a:r>
            <a:endParaRPr lang="en-US" dirty="0">
              <a:solidFill>
                <a:schemeClr val="tx1">
                  <a:lumMod val="65000"/>
                  <a:lumOff val="35000"/>
                </a:schemeClr>
              </a:solidFill>
            </a:endParaRPr>
          </a:p>
        </p:txBody>
      </p:sp>
      <p:sp>
        <p:nvSpPr>
          <p:cNvPr id="11" name="Content Placeholder 10">
            <a:extLst>
              <a:ext uri="{FF2B5EF4-FFF2-40B4-BE49-F238E27FC236}">
                <a16:creationId xmlns:a16="http://schemas.microsoft.com/office/drawing/2014/main" xmlns="" id="{FD26E4EA-66DD-0846-8550-E5E3BEB54A59}"/>
              </a:ext>
            </a:extLst>
          </p:cNvPr>
          <p:cNvSpPr>
            <a:spLocks noGrp="1"/>
          </p:cNvSpPr>
          <p:nvPr>
            <p:ph sz="half" idx="1"/>
          </p:nvPr>
        </p:nvSpPr>
        <p:spPr>
          <a:xfrm>
            <a:off x="815788" y="1933857"/>
            <a:ext cx="9462248" cy="3007565"/>
          </a:xfrm>
        </p:spPr>
        <p:txBody>
          <a:bodyPr>
            <a:normAutofit/>
          </a:bodyPr>
          <a:lstStyle/>
          <a:p>
            <a:r>
              <a:rPr lang="ja-JP" altLang="en-US" dirty="0">
                <a:solidFill>
                  <a:schemeClr val="tx1">
                    <a:lumMod val="65000"/>
                    <a:lumOff val="35000"/>
                  </a:schemeClr>
                </a:solidFill>
              </a:rPr>
              <a:t>指導案シート、動画教材に関するフィードバックを共有して</a:t>
            </a:r>
            <a:r>
              <a:rPr lang="ja-JP" altLang="en-US" dirty="0" smtClean="0">
                <a:solidFill>
                  <a:schemeClr val="tx1">
                    <a:lumMod val="65000"/>
                    <a:lumOff val="35000"/>
                  </a:schemeClr>
                </a:solidFill>
              </a:rPr>
              <a:t>ください</a:t>
            </a:r>
            <a:endParaRPr lang="en-US" altLang="ja-JP" dirty="0">
              <a:solidFill>
                <a:schemeClr val="tx1">
                  <a:lumMod val="65000"/>
                  <a:lumOff val="35000"/>
                </a:schemeClr>
              </a:solidFill>
            </a:endParaRPr>
          </a:p>
          <a:p>
            <a:pPr lvl="1"/>
            <a:r>
              <a:rPr lang="ja-JP" altLang="en-US" dirty="0">
                <a:solidFill>
                  <a:schemeClr val="tx1">
                    <a:lumMod val="65000"/>
                    <a:lumOff val="35000"/>
                  </a:schemeClr>
                </a:solidFill>
              </a:rPr>
              <a:t>指導案シート、動画教材で、良い点、改善点は何か</a:t>
            </a:r>
            <a:endParaRPr lang="en-US" altLang="ja-JP" dirty="0">
              <a:solidFill>
                <a:schemeClr val="tx1">
                  <a:lumMod val="65000"/>
                  <a:lumOff val="35000"/>
                </a:schemeClr>
              </a:solidFill>
            </a:endParaRPr>
          </a:p>
          <a:p>
            <a:pPr lvl="1"/>
            <a:r>
              <a:rPr lang="ja-JP" altLang="en-US" dirty="0">
                <a:solidFill>
                  <a:schemeClr val="tx1">
                    <a:lumMod val="65000"/>
                    <a:lumOff val="35000"/>
                  </a:schemeClr>
                </a:solidFill>
              </a:rPr>
              <a:t>フィードバックする際に難しいと感じた点は何か</a:t>
            </a:r>
            <a:endParaRPr lang="en-US" altLang="ja-JP" dirty="0">
              <a:solidFill>
                <a:schemeClr val="tx1">
                  <a:lumMod val="65000"/>
                  <a:lumOff val="35000"/>
                </a:schemeClr>
              </a:solidFill>
            </a:endParaRPr>
          </a:p>
          <a:p>
            <a:pPr lvl="1"/>
            <a:r>
              <a:rPr lang="ja-JP" altLang="en-US" dirty="0" smtClean="0">
                <a:solidFill>
                  <a:schemeClr val="tx1">
                    <a:lumMod val="65000"/>
                    <a:lumOff val="35000"/>
                  </a:schemeClr>
                </a:solidFill>
              </a:rPr>
              <a:t>メンバー間</a:t>
            </a:r>
            <a:r>
              <a:rPr lang="ja-JP" altLang="en-US" dirty="0">
                <a:solidFill>
                  <a:schemeClr val="tx1">
                    <a:lumMod val="65000"/>
                    <a:lumOff val="35000"/>
                  </a:schemeClr>
                </a:solidFill>
              </a:rPr>
              <a:t>で共通する課題は何か</a:t>
            </a:r>
            <a:endParaRPr lang="en-US" altLang="ja-JP" dirty="0">
              <a:solidFill>
                <a:schemeClr val="tx1">
                  <a:lumMod val="65000"/>
                  <a:lumOff val="35000"/>
                </a:schemeClr>
              </a:solidFill>
            </a:endParaRPr>
          </a:p>
          <a:p>
            <a:pPr lvl="1"/>
            <a:r>
              <a:rPr lang="ja-JP" altLang="en-US" dirty="0">
                <a:solidFill>
                  <a:schemeClr val="tx1">
                    <a:lumMod val="65000"/>
                    <a:lumOff val="35000"/>
                  </a:schemeClr>
                </a:solidFill>
              </a:rPr>
              <a:t>特徴的なコメントがでたか</a:t>
            </a:r>
            <a:endParaRPr lang="en-US" dirty="0">
              <a:solidFill>
                <a:schemeClr val="tx1">
                  <a:lumMod val="65000"/>
                  <a:lumOff val="35000"/>
                </a:schemeClr>
              </a:solidFill>
            </a:endParaRPr>
          </a:p>
          <a:p>
            <a:r>
              <a:rPr lang="ja-JP" altLang="en-US" dirty="0">
                <a:solidFill>
                  <a:schemeClr val="tx1">
                    <a:lumMod val="65000"/>
                    <a:lumOff val="35000"/>
                  </a:schemeClr>
                </a:solidFill>
              </a:rPr>
              <a:t>グループ内でのやり取りは、グループの代表が</a:t>
            </a:r>
            <a:r>
              <a:rPr lang="en-US" altLang="ja-JP" dirty="0">
                <a:solidFill>
                  <a:schemeClr val="tx1">
                    <a:lumMod val="65000"/>
                    <a:lumOff val="35000"/>
                  </a:schemeClr>
                </a:solidFill>
              </a:rPr>
              <a:t>Google</a:t>
            </a:r>
            <a:r>
              <a:rPr lang="ja-JP" altLang="en-US" dirty="0">
                <a:solidFill>
                  <a:schemeClr val="tx1">
                    <a:lumMod val="65000"/>
                    <a:lumOff val="35000"/>
                  </a:schemeClr>
                </a:solidFill>
              </a:rPr>
              <a:t>スプレッドシートにアクセスし記録として残してください</a:t>
            </a:r>
            <a:endParaRPr lang="en-US" dirty="0">
              <a:solidFill>
                <a:schemeClr val="tx1">
                  <a:lumMod val="65000"/>
                  <a:lumOff val="35000"/>
                </a:schemeClr>
              </a:solidFill>
            </a:endParaRPr>
          </a:p>
          <a:p>
            <a:pPr lvl="1"/>
            <a:endParaRPr lang="en-US" altLang="ja-JP" dirty="0"/>
          </a:p>
        </p:txBody>
      </p:sp>
      <p:sp>
        <p:nvSpPr>
          <p:cNvPr id="10" name="楕円 4">
            <a:extLst>
              <a:ext uri="{FF2B5EF4-FFF2-40B4-BE49-F238E27FC236}">
                <a16:creationId xmlns:a16="http://schemas.microsoft.com/office/drawing/2014/main" xmlns="" id="{52976857-73C0-8244-B7D7-8AD0D9B147EB}"/>
              </a:ext>
            </a:extLst>
          </p:cNvPr>
          <p:cNvSpPr/>
          <p:nvPr/>
        </p:nvSpPr>
        <p:spPr>
          <a:xfrm>
            <a:off x="9770192" y="2271577"/>
            <a:ext cx="1918010" cy="19180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dirty="0">
                <a:latin typeface="Meiryo UI" panose="020B0604030504040204" pitchFamily="50" charset="-128"/>
                <a:ea typeface="Meiryo UI" panose="020B0604030504040204" pitchFamily="50" charset="-128"/>
              </a:rPr>
              <a:t>30</a:t>
            </a:r>
            <a:r>
              <a:rPr kumimoji="1" lang="ja-JP" altLang="en-US" sz="2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9226DAE-D732-0D44-A3A9-3426432CAC1A}" type="slidenum">
              <a:rPr lang="en-US" smtClean="0"/>
              <a:t>9</a:t>
            </a:fld>
            <a:endParaRPr lang="en-US"/>
          </a:p>
        </p:txBody>
      </p:sp>
      <p:sp>
        <p:nvSpPr>
          <p:cNvPr id="7" name="Title 1">
            <a:extLst>
              <a:ext uri="{FF2B5EF4-FFF2-40B4-BE49-F238E27FC236}">
                <a16:creationId xmlns:a16="http://schemas.microsoft.com/office/drawing/2014/main" xmlns="" id="{7604658E-68BE-AD44-9C87-7474E6E57AAA}"/>
              </a:ext>
            </a:extLst>
          </p:cNvPr>
          <p:cNvSpPr txBox="1">
            <a:spLocks/>
          </p:cNvSpPr>
          <p:nvPr/>
        </p:nvSpPr>
        <p:spPr>
          <a:xfrm>
            <a:off x="1060063" y="5355762"/>
            <a:ext cx="10012751" cy="1265695"/>
          </a:xfrm>
          <a:prstGeom prst="rect">
            <a:avLst/>
          </a:prstGeom>
          <a:solidFill>
            <a:schemeClr val="bg1"/>
          </a:solidFill>
          <a:ln>
            <a:solidFill>
              <a:schemeClr val="accent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eiryo UI" panose="020B0604030504040204" pitchFamily="34" charset="-128"/>
                <a:ea typeface="Meiryo UI" panose="020B0604030504040204" pitchFamily="34" charset="-128"/>
                <a:cs typeface="+mj-cs"/>
              </a:defRPr>
            </a:lvl1pPr>
          </a:lstStyle>
          <a:p>
            <a:r>
              <a:rPr lang="en-US" sz="3600" dirty="0">
                <a:solidFill>
                  <a:srgbClr val="0070C0"/>
                </a:solidFill>
              </a:rPr>
              <a:t>*</a:t>
            </a:r>
            <a:r>
              <a:rPr lang="ja-JP" altLang="en-US" sz="3600" dirty="0">
                <a:solidFill>
                  <a:srgbClr val="0070C0"/>
                </a:solidFill>
              </a:rPr>
              <a:t>分からないことや疑問に思うことなど、講師へ聞いてみたいことがあれば、聞いてください。</a:t>
            </a:r>
            <a:endParaRPr lang="en-US" sz="3600" dirty="0">
              <a:solidFill>
                <a:srgbClr val="0070C0"/>
              </a:solidFill>
            </a:endParaRPr>
          </a:p>
        </p:txBody>
      </p:sp>
    </p:spTree>
    <p:extLst>
      <p:ext uri="{BB962C8B-B14F-4D97-AF65-F5344CB8AC3E}">
        <p14:creationId xmlns:p14="http://schemas.microsoft.com/office/powerpoint/2010/main" val="3581619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7772</TotalTime>
  <Words>4545</Words>
  <Application>Microsoft Office PowerPoint</Application>
  <PresentationFormat>ワイド画面</PresentationFormat>
  <Paragraphs>445</Paragraphs>
  <Slides>30</Slides>
  <Notes>30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30</vt:i4>
      </vt:variant>
    </vt:vector>
  </HeadingPairs>
  <TitlesOfParts>
    <vt:vector size="35" baseType="lpstr">
      <vt:lpstr>Meiryo UI</vt:lpstr>
      <vt:lpstr>游ゴシック</vt:lpstr>
      <vt:lpstr>Arial</vt:lpstr>
      <vt:lpstr>Calibri</vt:lpstr>
      <vt:lpstr>Office Theme</vt:lpstr>
      <vt:lpstr>「ICT活用研修」担当教員育成研修 後半</vt:lpstr>
      <vt:lpstr>研修の目標</vt:lpstr>
      <vt:lpstr>評価基準：ルーブリック</vt:lpstr>
      <vt:lpstr>対面研修の流れ</vt:lpstr>
      <vt:lpstr>事前課題(1)事例2についての グループディスカッション (指導案シート、動画教材に関するフィードバックの検討)</vt:lpstr>
      <vt:lpstr>・事前課題(1)事例2</vt:lpstr>
      <vt:lpstr>IDの観点からの指導案チェックポイント</vt:lpstr>
      <vt:lpstr>動画教材のチェックポイント</vt:lpstr>
      <vt:lpstr>グループ：事前課題(1)事例2ディスカッション</vt:lpstr>
      <vt:lpstr>Googleスプレッドシート</vt:lpstr>
      <vt:lpstr>一斉：問題の共有と検討 </vt:lpstr>
      <vt:lpstr>よくでる質問項目シート（主に動画教材、ICT関連の課題）についてのグループディスカッション</vt:lpstr>
      <vt:lpstr>よくでる質問項目 (ii. 主に動画教材、ICTに関して)</vt:lpstr>
      <vt:lpstr>グループ：よくある質問(2)についてのディスカッション</vt:lpstr>
      <vt:lpstr>Googleスプレッドシート</vt:lpstr>
      <vt:lpstr>グループ：よくある質問(2)についてのディスカッション</vt:lpstr>
      <vt:lpstr>一斉：コメントの共有と検討 </vt:lpstr>
      <vt:lpstr>行動変容促進のためのコメントについての グループディスカッション</vt:lpstr>
      <vt:lpstr>アクションプランの項目</vt:lpstr>
      <vt:lpstr>グループ：行動変容促進のためのディスカッション</vt:lpstr>
      <vt:lpstr>Googleスプレッドシート</vt:lpstr>
      <vt:lpstr>一斉：コメントの共有と検討 </vt:lpstr>
      <vt:lpstr>研修後半＆全体の振り返り</vt:lpstr>
      <vt:lpstr>対面研修の流れ</vt:lpstr>
      <vt:lpstr>研修の目標</vt:lpstr>
      <vt:lpstr>評価基準：ルーブリック</vt:lpstr>
      <vt:lpstr>Googleスプレッドシート</vt:lpstr>
      <vt:lpstr>一斉：研修を受講して感じたこと</vt:lpstr>
      <vt:lpstr>個人：自己評価とアクションプラン</vt:lpstr>
      <vt:lpstr>事務連絡</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研修に参加する前に</dc:title>
  <dc:creator>Yoshiko Goda</dc:creator>
  <cp:lastModifiedBy>細野 康男</cp:lastModifiedBy>
  <cp:revision>197</cp:revision>
  <cp:lastPrinted>2019-09-17T05:06:14Z</cp:lastPrinted>
  <dcterms:created xsi:type="dcterms:W3CDTF">2018-11-07T10:07:58Z</dcterms:created>
  <dcterms:modified xsi:type="dcterms:W3CDTF">2020-01-10T10:52:11Z</dcterms:modified>
</cp:coreProperties>
</file>