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568" r:id="rId2"/>
    <p:sldId id="256" r:id="rId3"/>
    <p:sldId id="259" r:id="rId4"/>
    <p:sldId id="552" r:id="rId5"/>
    <p:sldId id="360" r:id="rId6"/>
    <p:sldId id="266" r:id="rId7"/>
    <p:sldId id="458" r:id="rId8"/>
    <p:sldId id="569" r:id="rId9"/>
    <p:sldId id="542" r:id="rId10"/>
    <p:sldId id="521" r:id="rId11"/>
    <p:sldId id="559" r:id="rId12"/>
    <p:sldId id="560" r:id="rId13"/>
    <p:sldId id="526" r:id="rId14"/>
    <p:sldId id="522" r:id="rId15"/>
    <p:sldId id="524" r:id="rId16"/>
    <p:sldId id="527" r:id="rId17"/>
    <p:sldId id="525" r:id="rId18"/>
    <p:sldId id="523" r:id="rId19"/>
    <p:sldId id="556" r:id="rId20"/>
    <p:sldId id="566" r:id="rId21"/>
    <p:sldId id="561" r:id="rId22"/>
    <p:sldId id="557" r:id="rId23"/>
    <p:sldId id="558" r:id="rId24"/>
    <p:sldId id="562" r:id="rId25"/>
    <p:sldId id="563" r:id="rId26"/>
    <p:sldId id="567" r:id="rId27"/>
    <p:sldId id="565" r:id="rId28"/>
    <p:sldId id="543" r:id="rId29"/>
    <p:sldId id="529" r:id="rId30"/>
    <p:sldId id="537" r:id="rId31"/>
    <p:sldId id="368" r:id="rId32"/>
    <p:sldId id="277" r:id="rId33"/>
    <p:sldId id="530" r:id="rId34"/>
    <p:sldId id="532" r:id="rId35"/>
    <p:sldId id="533" r:id="rId36"/>
    <p:sldId id="534" r:id="rId37"/>
    <p:sldId id="535" r:id="rId38"/>
    <p:sldId id="439" r:id="rId39"/>
    <p:sldId id="536" r:id="rId40"/>
    <p:sldId id="540" r:id="rId41"/>
    <p:sldId id="570" r:id="rId42"/>
    <p:sldId id="541" r:id="rId43"/>
    <p:sldId id="544" r:id="rId44"/>
    <p:sldId id="548" r:id="rId45"/>
    <p:sldId id="545" r:id="rId46"/>
    <p:sldId id="546" r:id="rId47"/>
    <p:sldId id="549" r:id="rId48"/>
    <p:sldId id="550" r:id="rId49"/>
    <p:sldId id="551" r:id="rId50"/>
    <p:sldId id="547" r:id="rId51"/>
    <p:sldId id="362" r:id="rId52"/>
    <p:sldId id="571" r:id="rId53"/>
    <p:sldId id="553" r:id="rId54"/>
    <p:sldId id="572" r:id="rId55"/>
    <p:sldId id="299" r:id="rId56"/>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9F9F9F"/>
    <a:srgbClr val="FFC9C9"/>
    <a:srgbClr val="FF89B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97" autoAdjust="0"/>
    <p:restoredTop sz="61239" autoAdjust="0"/>
  </p:normalViewPr>
  <p:slideViewPr>
    <p:cSldViewPr snapToGrid="0" snapToObjects="1" showGuides="1">
      <p:cViewPr varScale="1">
        <p:scale>
          <a:sx n="54" d="100"/>
          <a:sy n="54" d="100"/>
        </p:scale>
        <p:origin x="2112" y="58"/>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47AC19-1E35-2D46-A6B6-9B5041B701B3}"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n-US"/>
        </a:p>
      </dgm:t>
    </dgm:pt>
    <dgm:pt modelId="{F2B3DCC5-F2F6-6842-BC71-7C773F7B0147}">
      <dgm:prSet phldrT="[Text]"/>
      <dgm:spPr/>
      <dgm:t>
        <a:bodyPr/>
        <a:lstStyle/>
        <a:p>
          <a:r>
            <a:rPr lang="en-US" dirty="0" err="1">
              <a:latin typeface="Meiryo UI" panose="020B0604030504040204" pitchFamily="50" charset="-128"/>
              <a:ea typeface="Meiryo UI" panose="020B0604030504040204" pitchFamily="50" charset="-128"/>
            </a:rPr>
            <a:t>事前学習</a:t>
          </a:r>
          <a:endParaRPr lang="en-US" dirty="0">
            <a:latin typeface="Meiryo UI" panose="020B0604030504040204" pitchFamily="50" charset="-128"/>
            <a:ea typeface="Meiryo UI" panose="020B0604030504040204" pitchFamily="50" charset="-128"/>
          </a:endParaRPr>
        </a:p>
      </dgm:t>
    </dgm:pt>
    <dgm:pt modelId="{3F31E615-F87C-784D-8D82-0C581057AC01}" type="parTrans" cxnId="{FF410F17-C831-804E-A60F-E947895AC471}">
      <dgm:prSet/>
      <dgm:spPr/>
      <dgm:t>
        <a:bodyPr/>
        <a:lstStyle/>
        <a:p>
          <a:endParaRPr lang="en-US"/>
        </a:p>
      </dgm:t>
    </dgm:pt>
    <dgm:pt modelId="{67A763B7-5610-E34C-8B63-824562E7244E}" type="sibTrans" cxnId="{FF410F17-C831-804E-A60F-E947895AC471}">
      <dgm:prSet/>
      <dgm:spPr/>
      <dgm:t>
        <a:bodyPr/>
        <a:lstStyle/>
        <a:p>
          <a:endParaRPr lang="en-US"/>
        </a:p>
      </dgm:t>
    </dgm:pt>
    <dgm:pt modelId="{20D61EAB-0D4B-9C45-9F0C-FF2FC9EE819D}">
      <dgm:prSet phldrT="[Text]"/>
      <dgm:spPr/>
      <dgm:t>
        <a:bodyPr/>
        <a:lstStyle/>
        <a:p>
          <a:r>
            <a:rPr lang="en-US" dirty="0" err="1">
              <a:solidFill>
                <a:schemeClr val="tx1">
                  <a:lumMod val="65000"/>
                  <a:lumOff val="35000"/>
                </a:schemeClr>
              </a:solidFill>
              <a:latin typeface="Meiryo UI" panose="020B0604030504040204" pitchFamily="50" charset="-128"/>
              <a:ea typeface="Meiryo UI" panose="020B0604030504040204" pitchFamily="50" charset="-128"/>
            </a:rPr>
            <a:t>ICT活用研修：</a:t>
          </a:r>
          <a:r>
            <a:rPr lang="en-US" dirty="0" err="1" smtClean="0">
              <a:solidFill>
                <a:schemeClr val="tx1">
                  <a:lumMod val="65000"/>
                  <a:lumOff val="35000"/>
                </a:schemeClr>
              </a:solidFill>
              <a:latin typeface="Meiryo UI" panose="020B0604030504040204" pitchFamily="50" charset="-128"/>
              <a:ea typeface="Meiryo UI" panose="020B0604030504040204" pitchFamily="50" charset="-128"/>
            </a:rPr>
            <a:t>受講者と</a:t>
          </a:r>
          <a:r>
            <a:rPr lang="ja-JP" altLang="en-US" dirty="0" smtClean="0">
              <a:solidFill>
                <a:schemeClr val="tx1">
                  <a:lumMod val="65000"/>
                  <a:lumOff val="35000"/>
                </a:schemeClr>
              </a:solidFill>
              <a:latin typeface="Meiryo UI" panose="020B0604030504040204" pitchFamily="50" charset="-128"/>
              <a:ea typeface="Meiryo UI" panose="020B0604030504040204" pitchFamily="50" charset="-128"/>
            </a:rPr>
            <a:t>教員</a:t>
          </a:r>
          <a:r>
            <a:rPr lang="en-US" dirty="0" err="1" smtClean="0">
              <a:solidFill>
                <a:schemeClr val="tx1">
                  <a:lumMod val="65000"/>
                  <a:lumOff val="35000"/>
                </a:schemeClr>
              </a:solidFill>
              <a:latin typeface="Meiryo UI" panose="020B0604030504040204" pitchFamily="50" charset="-128"/>
              <a:ea typeface="Meiryo UI" panose="020B0604030504040204" pitchFamily="50" charset="-128"/>
            </a:rPr>
            <a:t>の動き</a:t>
          </a:r>
          <a:r>
            <a:rPr lang="ja-JP" altLang="en-US" dirty="0" smtClean="0">
              <a:solidFill>
                <a:schemeClr val="tx1">
                  <a:lumMod val="65000"/>
                  <a:lumOff val="35000"/>
                </a:schemeClr>
              </a:solidFill>
              <a:latin typeface="Meiryo UI" panose="020B0604030504040204" pitchFamily="50" charset="-128"/>
              <a:ea typeface="Meiryo UI" panose="020B0604030504040204" pitchFamily="50" charset="-128"/>
            </a:rPr>
            <a:t>ワーク</a:t>
          </a:r>
          <a:r>
            <a:rPr lang="en-US" dirty="0" err="1" smtClean="0">
              <a:solidFill>
                <a:schemeClr val="tx1">
                  <a:lumMod val="65000"/>
                  <a:lumOff val="35000"/>
                </a:schemeClr>
              </a:solidFill>
              <a:latin typeface="Meiryo UI" panose="020B0604030504040204" pitchFamily="50" charset="-128"/>
              <a:ea typeface="Meiryo UI" panose="020B0604030504040204" pitchFamily="50" charset="-128"/>
            </a:rPr>
            <a:t>シート</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dgm:t>
    </dgm:pt>
    <dgm:pt modelId="{04FC15EA-20BD-F24A-A92B-BD512A9C4D97}" type="parTrans" cxnId="{3FF0D7C4-77DA-0F47-9F21-10705B39DC50}">
      <dgm:prSet/>
      <dgm:spPr/>
      <dgm:t>
        <a:bodyPr/>
        <a:lstStyle/>
        <a:p>
          <a:endParaRPr lang="en-US"/>
        </a:p>
      </dgm:t>
    </dgm:pt>
    <dgm:pt modelId="{875F427A-DAD6-3441-8CB0-B41190B86F5A}" type="sibTrans" cxnId="{3FF0D7C4-77DA-0F47-9F21-10705B39DC50}">
      <dgm:prSet/>
      <dgm:spPr/>
      <dgm:t>
        <a:bodyPr/>
        <a:lstStyle/>
        <a:p>
          <a:endParaRPr lang="en-US"/>
        </a:p>
      </dgm:t>
    </dgm:pt>
    <dgm:pt modelId="{257E33D2-08D7-0144-B666-9252E1C4A4C8}">
      <dgm:prSet phldrT="[Text]"/>
      <dgm:spPr>
        <a:solidFill>
          <a:srgbClr val="002060"/>
        </a:solidFill>
      </dgm:spPr>
      <dgm:t>
        <a:bodyPr/>
        <a:lstStyle/>
        <a:p>
          <a:r>
            <a:rPr lang="en-US" dirty="0" err="1">
              <a:latin typeface="Meiryo UI" panose="020B0604030504040204" pitchFamily="50" charset="-128"/>
              <a:ea typeface="Meiryo UI" panose="020B0604030504040204" pitchFamily="50" charset="-128"/>
            </a:rPr>
            <a:t>研修</a:t>
          </a:r>
          <a:r>
            <a:rPr 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7</a:t>
          </a:r>
          <a:r>
            <a:rPr lang="ja-JP" altLang="en-US" dirty="0" smtClean="0">
              <a:latin typeface="Meiryo UI" panose="020B0604030504040204" pitchFamily="50" charset="-128"/>
              <a:ea typeface="Meiryo UI" panose="020B0604030504040204" pitchFamily="50" charset="-128"/>
            </a:rPr>
            <a:t>時間</a:t>
          </a:r>
          <a:r>
            <a:rPr lang="en-US" dirty="0" smtClean="0">
              <a:latin typeface="Meiryo UI" panose="020B0604030504040204" pitchFamily="50" charset="-128"/>
              <a:ea typeface="Meiryo UI" panose="020B0604030504040204" pitchFamily="50" charset="-128"/>
            </a:rPr>
            <a:t>)</a:t>
          </a:r>
          <a:endParaRPr lang="en-US" dirty="0">
            <a:latin typeface="Meiryo UI" panose="020B0604030504040204" pitchFamily="50" charset="-128"/>
            <a:ea typeface="Meiryo UI" panose="020B0604030504040204" pitchFamily="50" charset="-128"/>
          </a:endParaRPr>
        </a:p>
      </dgm:t>
    </dgm:pt>
    <dgm:pt modelId="{E4027910-9401-364E-86CE-E9D73CEEA542}" type="parTrans" cxnId="{F2BC0DED-4CE2-7441-AE72-52C5B63C7E0A}">
      <dgm:prSet/>
      <dgm:spPr/>
      <dgm:t>
        <a:bodyPr/>
        <a:lstStyle/>
        <a:p>
          <a:endParaRPr lang="en-US"/>
        </a:p>
      </dgm:t>
    </dgm:pt>
    <dgm:pt modelId="{9246A475-8140-374A-8CDC-883B25F06885}" type="sibTrans" cxnId="{F2BC0DED-4CE2-7441-AE72-52C5B63C7E0A}">
      <dgm:prSet/>
      <dgm:spPr/>
      <dgm:t>
        <a:bodyPr/>
        <a:lstStyle/>
        <a:p>
          <a:endParaRPr lang="en-US"/>
        </a:p>
      </dgm:t>
    </dgm:pt>
    <dgm:pt modelId="{535557AE-CFD2-6045-B6F6-E850C4824ACB}">
      <dgm:prSet phldrT="[Text]"/>
      <dgm:spPr/>
      <dgm:t>
        <a:bodyPr/>
        <a:lstStyle/>
        <a:p>
          <a:r>
            <a:rPr lang="ja-JP" altLang="en-US" dirty="0" smtClean="0">
              <a:solidFill>
                <a:schemeClr val="tx1">
                  <a:lumMod val="65000"/>
                  <a:lumOff val="35000"/>
                </a:schemeClr>
              </a:solidFill>
              <a:latin typeface="Meiryo UI" panose="020B0604030504040204" pitchFamily="50" charset="-128"/>
              <a:ea typeface="Meiryo UI" panose="020B0604030504040204" pitchFamily="50" charset="-128"/>
            </a:rPr>
            <a:t>前半</a:t>
          </a:r>
          <a:r>
            <a:rPr lang="en-US" dirty="0" smtClean="0">
              <a:solidFill>
                <a:schemeClr val="tx1">
                  <a:lumMod val="65000"/>
                  <a:lumOff val="35000"/>
                </a:schemeClr>
              </a:solidFill>
              <a:latin typeface="Meiryo UI" panose="020B0604030504040204" pitchFamily="50" charset="-128"/>
              <a:ea typeface="Meiryo UI" panose="020B0604030504040204" pitchFamily="50" charset="-128"/>
            </a:rPr>
            <a:t>4</a:t>
          </a:r>
          <a:r>
            <a:rPr lang="en-US" dirty="0">
              <a:solidFill>
                <a:schemeClr val="tx1">
                  <a:lumMod val="65000"/>
                  <a:lumOff val="35000"/>
                </a:schemeClr>
              </a:solidFill>
              <a:latin typeface="Meiryo UI" panose="020B0604030504040204" pitchFamily="50" charset="-128"/>
              <a:ea typeface="Meiryo UI" panose="020B0604030504040204" pitchFamily="50" charset="-128"/>
            </a:rPr>
            <a:t>時間</a:t>
          </a:r>
          <a:r>
            <a:rPr lang="en-US" dirty="0" smtClean="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dirty="0" smtClean="0">
              <a:solidFill>
                <a:schemeClr val="tx1">
                  <a:lumMod val="65000"/>
                  <a:lumOff val="35000"/>
                </a:schemeClr>
              </a:solidFill>
              <a:latin typeface="Meiryo UI" panose="020B0604030504040204" pitchFamily="50" charset="-128"/>
              <a:ea typeface="Meiryo UI" panose="020B0604030504040204" pitchFamily="50" charset="-128"/>
            </a:rPr>
            <a:t>　後半</a:t>
          </a:r>
          <a:r>
            <a:rPr lang="en-US" dirty="0" smtClean="0">
              <a:solidFill>
                <a:schemeClr val="tx1">
                  <a:lumMod val="65000"/>
                  <a:lumOff val="35000"/>
                </a:schemeClr>
              </a:solidFill>
              <a:latin typeface="Meiryo UI" panose="020B0604030504040204" pitchFamily="50" charset="-128"/>
              <a:ea typeface="Meiryo UI" panose="020B0604030504040204" pitchFamily="50" charset="-128"/>
            </a:rPr>
            <a:t>3時間、</a:t>
          </a:r>
          <a:r>
            <a:rPr lang="ja-JP" altLang="en-US" dirty="0" smtClean="0">
              <a:solidFill>
                <a:schemeClr val="tx1">
                  <a:lumMod val="65000"/>
                  <a:lumOff val="35000"/>
                </a:schemeClr>
              </a:solidFill>
              <a:latin typeface="Meiryo UI" panose="020B0604030504040204" pitchFamily="50" charset="-128"/>
              <a:ea typeface="Meiryo UI" panose="020B0604030504040204" pitchFamily="50" charset="-128"/>
            </a:rPr>
            <a:t>　</a:t>
          </a:r>
          <a:r>
            <a:rPr lang="en-US" dirty="0" smtClean="0">
              <a:solidFill>
                <a:schemeClr val="tx1">
                  <a:lumMod val="65000"/>
                  <a:lumOff val="35000"/>
                </a:schemeClr>
              </a:solidFill>
              <a:latin typeface="Meiryo UI" panose="020B0604030504040204" pitchFamily="50" charset="-128"/>
              <a:ea typeface="Meiryo UI" panose="020B0604030504040204" pitchFamily="50" charset="-128"/>
            </a:rPr>
            <a:t>計7時間</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dgm:t>
    </dgm:pt>
    <dgm:pt modelId="{9B272C4F-CC83-C145-8457-C22FB871C9AD}" type="parTrans" cxnId="{4EB76577-56DE-C548-A6DB-DCE22433BE09}">
      <dgm:prSet/>
      <dgm:spPr/>
      <dgm:t>
        <a:bodyPr/>
        <a:lstStyle/>
        <a:p>
          <a:endParaRPr lang="en-US"/>
        </a:p>
      </dgm:t>
    </dgm:pt>
    <dgm:pt modelId="{3096B5BF-DB3E-124A-BF4D-2B58BA2EAF12}" type="sibTrans" cxnId="{4EB76577-56DE-C548-A6DB-DCE22433BE09}">
      <dgm:prSet/>
      <dgm:spPr/>
      <dgm:t>
        <a:bodyPr/>
        <a:lstStyle/>
        <a:p>
          <a:endParaRPr lang="en-US"/>
        </a:p>
      </dgm:t>
    </dgm:pt>
    <dgm:pt modelId="{2403EF01-3A69-9645-8934-0B366597E069}">
      <dgm:prSet phldrT="[Text]"/>
      <dgm:spPr/>
      <dgm:t>
        <a:bodyPr/>
        <a:lstStyle/>
        <a:p>
          <a:r>
            <a:rPr lang="en-US" dirty="0" err="1">
              <a:latin typeface="Meiryo UI" panose="020B0604030504040204" pitchFamily="50" charset="-128"/>
              <a:ea typeface="Meiryo UI" panose="020B0604030504040204" pitchFamily="50" charset="-128"/>
            </a:rPr>
            <a:t>事後教材</a:t>
          </a:r>
          <a:endParaRPr lang="en-US" dirty="0">
            <a:latin typeface="Meiryo UI" panose="020B0604030504040204" pitchFamily="50" charset="-128"/>
            <a:ea typeface="Meiryo UI" panose="020B0604030504040204" pitchFamily="50" charset="-128"/>
          </a:endParaRPr>
        </a:p>
      </dgm:t>
    </dgm:pt>
    <dgm:pt modelId="{45AA06AC-2876-DB4D-A81D-8D4345C01E5E}" type="parTrans" cxnId="{189E9EFD-EF2D-B947-BC5B-B76016D3206A}">
      <dgm:prSet/>
      <dgm:spPr/>
      <dgm:t>
        <a:bodyPr/>
        <a:lstStyle/>
        <a:p>
          <a:endParaRPr lang="en-US"/>
        </a:p>
      </dgm:t>
    </dgm:pt>
    <dgm:pt modelId="{9C9711B6-4361-B047-9C81-9F0F40BAFE70}" type="sibTrans" cxnId="{189E9EFD-EF2D-B947-BC5B-B76016D3206A}">
      <dgm:prSet/>
      <dgm:spPr/>
      <dgm:t>
        <a:bodyPr/>
        <a:lstStyle/>
        <a:p>
          <a:endParaRPr lang="en-US"/>
        </a:p>
      </dgm:t>
    </dgm:pt>
    <dgm:pt modelId="{64C65C9A-C241-3547-9781-1435D3AA60C3}">
      <dgm:prSet phldrT="[Text]"/>
      <dgm:spPr/>
      <dgm:t>
        <a:bodyPr/>
        <a:lstStyle/>
        <a:p>
          <a:r>
            <a:rPr lang="en-US" dirty="0" err="1">
              <a:solidFill>
                <a:schemeClr val="tx1">
                  <a:lumMod val="65000"/>
                  <a:lumOff val="35000"/>
                </a:schemeClr>
              </a:solidFill>
              <a:latin typeface="Meiryo UI" panose="020B0604030504040204" pitchFamily="50" charset="-128"/>
              <a:ea typeface="Meiryo UI" panose="020B0604030504040204" pitchFamily="50" charset="-128"/>
            </a:rPr>
            <a:t>復習に活用</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dgm:t>
    </dgm:pt>
    <dgm:pt modelId="{6ACA05ED-0FD7-8943-AEEA-BDDD1F78A61B}" type="parTrans" cxnId="{0DFAEA02-31D9-B242-8F87-28E030053CAF}">
      <dgm:prSet/>
      <dgm:spPr/>
      <dgm:t>
        <a:bodyPr/>
        <a:lstStyle/>
        <a:p>
          <a:endParaRPr lang="en-US"/>
        </a:p>
      </dgm:t>
    </dgm:pt>
    <dgm:pt modelId="{4352BE70-07AE-5048-BECC-FB315A99B957}" type="sibTrans" cxnId="{0DFAEA02-31D9-B242-8F87-28E030053CAF}">
      <dgm:prSet/>
      <dgm:spPr/>
      <dgm:t>
        <a:bodyPr/>
        <a:lstStyle/>
        <a:p>
          <a:endParaRPr lang="en-US"/>
        </a:p>
      </dgm:t>
    </dgm:pt>
    <dgm:pt modelId="{5D279977-17A8-124B-AD36-AF09DE0B67BE}">
      <dgm:prSet phldrT="[Text]"/>
      <dgm:spPr/>
      <dgm:t>
        <a:bodyPr/>
        <a:lstStyle/>
        <a:p>
          <a:r>
            <a:rPr lang="en-US" dirty="0" err="1">
              <a:solidFill>
                <a:schemeClr val="tx1">
                  <a:lumMod val="65000"/>
                  <a:lumOff val="35000"/>
                </a:schemeClr>
              </a:solidFill>
              <a:latin typeface="Meiryo UI" panose="020B0604030504040204" pitchFamily="50" charset="-128"/>
              <a:ea typeface="Meiryo UI" panose="020B0604030504040204" pitchFamily="50" charset="-128"/>
            </a:rPr>
            <a:t>演習、ディスカッションを中心に</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dgm:t>
    </dgm:pt>
    <dgm:pt modelId="{1D0F9AA3-13B9-E841-A1D5-6983DB1B5EB9}" type="parTrans" cxnId="{7A2655DD-3A79-FC4C-9321-5601EBE46370}">
      <dgm:prSet/>
      <dgm:spPr/>
      <dgm:t>
        <a:bodyPr/>
        <a:lstStyle/>
        <a:p>
          <a:endParaRPr lang="en-US"/>
        </a:p>
      </dgm:t>
    </dgm:pt>
    <dgm:pt modelId="{4F2470CF-8937-794F-BF51-2BC5050342B0}" type="sibTrans" cxnId="{7A2655DD-3A79-FC4C-9321-5601EBE46370}">
      <dgm:prSet/>
      <dgm:spPr/>
      <dgm:t>
        <a:bodyPr/>
        <a:lstStyle/>
        <a:p>
          <a:endParaRPr lang="en-US"/>
        </a:p>
      </dgm:t>
    </dgm:pt>
    <dgm:pt modelId="{71EA8FC9-3932-994F-BA19-64893D4BD8C4}">
      <dgm:prSet phldrT="[Text]"/>
      <dgm:spPr/>
      <dgm:t>
        <a:bodyPr/>
        <a:lstStyle/>
        <a:p>
          <a:r>
            <a:rPr lang="en-US" dirty="0" err="1">
              <a:solidFill>
                <a:schemeClr val="tx1">
                  <a:lumMod val="65000"/>
                  <a:lumOff val="35000"/>
                </a:schemeClr>
              </a:solidFill>
              <a:latin typeface="Meiryo UI" panose="020B0604030504040204" pitchFamily="50" charset="-128"/>
              <a:ea typeface="Meiryo UI" panose="020B0604030504040204" pitchFamily="50" charset="-128"/>
            </a:rPr>
            <a:t>忘れてしまったときに参照</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dgm:t>
    </dgm:pt>
    <dgm:pt modelId="{7B903A0A-F0ED-FA4F-A9E3-9C5DB156DFB9}" type="parTrans" cxnId="{F693F995-E193-9046-AD13-4A889AF6E7CE}">
      <dgm:prSet/>
      <dgm:spPr/>
      <dgm:t>
        <a:bodyPr/>
        <a:lstStyle/>
        <a:p>
          <a:endParaRPr lang="en-US"/>
        </a:p>
      </dgm:t>
    </dgm:pt>
    <dgm:pt modelId="{2A03EB73-9AC5-4B4D-8E07-D3DDF8B315B1}" type="sibTrans" cxnId="{F693F995-E193-9046-AD13-4A889AF6E7CE}">
      <dgm:prSet/>
      <dgm:spPr/>
      <dgm:t>
        <a:bodyPr/>
        <a:lstStyle/>
        <a:p>
          <a:endParaRPr lang="en-US"/>
        </a:p>
      </dgm:t>
    </dgm:pt>
    <dgm:pt modelId="{E1BBC0FB-7E8D-A041-8391-BDC369E64BB2}">
      <dgm:prSet phldrT="[Text]"/>
      <dgm:spPr/>
      <dgm:t>
        <a:bodyPr/>
        <a:lstStyle/>
        <a:p>
          <a:r>
            <a:rPr lang="en-US" dirty="0" err="1">
              <a:solidFill>
                <a:schemeClr val="tx1">
                  <a:lumMod val="65000"/>
                  <a:lumOff val="35000"/>
                </a:schemeClr>
              </a:solidFill>
              <a:latin typeface="Meiryo UI" panose="020B0604030504040204" pitchFamily="50" charset="-128"/>
              <a:ea typeface="Meiryo UI" panose="020B0604030504040204" pitchFamily="50" charset="-128"/>
            </a:rPr>
            <a:t>Gmail取得</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dgm:t>
    </dgm:pt>
    <dgm:pt modelId="{C596127B-677D-EF4B-8D56-B99E956ECBE0}" type="parTrans" cxnId="{0DCCAFDD-99CD-424C-BCDB-D5A193662CCB}">
      <dgm:prSet/>
      <dgm:spPr/>
      <dgm:t>
        <a:bodyPr/>
        <a:lstStyle/>
        <a:p>
          <a:endParaRPr lang="en-US"/>
        </a:p>
      </dgm:t>
    </dgm:pt>
    <dgm:pt modelId="{4AFE8FF2-42DA-6A41-BE2F-6930D70C3539}" type="sibTrans" cxnId="{0DCCAFDD-99CD-424C-BCDB-D5A193662CCB}">
      <dgm:prSet/>
      <dgm:spPr/>
      <dgm:t>
        <a:bodyPr/>
        <a:lstStyle/>
        <a:p>
          <a:endParaRPr lang="en-US"/>
        </a:p>
      </dgm:t>
    </dgm:pt>
    <dgm:pt modelId="{3629D74A-473D-B84E-8A82-7B13D3B09590}">
      <dgm:prSet phldrT="[Text]"/>
      <dgm:spPr/>
      <dgm:t>
        <a:bodyPr/>
        <a:lstStyle/>
        <a:p>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事例</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1&amp;2 </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改善提案練習用資料のコメント付け</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dgm:t>
    </dgm:pt>
    <dgm:pt modelId="{EBB72B43-F383-0644-A599-A0A7216191D4}" type="parTrans" cxnId="{9E00916B-8136-1545-BDFF-89FA524F9D21}">
      <dgm:prSet/>
      <dgm:spPr/>
      <dgm:t>
        <a:bodyPr/>
        <a:lstStyle/>
        <a:p>
          <a:endParaRPr lang="en-US"/>
        </a:p>
      </dgm:t>
    </dgm:pt>
    <dgm:pt modelId="{2B911E93-3140-A14A-8A7C-B478D7C7B0FB}" type="sibTrans" cxnId="{9E00916B-8136-1545-BDFF-89FA524F9D21}">
      <dgm:prSet/>
      <dgm:spPr/>
      <dgm:t>
        <a:bodyPr/>
        <a:lstStyle/>
        <a:p>
          <a:endParaRPr lang="en-US"/>
        </a:p>
      </dgm:t>
    </dgm:pt>
    <dgm:pt modelId="{ED7FBD44-0C6B-4043-B6A8-0E3CF13BD412}" type="pres">
      <dgm:prSet presAssocID="{A947AC19-1E35-2D46-A6B6-9B5041B701B3}" presName="linearFlow" presStyleCnt="0">
        <dgm:presLayoutVars>
          <dgm:dir/>
          <dgm:animLvl val="lvl"/>
          <dgm:resizeHandles val="exact"/>
        </dgm:presLayoutVars>
      </dgm:prSet>
      <dgm:spPr/>
      <dgm:t>
        <a:bodyPr/>
        <a:lstStyle/>
        <a:p>
          <a:endParaRPr kumimoji="1" lang="ja-JP" altLang="en-US"/>
        </a:p>
      </dgm:t>
    </dgm:pt>
    <dgm:pt modelId="{7CBE6C2C-EBB9-CF47-91D9-BFE178B2FCDC}" type="pres">
      <dgm:prSet presAssocID="{F2B3DCC5-F2F6-6842-BC71-7C773F7B0147}" presName="composite" presStyleCnt="0"/>
      <dgm:spPr/>
    </dgm:pt>
    <dgm:pt modelId="{3E92327C-AA54-F740-BD8E-DCDA0F410212}" type="pres">
      <dgm:prSet presAssocID="{F2B3DCC5-F2F6-6842-BC71-7C773F7B0147}" presName="parTx" presStyleLbl="node1" presStyleIdx="0" presStyleCnt="3">
        <dgm:presLayoutVars>
          <dgm:chMax val="0"/>
          <dgm:chPref val="0"/>
          <dgm:bulletEnabled val="1"/>
        </dgm:presLayoutVars>
      </dgm:prSet>
      <dgm:spPr/>
      <dgm:t>
        <a:bodyPr/>
        <a:lstStyle/>
        <a:p>
          <a:endParaRPr kumimoji="1" lang="ja-JP" altLang="en-US"/>
        </a:p>
      </dgm:t>
    </dgm:pt>
    <dgm:pt modelId="{3B63547C-0238-4D42-B995-9314BF13D114}" type="pres">
      <dgm:prSet presAssocID="{F2B3DCC5-F2F6-6842-BC71-7C773F7B0147}" presName="parSh" presStyleLbl="node1" presStyleIdx="0" presStyleCnt="3"/>
      <dgm:spPr/>
      <dgm:t>
        <a:bodyPr/>
        <a:lstStyle/>
        <a:p>
          <a:endParaRPr kumimoji="1" lang="ja-JP" altLang="en-US"/>
        </a:p>
      </dgm:t>
    </dgm:pt>
    <dgm:pt modelId="{A81C119E-B350-6543-A131-2956A67A7F7D}" type="pres">
      <dgm:prSet presAssocID="{F2B3DCC5-F2F6-6842-BC71-7C773F7B0147}" presName="desTx" presStyleLbl="fgAcc1" presStyleIdx="0" presStyleCnt="3">
        <dgm:presLayoutVars>
          <dgm:bulletEnabled val="1"/>
        </dgm:presLayoutVars>
      </dgm:prSet>
      <dgm:spPr/>
      <dgm:t>
        <a:bodyPr/>
        <a:lstStyle/>
        <a:p>
          <a:endParaRPr kumimoji="1" lang="ja-JP" altLang="en-US"/>
        </a:p>
      </dgm:t>
    </dgm:pt>
    <dgm:pt modelId="{75FD5BBF-C803-E647-A0F6-478BF33AAD78}" type="pres">
      <dgm:prSet presAssocID="{67A763B7-5610-E34C-8B63-824562E7244E}" presName="sibTrans" presStyleLbl="sibTrans2D1" presStyleIdx="0" presStyleCnt="2"/>
      <dgm:spPr/>
      <dgm:t>
        <a:bodyPr/>
        <a:lstStyle/>
        <a:p>
          <a:endParaRPr kumimoji="1" lang="ja-JP" altLang="en-US"/>
        </a:p>
      </dgm:t>
    </dgm:pt>
    <dgm:pt modelId="{38A3E863-42E9-F243-AF80-2779222106C6}" type="pres">
      <dgm:prSet presAssocID="{67A763B7-5610-E34C-8B63-824562E7244E}" presName="connTx" presStyleLbl="sibTrans2D1" presStyleIdx="0" presStyleCnt="2"/>
      <dgm:spPr/>
      <dgm:t>
        <a:bodyPr/>
        <a:lstStyle/>
        <a:p>
          <a:endParaRPr kumimoji="1" lang="ja-JP" altLang="en-US"/>
        </a:p>
      </dgm:t>
    </dgm:pt>
    <dgm:pt modelId="{DAA03B01-BE39-664E-8F49-BA43C14A24D8}" type="pres">
      <dgm:prSet presAssocID="{257E33D2-08D7-0144-B666-9252E1C4A4C8}" presName="composite" presStyleCnt="0"/>
      <dgm:spPr/>
    </dgm:pt>
    <dgm:pt modelId="{42F4EF1F-A11A-E646-9940-D27CB760EF81}" type="pres">
      <dgm:prSet presAssocID="{257E33D2-08D7-0144-B666-9252E1C4A4C8}" presName="parTx" presStyleLbl="node1" presStyleIdx="0" presStyleCnt="3">
        <dgm:presLayoutVars>
          <dgm:chMax val="0"/>
          <dgm:chPref val="0"/>
          <dgm:bulletEnabled val="1"/>
        </dgm:presLayoutVars>
      </dgm:prSet>
      <dgm:spPr/>
      <dgm:t>
        <a:bodyPr/>
        <a:lstStyle/>
        <a:p>
          <a:endParaRPr kumimoji="1" lang="ja-JP" altLang="en-US"/>
        </a:p>
      </dgm:t>
    </dgm:pt>
    <dgm:pt modelId="{F27264BB-CDFB-B94C-814B-D7E94C09DA83}" type="pres">
      <dgm:prSet presAssocID="{257E33D2-08D7-0144-B666-9252E1C4A4C8}" presName="parSh" presStyleLbl="node1" presStyleIdx="1" presStyleCnt="3"/>
      <dgm:spPr/>
      <dgm:t>
        <a:bodyPr/>
        <a:lstStyle/>
        <a:p>
          <a:endParaRPr kumimoji="1" lang="ja-JP" altLang="en-US"/>
        </a:p>
      </dgm:t>
    </dgm:pt>
    <dgm:pt modelId="{B571019C-6B26-B045-9A8F-8153FA2EF9D7}" type="pres">
      <dgm:prSet presAssocID="{257E33D2-08D7-0144-B666-9252E1C4A4C8}" presName="desTx" presStyleLbl="fgAcc1" presStyleIdx="1" presStyleCnt="3">
        <dgm:presLayoutVars>
          <dgm:bulletEnabled val="1"/>
        </dgm:presLayoutVars>
      </dgm:prSet>
      <dgm:spPr/>
      <dgm:t>
        <a:bodyPr/>
        <a:lstStyle/>
        <a:p>
          <a:endParaRPr kumimoji="1" lang="ja-JP" altLang="en-US"/>
        </a:p>
      </dgm:t>
    </dgm:pt>
    <dgm:pt modelId="{CC0E5D1C-9FE6-024E-828E-5F0774DEEBAF}" type="pres">
      <dgm:prSet presAssocID="{9246A475-8140-374A-8CDC-883B25F06885}" presName="sibTrans" presStyleLbl="sibTrans2D1" presStyleIdx="1" presStyleCnt="2"/>
      <dgm:spPr/>
      <dgm:t>
        <a:bodyPr/>
        <a:lstStyle/>
        <a:p>
          <a:endParaRPr kumimoji="1" lang="ja-JP" altLang="en-US"/>
        </a:p>
      </dgm:t>
    </dgm:pt>
    <dgm:pt modelId="{0C9DD2D3-9D4A-7A40-9A2A-DFBCF1094329}" type="pres">
      <dgm:prSet presAssocID="{9246A475-8140-374A-8CDC-883B25F06885}" presName="connTx" presStyleLbl="sibTrans2D1" presStyleIdx="1" presStyleCnt="2"/>
      <dgm:spPr/>
      <dgm:t>
        <a:bodyPr/>
        <a:lstStyle/>
        <a:p>
          <a:endParaRPr kumimoji="1" lang="ja-JP" altLang="en-US"/>
        </a:p>
      </dgm:t>
    </dgm:pt>
    <dgm:pt modelId="{10B80D69-9CB6-9E46-9053-EEECE4419253}" type="pres">
      <dgm:prSet presAssocID="{2403EF01-3A69-9645-8934-0B366597E069}" presName="composite" presStyleCnt="0"/>
      <dgm:spPr/>
    </dgm:pt>
    <dgm:pt modelId="{F0331C2B-6AEF-524F-9640-891DE3C60CBD}" type="pres">
      <dgm:prSet presAssocID="{2403EF01-3A69-9645-8934-0B366597E069}" presName="parTx" presStyleLbl="node1" presStyleIdx="1" presStyleCnt="3">
        <dgm:presLayoutVars>
          <dgm:chMax val="0"/>
          <dgm:chPref val="0"/>
          <dgm:bulletEnabled val="1"/>
        </dgm:presLayoutVars>
      </dgm:prSet>
      <dgm:spPr/>
      <dgm:t>
        <a:bodyPr/>
        <a:lstStyle/>
        <a:p>
          <a:endParaRPr kumimoji="1" lang="ja-JP" altLang="en-US"/>
        </a:p>
      </dgm:t>
    </dgm:pt>
    <dgm:pt modelId="{A1BE6D5C-DC30-ED4D-85D8-90A67408475B}" type="pres">
      <dgm:prSet presAssocID="{2403EF01-3A69-9645-8934-0B366597E069}" presName="parSh" presStyleLbl="node1" presStyleIdx="2" presStyleCnt="3"/>
      <dgm:spPr/>
      <dgm:t>
        <a:bodyPr/>
        <a:lstStyle/>
        <a:p>
          <a:endParaRPr kumimoji="1" lang="ja-JP" altLang="en-US"/>
        </a:p>
      </dgm:t>
    </dgm:pt>
    <dgm:pt modelId="{D010C20C-47BC-C548-AB9F-5AE4BE7B046A}" type="pres">
      <dgm:prSet presAssocID="{2403EF01-3A69-9645-8934-0B366597E069}" presName="desTx" presStyleLbl="fgAcc1" presStyleIdx="2" presStyleCnt="3">
        <dgm:presLayoutVars>
          <dgm:bulletEnabled val="1"/>
        </dgm:presLayoutVars>
      </dgm:prSet>
      <dgm:spPr/>
      <dgm:t>
        <a:bodyPr/>
        <a:lstStyle/>
        <a:p>
          <a:endParaRPr kumimoji="1" lang="ja-JP" altLang="en-US"/>
        </a:p>
      </dgm:t>
    </dgm:pt>
  </dgm:ptLst>
  <dgm:cxnLst>
    <dgm:cxn modelId="{99998BEF-3E8D-5C44-84BF-FC803D6F7357}" type="presOf" srcId="{F2B3DCC5-F2F6-6842-BC71-7C773F7B0147}" destId="{3E92327C-AA54-F740-BD8E-DCDA0F410212}" srcOrd="0" destOrd="0" presId="urn:microsoft.com/office/officeart/2005/8/layout/process3"/>
    <dgm:cxn modelId="{F693F995-E193-9046-AD13-4A889AF6E7CE}" srcId="{2403EF01-3A69-9645-8934-0B366597E069}" destId="{71EA8FC9-3932-994F-BA19-64893D4BD8C4}" srcOrd="1" destOrd="0" parTransId="{7B903A0A-F0ED-FA4F-A9E3-9C5DB156DFB9}" sibTransId="{2A03EB73-9AC5-4B4D-8E07-D3DDF8B315B1}"/>
    <dgm:cxn modelId="{D12DF594-11EC-D64D-8459-D8AC1514A532}" type="presOf" srcId="{71EA8FC9-3932-994F-BA19-64893D4BD8C4}" destId="{D010C20C-47BC-C548-AB9F-5AE4BE7B046A}" srcOrd="0" destOrd="1" presId="urn:microsoft.com/office/officeart/2005/8/layout/process3"/>
    <dgm:cxn modelId="{CE1F0D75-37AE-B943-AAE7-C3F12E06696F}" type="presOf" srcId="{67A763B7-5610-E34C-8B63-824562E7244E}" destId="{38A3E863-42E9-F243-AF80-2779222106C6}" srcOrd="1" destOrd="0" presId="urn:microsoft.com/office/officeart/2005/8/layout/process3"/>
    <dgm:cxn modelId="{827A22E3-D29F-8E41-8D2A-081B5EAE9A0E}" type="presOf" srcId="{E1BBC0FB-7E8D-A041-8391-BDC369E64BB2}" destId="{A81C119E-B350-6543-A131-2956A67A7F7D}" srcOrd="0" destOrd="2" presId="urn:microsoft.com/office/officeart/2005/8/layout/process3"/>
    <dgm:cxn modelId="{3E141736-CEF3-E844-9596-381AB8245AA1}" type="presOf" srcId="{2403EF01-3A69-9645-8934-0B366597E069}" destId="{F0331C2B-6AEF-524F-9640-891DE3C60CBD}" srcOrd="0" destOrd="0" presId="urn:microsoft.com/office/officeart/2005/8/layout/process3"/>
    <dgm:cxn modelId="{4EB76577-56DE-C548-A6DB-DCE22433BE09}" srcId="{257E33D2-08D7-0144-B666-9252E1C4A4C8}" destId="{535557AE-CFD2-6045-B6F6-E850C4824ACB}" srcOrd="0" destOrd="0" parTransId="{9B272C4F-CC83-C145-8457-C22FB871C9AD}" sibTransId="{3096B5BF-DB3E-124A-BF4D-2B58BA2EAF12}"/>
    <dgm:cxn modelId="{5C0F3258-614B-124B-95CE-6A24BB77E40C}" type="presOf" srcId="{9246A475-8140-374A-8CDC-883B25F06885}" destId="{CC0E5D1C-9FE6-024E-828E-5F0774DEEBAF}" srcOrd="0" destOrd="0" presId="urn:microsoft.com/office/officeart/2005/8/layout/process3"/>
    <dgm:cxn modelId="{51F1544D-26E3-F741-926E-CFBF575F4147}" type="presOf" srcId="{9246A475-8140-374A-8CDC-883B25F06885}" destId="{0C9DD2D3-9D4A-7A40-9A2A-DFBCF1094329}" srcOrd="1" destOrd="0" presId="urn:microsoft.com/office/officeart/2005/8/layout/process3"/>
    <dgm:cxn modelId="{0DCCAFDD-99CD-424C-BCDB-D5A193662CCB}" srcId="{F2B3DCC5-F2F6-6842-BC71-7C773F7B0147}" destId="{E1BBC0FB-7E8D-A041-8391-BDC369E64BB2}" srcOrd="2" destOrd="0" parTransId="{C596127B-677D-EF4B-8D56-B99E956ECBE0}" sibTransId="{4AFE8FF2-42DA-6A41-BE2F-6930D70C3539}"/>
    <dgm:cxn modelId="{9E00916B-8136-1545-BDFF-89FA524F9D21}" srcId="{F2B3DCC5-F2F6-6842-BC71-7C773F7B0147}" destId="{3629D74A-473D-B84E-8A82-7B13D3B09590}" srcOrd="1" destOrd="0" parTransId="{EBB72B43-F383-0644-A599-A0A7216191D4}" sibTransId="{2B911E93-3140-A14A-8A7C-B478D7C7B0FB}"/>
    <dgm:cxn modelId="{8A180911-7D00-AF42-8A18-2F6568BB1396}" type="presOf" srcId="{257E33D2-08D7-0144-B666-9252E1C4A4C8}" destId="{F27264BB-CDFB-B94C-814B-D7E94C09DA83}" srcOrd="1" destOrd="0" presId="urn:microsoft.com/office/officeart/2005/8/layout/process3"/>
    <dgm:cxn modelId="{E8D45715-A255-C741-8515-F393AD30A34E}" type="presOf" srcId="{3629D74A-473D-B84E-8A82-7B13D3B09590}" destId="{A81C119E-B350-6543-A131-2956A67A7F7D}" srcOrd="0" destOrd="1" presId="urn:microsoft.com/office/officeart/2005/8/layout/process3"/>
    <dgm:cxn modelId="{FF410F17-C831-804E-A60F-E947895AC471}" srcId="{A947AC19-1E35-2D46-A6B6-9B5041B701B3}" destId="{F2B3DCC5-F2F6-6842-BC71-7C773F7B0147}" srcOrd="0" destOrd="0" parTransId="{3F31E615-F87C-784D-8D82-0C581057AC01}" sibTransId="{67A763B7-5610-E34C-8B63-824562E7244E}"/>
    <dgm:cxn modelId="{189E9EFD-EF2D-B947-BC5B-B76016D3206A}" srcId="{A947AC19-1E35-2D46-A6B6-9B5041B701B3}" destId="{2403EF01-3A69-9645-8934-0B366597E069}" srcOrd="2" destOrd="0" parTransId="{45AA06AC-2876-DB4D-A81D-8D4345C01E5E}" sibTransId="{9C9711B6-4361-B047-9C81-9F0F40BAFE70}"/>
    <dgm:cxn modelId="{6066AACB-2363-6447-A226-81C9729830DE}" type="presOf" srcId="{535557AE-CFD2-6045-B6F6-E850C4824ACB}" destId="{B571019C-6B26-B045-9A8F-8153FA2EF9D7}" srcOrd="0" destOrd="0" presId="urn:microsoft.com/office/officeart/2005/8/layout/process3"/>
    <dgm:cxn modelId="{3FF0D7C4-77DA-0F47-9F21-10705B39DC50}" srcId="{F2B3DCC5-F2F6-6842-BC71-7C773F7B0147}" destId="{20D61EAB-0D4B-9C45-9F0C-FF2FC9EE819D}" srcOrd="0" destOrd="0" parTransId="{04FC15EA-20BD-F24A-A92B-BD512A9C4D97}" sibTransId="{875F427A-DAD6-3441-8CB0-B41190B86F5A}"/>
    <dgm:cxn modelId="{42DDCC7E-3831-3441-ADB3-198EDB742581}" type="presOf" srcId="{A947AC19-1E35-2D46-A6B6-9B5041B701B3}" destId="{ED7FBD44-0C6B-4043-B6A8-0E3CF13BD412}" srcOrd="0" destOrd="0" presId="urn:microsoft.com/office/officeart/2005/8/layout/process3"/>
    <dgm:cxn modelId="{1311242B-491B-6D45-B7A8-31D59CE0F5D6}" type="presOf" srcId="{2403EF01-3A69-9645-8934-0B366597E069}" destId="{A1BE6D5C-DC30-ED4D-85D8-90A67408475B}" srcOrd="1" destOrd="0" presId="urn:microsoft.com/office/officeart/2005/8/layout/process3"/>
    <dgm:cxn modelId="{600BB9C2-4893-8646-9297-95862AD5DAF9}" type="presOf" srcId="{20D61EAB-0D4B-9C45-9F0C-FF2FC9EE819D}" destId="{A81C119E-B350-6543-A131-2956A67A7F7D}" srcOrd="0" destOrd="0" presId="urn:microsoft.com/office/officeart/2005/8/layout/process3"/>
    <dgm:cxn modelId="{DB0279AB-4645-1B43-A746-1786B76497F9}" type="presOf" srcId="{F2B3DCC5-F2F6-6842-BC71-7C773F7B0147}" destId="{3B63547C-0238-4D42-B995-9314BF13D114}" srcOrd="1" destOrd="0" presId="urn:microsoft.com/office/officeart/2005/8/layout/process3"/>
    <dgm:cxn modelId="{C2080776-4D6F-0441-8959-195277909D76}" type="presOf" srcId="{67A763B7-5610-E34C-8B63-824562E7244E}" destId="{75FD5BBF-C803-E647-A0F6-478BF33AAD78}" srcOrd="0" destOrd="0" presId="urn:microsoft.com/office/officeart/2005/8/layout/process3"/>
    <dgm:cxn modelId="{6097A9FF-ED1B-B246-B8EF-130BD0C9F66B}" type="presOf" srcId="{64C65C9A-C241-3547-9781-1435D3AA60C3}" destId="{D010C20C-47BC-C548-AB9F-5AE4BE7B046A}" srcOrd="0" destOrd="0" presId="urn:microsoft.com/office/officeart/2005/8/layout/process3"/>
    <dgm:cxn modelId="{F2BC0DED-4CE2-7441-AE72-52C5B63C7E0A}" srcId="{A947AC19-1E35-2D46-A6B6-9B5041B701B3}" destId="{257E33D2-08D7-0144-B666-9252E1C4A4C8}" srcOrd="1" destOrd="0" parTransId="{E4027910-9401-364E-86CE-E9D73CEEA542}" sibTransId="{9246A475-8140-374A-8CDC-883B25F06885}"/>
    <dgm:cxn modelId="{7A2655DD-3A79-FC4C-9321-5601EBE46370}" srcId="{257E33D2-08D7-0144-B666-9252E1C4A4C8}" destId="{5D279977-17A8-124B-AD36-AF09DE0B67BE}" srcOrd="1" destOrd="0" parTransId="{1D0F9AA3-13B9-E841-A1D5-6983DB1B5EB9}" sibTransId="{4F2470CF-8937-794F-BF51-2BC5050342B0}"/>
    <dgm:cxn modelId="{0DFAEA02-31D9-B242-8F87-28E030053CAF}" srcId="{2403EF01-3A69-9645-8934-0B366597E069}" destId="{64C65C9A-C241-3547-9781-1435D3AA60C3}" srcOrd="0" destOrd="0" parTransId="{6ACA05ED-0FD7-8943-AEEA-BDDD1F78A61B}" sibTransId="{4352BE70-07AE-5048-BECC-FB315A99B957}"/>
    <dgm:cxn modelId="{8C4E810A-EB4A-744F-86F8-82B6A4E455CD}" type="presOf" srcId="{257E33D2-08D7-0144-B666-9252E1C4A4C8}" destId="{42F4EF1F-A11A-E646-9940-D27CB760EF81}" srcOrd="0" destOrd="0" presId="urn:microsoft.com/office/officeart/2005/8/layout/process3"/>
    <dgm:cxn modelId="{F1367D09-5A62-D841-80F8-A8ABA51BDE0D}" type="presOf" srcId="{5D279977-17A8-124B-AD36-AF09DE0B67BE}" destId="{B571019C-6B26-B045-9A8F-8153FA2EF9D7}" srcOrd="0" destOrd="1" presId="urn:microsoft.com/office/officeart/2005/8/layout/process3"/>
    <dgm:cxn modelId="{0AF57C08-BF1D-5946-9D3C-0485CEF560F8}" type="presParOf" srcId="{ED7FBD44-0C6B-4043-B6A8-0E3CF13BD412}" destId="{7CBE6C2C-EBB9-CF47-91D9-BFE178B2FCDC}" srcOrd="0" destOrd="0" presId="urn:microsoft.com/office/officeart/2005/8/layout/process3"/>
    <dgm:cxn modelId="{2B87F521-7751-6B41-B2B8-E400006338DF}" type="presParOf" srcId="{7CBE6C2C-EBB9-CF47-91D9-BFE178B2FCDC}" destId="{3E92327C-AA54-F740-BD8E-DCDA0F410212}" srcOrd="0" destOrd="0" presId="urn:microsoft.com/office/officeart/2005/8/layout/process3"/>
    <dgm:cxn modelId="{33A2CF8C-941A-A24A-BFAC-361D7BC66148}" type="presParOf" srcId="{7CBE6C2C-EBB9-CF47-91D9-BFE178B2FCDC}" destId="{3B63547C-0238-4D42-B995-9314BF13D114}" srcOrd="1" destOrd="0" presId="urn:microsoft.com/office/officeart/2005/8/layout/process3"/>
    <dgm:cxn modelId="{B0D7FBDD-5E3B-404F-9807-9778804610B2}" type="presParOf" srcId="{7CBE6C2C-EBB9-CF47-91D9-BFE178B2FCDC}" destId="{A81C119E-B350-6543-A131-2956A67A7F7D}" srcOrd="2" destOrd="0" presId="urn:microsoft.com/office/officeart/2005/8/layout/process3"/>
    <dgm:cxn modelId="{048326FB-397A-EF45-BF45-BE77DC2F86E3}" type="presParOf" srcId="{ED7FBD44-0C6B-4043-B6A8-0E3CF13BD412}" destId="{75FD5BBF-C803-E647-A0F6-478BF33AAD78}" srcOrd="1" destOrd="0" presId="urn:microsoft.com/office/officeart/2005/8/layout/process3"/>
    <dgm:cxn modelId="{AAC772C9-B29B-E34E-AD1F-7C24E255BCA4}" type="presParOf" srcId="{75FD5BBF-C803-E647-A0F6-478BF33AAD78}" destId="{38A3E863-42E9-F243-AF80-2779222106C6}" srcOrd="0" destOrd="0" presId="urn:microsoft.com/office/officeart/2005/8/layout/process3"/>
    <dgm:cxn modelId="{4BD29D28-C5B9-CA48-A1A7-D6372D50016B}" type="presParOf" srcId="{ED7FBD44-0C6B-4043-B6A8-0E3CF13BD412}" destId="{DAA03B01-BE39-664E-8F49-BA43C14A24D8}" srcOrd="2" destOrd="0" presId="urn:microsoft.com/office/officeart/2005/8/layout/process3"/>
    <dgm:cxn modelId="{673F8788-5E5A-8B40-B05C-FBA2A581A31B}" type="presParOf" srcId="{DAA03B01-BE39-664E-8F49-BA43C14A24D8}" destId="{42F4EF1F-A11A-E646-9940-D27CB760EF81}" srcOrd="0" destOrd="0" presId="urn:microsoft.com/office/officeart/2005/8/layout/process3"/>
    <dgm:cxn modelId="{6426E42E-1817-3C43-A56F-DFB7B4C32DFA}" type="presParOf" srcId="{DAA03B01-BE39-664E-8F49-BA43C14A24D8}" destId="{F27264BB-CDFB-B94C-814B-D7E94C09DA83}" srcOrd="1" destOrd="0" presId="urn:microsoft.com/office/officeart/2005/8/layout/process3"/>
    <dgm:cxn modelId="{94ED5F57-B96C-9946-BADB-AF8A3A07A453}" type="presParOf" srcId="{DAA03B01-BE39-664E-8F49-BA43C14A24D8}" destId="{B571019C-6B26-B045-9A8F-8153FA2EF9D7}" srcOrd="2" destOrd="0" presId="urn:microsoft.com/office/officeart/2005/8/layout/process3"/>
    <dgm:cxn modelId="{2A952EFC-ABBF-544F-AA47-FB7808F85C23}" type="presParOf" srcId="{ED7FBD44-0C6B-4043-B6A8-0E3CF13BD412}" destId="{CC0E5D1C-9FE6-024E-828E-5F0774DEEBAF}" srcOrd="3" destOrd="0" presId="urn:microsoft.com/office/officeart/2005/8/layout/process3"/>
    <dgm:cxn modelId="{FCFB94BF-8213-D346-B15F-E4C097A38BA3}" type="presParOf" srcId="{CC0E5D1C-9FE6-024E-828E-5F0774DEEBAF}" destId="{0C9DD2D3-9D4A-7A40-9A2A-DFBCF1094329}" srcOrd="0" destOrd="0" presId="urn:microsoft.com/office/officeart/2005/8/layout/process3"/>
    <dgm:cxn modelId="{33B7F278-6011-0643-B9E2-EADC937F5E77}" type="presParOf" srcId="{ED7FBD44-0C6B-4043-B6A8-0E3CF13BD412}" destId="{10B80D69-9CB6-9E46-9053-EEECE4419253}" srcOrd="4" destOrd="0" presId="urn:microsoft.com/office/officeart/2005/8/layout/process3"/>
    <dgm:cxn modelId="{3CAF1AB8-A296-A241-BBD8-302054D8E811}" type="presParOf" srcId="{10B80D69-9CB6-9E46-9053-EEECE4419253}" destId="{F0331C2B-6AEF-524F-9640-891DE3C60CBD}" srcOrd="0" destOrd="0" presId="urn:microsoft.com/office/officeart/2005/8/layout/process3"/>
    <dgm:cxn modelId="{CD30C005-BF97-224A-B95C-FDE0AF2EADB3}" type="presParOf" srcId="{10B80D69-9CB6-9E46-9053-EEECE4419253}" destId="{A1BE6D5C-DC30-ED4D-85D8-90A67408475B}" srcOrd="1" destOrd="0" presId="urn:microsoft.com/office/officeart/2005/8/layout/process3"/>
    <dgm:cxn modelId="{F5A1C6E6-E88C-9B47-BB3E-F7EC9BBBCB8C}" type="presParOf" srcId="{10B80D69-9CB6-9E46-9053-EEECE4419253}" destId="{D010C20C-47BC-C548-AB9F-5AE4BE7B046A}"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765543B-7A67-7541-9083-ECEC3C361686}" type="datetimeFigureOut">
              <a:rPr lang="en-US" smtClean="0"/>
              <a:t>1/13/2020</a:t>
            </a:fld>
            <a:endParaRPr lang="en-US"/>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65344FAB-ACF2-4948-B5E7-FB279489DCA4}" type="slidenum">
              <a:rPr lang="en-US" smtClean="0"/>
              <a:t>‹#›</a:t>
            </a:fld>
            <a:endParaRPr lang="en-US"/>
          </a:p>
        </p:txBody>
      </p:sp>
    </p:spTree>
    <p:extLst>
      <p:ext uri="{BB962C8B-B14F-4D97-AF65-F5344CB8AC3E}">
        <p14:creationId xmlns:p14="http://schemas.microsoft.com/office/powerpoint/2010/main" val="161952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idportal.gsis.kumamoto-u.ac.jp/"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a:t>
            </a:r>
            <a:r>
              <a:rPr lang="ja-JP" altLang="en-US" dirty="0"/>
              <a:t>研修開始前にアナウンスしてください</a:t>
            </a:r>
            <a:r>
              <a:rPr lang="ja-JP" altLang="en-US" dirty="0" smtClean="0"/>
              <a:t>。</a:t>
            </a:r>
            <a:endParaRPr lang="en-US" altLang="ja-JP" dirty="0" smtClean="0"/>
          </a:p>
          <a:p>
            <a:endParaRPr lang="en-US" altLang="ja-JP" dirty="0" smtClean="0"/>
          </a:p>
          <a:p>
            <a:r>
              <a:rPr lang="en-US" altLang="ja-JP" dirty="0" smtClean="0"/>
              <a:t>※</a:t>
            </a:r>
            <a:r>
              <a:rPr lang="ja-JP" altLang="en-US" dirty="0" smtClean="0"/>
              <a:t>「</a:t>
            </a:r>
            <a:r>
              <a:rPr lang="en-US" altLang="ja-JP" dirty="0" smtClean="0"/>
              <a:t>//</a:t>
            </a:r>
            <a:r>
              <a:rPr lang="ja-JP" altLang="en-US" dirty="0" smtClean="0"/>
              <a:t>」は留意事項の印です。次スライド以降もそのようにご理解下さい。</a:t>
            </a:r>
            <a:endParaRPr lang="en-US" altLang="ja-JP" dirty="0" smtClean="0"/>
          </a:p>
          <a:p>
            <a:endParaRPr lang="en-US" altLang="ja-JP" dirty="0"/>
          </a:p>
          <a:p>
            <a:endParaRPr lang="en-US" dirty="0"/>
          </a:p>
          <a:p>
            <a:r>
              <a:rPr lang="ja-JP" altLang="en-US" dirty="0"/>
              <a:t>研修前に</a:t>
            </a:r>
            <a:r>
              <a:rPr lang="ja-JP" altLang="en-US" dirty="0" smtClean="0"/>
              <a:t>、スマートフォンに</a:t>
            </a:r>
            <a:r>
              <a:rPr lang="en-US" dirty="0" err="1"/>
              <a:t>YouTube、Google</a:t>
            </a:r>
            <a:r>
              <a:rPr lang="en-US" dirty="0"/>
              <a:t> Classroom</a:t>
            </a:r>
            <a:r>
              <a:rPr lang="ja-JP" altLang="en-US" dirty="0"/>
              <a:t>のアプリがインストールされているか確認しておいてください。</a:t>
            </a:r>
            <a:endParaRPr lang="en-US" altLang="ja-JP" dirty="0"/>
          </a:p>
          <a:p>
            <a:r>
              <a:rPr lang="ja-JP" altLang="en-US" dirty="0"/>
              <a:t>また、</a:t>
            </a:r>
            <a:r>
              <a:rPr lang="en-US" altLang="ja-JP" dirty="0"/>
              <a:t>PC</a:t>
            </a:r>
            <a:r>
              <a:rPr lang="ja-JP" altLang="en-US" dirty="0" smtClean="0"/>
              <a:t>とスマートフォンで</a:t>
            </a:r>
            <a:r>
              <a:rPr lang="ja-JP" altLang="en-US" dirty="0"/>
              <a:t>、</a:t>
            </a:r>
            <a:r>
              <a:rPr lang="en-US" altLang="ja-JP" dirty="0" err="1"/>
              <a:t>wifi</a:t>
            </a:r>
            <a:r>
              <a:rPr lang="ja-JP" altLang="en-US" dirty="0"/>
              <a:t>の設定をしておいてください。</a:t>
            </a:r>
            <a:endParaRPr lang="en-US" altLang="ja-JP" dirty="0"/>
          </a:p>
          <a:p>
            <a:r>
              <a:rPr lang="en-US" dirty="0"/>
              <a:t>PC</a:t>
            </a:r>
            <a:r>
              <a:rPr lang="ja-JP" altLang="en-US" dirty="0"/>
              <a:t>で</a:t>
            </a:r>
            <a:r>
              <a:rPr lang="en-US" altLang="ja-JP" dirty="0"/>
              <a:t>Google</a:t>
            </a:r>
            <a:r>
              <a:rPr lang="ja-JP" altLang="en-US" dirty="0"/>
              <a:t>アカウントへ入っておいてください。</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1</a:t>
            </a:fld>
            <a:endParaRPr lang="en-US"/>
          </a:p>
        </p:txBody>
      </p:sp>
    </p:spTree>
    <p:extLst>
      <p:ext uri="{BB962C8B-B14F-4D97-AF65-F5344CB8AC3E}">
        <p14:creationId xmlns:p14="http://schemas.microsoft.com/office/powerpoint/2010/main" val="235810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ICT</a:t>
            </a:r>
            <a:r>
              <a:rPr lang="ja-JP" altLang="en-US" dirty="0"/>
              <a:t>活用研修の教員としての運用するために、いろいろな資料が用意されています</a:t>
            </a:r>
            <a:r>
              <a:rPr lang="ja-JP" altLang="en-US" dirty="0" smtClean="0"/>
              <a:t>。</a:t>
            </a:r>
            <a:endParaRPr lang="en-US" altLang="ja-JP" dirty="0" smtClean="0"/>
          </a:p>
          <a:p>
            <a:r>
              <a:rPr lang="ja-JP" altLang="en-US" dirty="0" smtClean="0"/>
              <a:t>これら</a:t>
            </a:r>
            <a:r>
              <a:rPr lang="ja-JP" altLang="en-US" dirty="0"/>
              <a:t>の資料を確認していきましょう。</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お手元の</a:t>
            </a:r>
            <a:r>
              <a:rPr lang="en-US" dirty="0"/>
              <a:t>ICT</a:t>
            </a:r>
            <a:r>
              <a:rPr lang="ja-JP" altLang="en-US" dirty="0"/>
              <a:t>活用研修資料一式をみてください。大きく</a:t>
            </a:r>
            <a:r>
              <a:rPr lang="en-US" altLang="ja-JP" dirty="0"/>
              <a:t>8</a:t>
            </a:r>
            <a:r>
              <a:rPr lang="ja-JP" altLang="en-US" dirty="0"/>
              <a:t>種類の資料が入っています</a:t>
            </a:r>
            <a:r>
              <a:rPr lang="ja-JP" altLang="en-US" dirty="0" smtClean="0"/>
              <a:t>。</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それぞれ</a:t>
            </a:r>
            <a:r>
              <a:rPr lang="ja-JP" altLang="en-US" dirty="0"/>
              <a:t>の資料としての役割を簡単に説明します。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indent="0">
              <a:buNone/>
            </a:pPr>
            <a:r>
              <a:rPr lang="ja-JP" altLang="en-US" dirty="0"/>
              <a:t>①カリキュラムには、研修の概要を記載しています。</a:t>
            </a:r>
            <a:endParaRPr lang="en-US" altLang="ja-JP" dirty="0"/>
          </a:p>
          <a:p>
            <a:pPr marL="0" indent="0">
              <a:buNone/>
            </a:pPr>
            <a:r>
              <a:rPr lang="ja-JP" altLang="en-US" dirty="0"/>
              <a:t>②シラバスは、指導案と同様に、研修で実施する活動に関して、時間、教材、留意点などを示した指針となっています。</a:t>
            </a:r>
            <a:endParaRPr lang="en-US" altLang="ja-JP" dirty="0"/>
          </a:p>
          <a:p>
            <a:pPr marL="0" indent="0">
              <a:buNone/>
            </a:pPr>
            <a:r>
              <a:rPr lang="ja-JP" altLang="en-US" dirty="0"/>
              <a:t>③教材は、配布資料などを指します。</a:t>
            </a:r>
            <a:endParaRPr lang="en-US" altLang="ja-JP" dirty="0"/>
          </a:p>
          <a:p>
            <a:pPr marL="0" indent="0">
              <a:buNone/>
            </a:pPr>
            <a:r>
              <a:rPr lang="ja-JP" altLang="en-US" dirty="0"/>
              <a:t>④教具は、研修で提示する資料などのことです。</a:t>
            </a:r>
            <a:endParaRPr lang="en-US" altLang="ja-JP" dirty="0"/>
          </a:p>
          <a:p>
            <a:pPr marL="0" indent="0">
              <a:buNone/>
            </a:pPr>
            <a:r>
              <a:rPr lang="ja-JP" altLang="en-US" dirty="0"/>
              <a:t>⑤教授方法は、④に準拠する形で、提示する際に話す内容などが記載された資料となります。</a:t>
            </a:r>
            <a:r>
              <a:rPr lang="en-US" altLang="ja-JP" dirty="0"/>
              <a:t>Ppt</a:t>
            </a:r>
            <a:r>
              <a:rPr lang="ja-JP" altLang="en-US" dirty="0"/>
              <a:t>などに説明のノートがついているので、②シラバスと合わせて、どのような教え方をするのか確認してください。</a:t>
            </a:r>
            <a:endParaRPr lang="en-US" altLang="ja-JP" dirty="0"/>
          </a:p>
          <a:p>
            <a:pPr marL="0" indent="0">
              <a:buNone/>
            </a:pPr>
            <a:r>
              <a:rPr lang="ja-JP" altLang="en-US" dirty="0"/>
              <a:t>⑥評価方法は、自己評価シート、アクションプラン、アンケート、提出物など評価に使用するツールを整理したものです。</a:t>
            </a:r>
            <a:endParaRPr lang="en-US" altLang="ja-JP" dirty="0"/>
          </a:p>
          <a:p>
            <a:pPr marL="0" indent="0">
              <a:buNone/>
            </a:pPr>
            <a:r>
              <a:rPr lang="ja-JP" altLang="en-US" dirty="0"/>
              <a:t>⑦研修会場環境マニュアルは、研修当日の会場や環境、設備に関する解説しています。</a:t>
            </a:r>
            <a:endParaRPr lang="en-US" altLang="ja-JP" dirty="0"/>
          </a:p>
          <a:p>
            <a:pPr marL="0" indent="0">
              <a:buNone/>
            </a:pPr>
            <a:r>
              <a:rPr lang="ja-JP" altLang="en-US" dirty="0"/>
              <a:t>⑧研修募集から研修までの事前準備マニュアルは、研修募集、事前課題の設定、研修当日の事前準備などを整理しています。</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これらの資料を適切に活用して、研修を運用することになります。</a:t>
            </a:r>
            <a:endParaRPr lang="en-US" altLang="ja-JP" dirty="0"/>
          </a:p>
        </p:txBody>
      </p:sp>
      <p:sp>
        <p:nvSpPr>
          <p:cNvPr id="4" name="Slide Number Placeholder 3"/>
          <p:cNvSpPr>
            <a:spLocks noGrp="1"/>
          </p:cNvSpPr>
          <p:nvPr>
            <p:ph type="sldNum" sz="quarter" idx="5"/>
          </p:nvPr>
        </p:nvSpPr>
        <p:spPr/>
        <p:txBody>
          <a:bodyPr/>
          <a:lstStyle/>
          <a:p>
            <a:fld id="{65344FAB-ACF2-4948-B5E7-FB279489DCA4}" type="slidenum">
              <a:rPr lang="en-US" smtClean="0"/>
              <a:t>10</a:t>
            </a:fld>
            <a:endParaRPr lang="en-US"/>
          </a:p>
        </p:txBody>
      </p:sp>
    </p:spTree>
    <p:extLst>
      <p:ext uri="{BB962C8B-B14F-4D97-AF65-F5344CB8AC3E}">
        <p14:creationId xmlns:p14="http://schemas.microsoft.com/office/powerpoint/2010/main" val="2534890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b="0" dirty="0">
                <a:latin typeface="Meiryo UI" panose="020B0604030504040204" pitchFamily="50" charset="-128"/>
                <a:ea typeface="Meiryo UI" panose="020B0604030504040204" pitchFamily="50" charset="-128"/>
              </a:rPr>
              <a:t>ICT</a:t>
            </a:r>
            <a:r>
              <a:rPr lang="ja-JP" altLang="en-US" b="0" dirty="0">
                <a:latin typeface="Meiryo UI" panose="020B0604030504040204" pitchFamily="50" charset="-128"/>
                <a:ea typeface="Meiryo UI" panose="020B0604030504040204" pitchFamily="50" charset="-128"/>
              </a:rPr>
              <a:t>活用研修では</a:t>
            </a:r>
            <a:r>
              <a:rPr lang="ja-JP" altLang="en-US" b="0" dirty="0"/>
              <a:t>、</a:t>
            </a:r>
            <a:r>
              <a:rPr lang="ja-JP" altLang="en-US" dirty="0"/>
              <a:t>以下の３点をできるようになることを目指しています</a:t>
            </a:r>
            <a:r>
              <a:rPr lang="ja-JP" altLang="en-US" dirty="0" smtClean="0"/>
              <a:t>。</a:t>
            </a:r>
            <a:endParaRPr lang="en-US" altLang="ja-JP" dirty="0" smtClean="0"/>
          </a:p>
          <a:p>
            <a:endParaRPr lang="en-US" altLang="ja-JP" dirty="0"/>
          </a:p>
          <a:p>
            <a:pPr marL="0" indent="0">
              <a:buNone/>
            </a:pPr>
            <a:r>
              <a:rPr lang="en-US" dirty="0"/>
              <a:t>1 </a:t>
            </a:r>
            <a:r>
              <a:rPr lang="ja-JP" altLang="en-US" dirty="0"/>
              <a:t>学習効果を上げるための動画教材を設計、開発できる</a:t>
            </a:r>
            <a:endParaRPr lang="en-US" dirty="0"/>
          </a:p>
          <a:p>
            <a:pPr marL="0" indent="0">
              <a:buNone/>
            </a:pPr>
            <a:r>
              <a:rPr lang="en-US" dirty="0"/>
              <a:t>2 </a:t>
            </a:r>
            <a:r>
              <a:rPr lang="ja-JP" altLang="en-US" dirty="0"/>
              <a:t>開発した動画教材を授業で有効的な活用法を説明できる</a:t>
            </a:r>
            <a:endParaRPr lang="en-US" altLang="ja-JP" dirty="0"/>
          </a:p>
          <a:p>
            <a:pPr marL="0" indent="0">
              <a:buNone/>
            </a:pPr>
            <a:r>
              <a:rPr lang="en-US" dirty="0"/>
              <a:t>3 </a:t>
            </a:r>
            <a:r>
              <a:rPr lang="ja-JP" altLang="en-US" dirty="0"/>
              <a:t>動画教材を活用した授業を改善につなげるための評価を計画できる</a:t>
            </a:r>
            <a:endParaRPr lang="en-US" dirty="0"/>
          </a:p>
          <a:p>
            <a:endParaRPr lang="en-US" altLang="ja-JP" dirty="0"/>
          </a:p>
          <a:p>
            <a:r>
              <a:rPr lang="ja-JP" altLang="en-US" dirty="0"/>
              <a:t>研修中に、実際に何度か動画教材を作成します。動画</a:t>
            </a:r>
            <a:r>
              <a:rPr lang="ja-JP" altLang="en-US" dirty="0" smtClean="0"/>
              <a:t>教材制作の</a:t>
            </a:r>
            <a:r>
              <a:rPr lang="ja-JP" altLang="en-US" dirty="0"/>
              <a:t>ポイントと方法を演習します</a:t>
            </a:r>
            <a:r>
              <a:rPr lang="ja-JP" altLang="en-US" dirty="0" smtClean="0"/>
              <a:t>。</a:t>
            </a:r>
            <a:endParaRPr lang="en-US" altLang="ja-JP" dirty="0" smtClean="0"/>
          </a:p>
          <a:p>
            <a:r>
              <a:rPr lang="ja-JP" altLang="en-US" dirty="0" smtClean="0"/>
              <a:t>また</a:t>
            </a:r>
            <a:r>
              <a:rPr lang="ja-JP" altLang="en-US" dirty="0"/>
              <a:t>、授業改善につなげるために、動画教材を活用した授業の評価を計画します。</a:t>
            </a:r>
            <a:endParaRPr lang="en-US" altLang="ja-JP" dirty="0"/>
          </a:p>
        </p:txBody>
      </p:sp>
      <p:sp>
        <p:nvSpPr>
          <p:cNvPr id="4" name="Slide Number Placeholder 3"/>
          <p:cNvSpPr>
            <a:spLocks noGrp="1"/>
          </p:cNvSpPr>
          <p:nvPr>
            <p:ph type="sldNum" sz="quarter" idx="5"/>
          </p:nvPr>
        </p:nvSpPr>
        <p:spPr/>
        <p:txBody>
          <a:bodyPr/>
          <a:lstStyle/>
          <a:p>
            <a:fld id="{65344FAB-ACF2-4948-B5E7-FB279489DCA4}" type="slidenum">
              <a:rPr lang="en-US" smtClean="0"/>
              <a:t>11</a:t>
            </a:fld>
            <a:endParaRPr lang="en-US"/>
          </a:p>
        </p:txBody>
      </p:sp>
    </p:spTree>
    <p:extLst>
      <p:ext uri="{BB962C8B-B14F-4D97-AF65-F5344CB8AC3E}">
        <p14:creationId xmlns:p14="http://schemas.microsoft.com/office/powerpoint/2010/main" val="594525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b="0" dirty="0">
                <a:latin typeface="Meiryo UI" panose="020B0604030504040204" pitchFamily="50" charset="-128"/>
                <a:ea typeface="Meiryo UI" panose="020B0604030504040204" pitchFamily="50" charset="-128"/>
              </a:rPr>
              <a:t>ICT</a:t>
            </a:r>
            <a:r>
              <a:rPr lang="ja-JP" altLang="en-US" b="0" dirty="0">
                <a:latin typeface="Meiryo UI" panose="020B0604030504040204" pitchFamily="50" charset="-128"/>
                <a:ea typeface="Meiryo UI" panose="020B0604030504040204" pitchFamily="50" charset="-128"/>
              </a:rPr>
              <a:t>活用研修の対面研修の流れは、このようになります</a:t>
            </a:r>
            <a:r>
              <a:rPr lang="ja-JP" altLang="en-US" b="0" dirty="0" smtClean="0">
                <a:latin typeface="Meiryo UI" panose="020B0604030504040204" pitchFamily="50" charset="-128"/>
                <a:ea typeface="Meiryo UI" panose="020B0604030504040204" pitchFamily="50" charset="-128"/>
              </a:rPr>
              <a:t>。</a:t>
            </a:r>
            <a:endParaRPr lang="en-US" altLang="ja-JP" b="0" dirty="0" smtClean="0">
              <a:latin typeface="Meiryo UI" panose="020B0604030504040204" pitchFamily="50" charset="-128"/>
              <a:ea typeface="Meiryo UI" panose="020B0604030504040204" pitchFamily="50" charset="-128"/>
            </a:endParaRPr>
          </a:p>
          <a:p>
            <a:r>
              <a:rPr lang="en-US" altLang="ja-JP" b="0" dirty="0" smtClean="0">
                <a:latin typeface="Meiryo UI" panose="020B0604030504040204" pitchFamily="50" charset="-128"/>
                <a:ea typeface="Meiryo UI" panose="020B0604030504040204" pitchFamily="50" charset="-128"/>
              </a:rPr>
              <a:t>7</a:t>
            </a:r>
            <a:r>
              <a:rPr lang="ja-JP" altLang="en-US" b="0" dirty="0" smtClean="0">
                <a:latin typeface="Meiryo UI" panose="020B0604030504040204" pitchFamily="50" charset="-128"/>
                <a:ea typeface="Meiryo UI" panose="020B0604030504040204" pitchFamily="50" charset="-128"/>
              </a:rPr>
              <a:t>時間の</a:t>
            </a:r>
            <a:r>
              <a:rPr lang="ja-JP" altLang="en-US" b="0" dirty="0">
                <a:latin typeface="Meiryo UI" panose="020B0604030504040204" pitchFamily="50" charset="-128"/>
                <a:ea typeface="Meiryo UI" panose="020B0604030504040204" pitchFamily="50" charset="-128"/>
              </a:rPr>
              <a:t>研修となっています</a:t>
            </a:r>
            <a:r>
              <a:rPr lang="ja-JP" altLang="en-US" b="0" dirty="0" smtClean="0">
                <a:latin typeface="Meiryo UI" panose="020B0604030504040204" pitchFamily="50" charset="-128"/>
                <a:ea typeface="Meiryo UI" panose="020B0604030504040204" pitchFamily="50" charset="-128"/>
              </a:rPr>
              <a:t>。</a:t>
            </a:r>
            <a:endParaRPr lang="en-US" altLang="ja-JP" b="0" dirty="0" smtClean="0">
              <a:latin typeface="Meiryo UI" panose="020B0604030504040204" pitchFamily="50" charset="-128"/>
              <a:ea typeface="Meiryo UI" panose="020B0604030504040204" pitchFamily="50" charset="-128"/>
            </a:endParaRPr>
          </a:p>
          <a:p>
            <a:r>
              <a:rPr lang="ja-JP" altLang="en-US" b="0" dirty="0" smtClean="0">
                <a:latin typeface="Meiryo UI" panose="020B0604030504040204" pitchFamily="50" charset="-128"/>
                <a:ea typeface="Meiryo UI" panose="020B0604030504040204" pitchFamily="50" charset="-128"/>
              </a:rPr>
              <a:t>ディスカッション</a:t>
            </a:r>
            <a:r>
              <a:rPr lang="ja-JP" altLang="en-US" b="0" dirty="0">
                <a:latin typeface="Meiryo UI" panose="020B0604030504040204" pitchFamily="50" charset="-128"/>
                <a:ea typeface="Meiryo UI" panose="020B0604030504040204" pitchFamily="50" charset="-128"/>
              </a:rPr>
              <a:t>や演習を中心に進めていきます。</a:t>
            </a:r>
            <a:endParaRPr lang="en-US" altLang="ja-JP" b="0" dirty="0">
              <a:latin typeface="Meiryo UI" panose="020B0604030504040204" pitchFamily="50" charset="-128"/>
              <a:ea typeface="Meiryo UI" panose="020B0604030504040204" pitchFamily="50" charset="-128"/>
            </a:endParaRPr>
          </a:p>
          <a:p>
            <a:endParaRPr lang="en-US" b="0" dirty="0"/>
          </a:p>
        </p:txBody>
      </p:sp>
      <p:sp>
        <p:nvSpPr>
          <p:cNvPr id="4" name="Slide Number Placeholder 3"/>
          <p:cNvSpPr>
            <a:spLocks noGrp="1"/>
          </p:cNvSpPr>
          <p:nvPr>
            <p:ph type="sldNum" sz="quarter" idx="5"/>
          </p:nvPr>
        </p:nvSpPr>
        <p:spPr/>
        <p:txBody>
          <a:bodyPr/>
          <a:lstStyle/>
          <a:p>
            <a:fld id="{65344FAB-ACF2-4948-B5E7-FB279489DCA4}" type="slidenum">
              <a:rPr lang="en-US" smtClean="0"/>
              <a:t>12</a:t>
            </a:fld>
            <a:endParaRPr lang="en-US"/>
          </a:p>
        </p:txBody>
      </p:sp>
    </p:spTree>
    <p:extLst>
      <p:ext uri="{BB962C8B-B14F-4D97-AF65-F5344CB8AC3E}">
        <p14:creationId xmlns:p14="http://schemas.microsoft.com/office/powerpoint/2010/main" val="2799093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t>みなさんが、教員として教える研修のイメージをきちんと持つことはとても重要になります</a:t>
            </a:r>
            <a:r>
              <a:rPr lang="ja-JP" altLang="en-US" sz="1200" b="0" dirty="0" smtClean="0"/>
              <a:t>。</a:t>
            </a:r>
            <a:endParaRPr lang="en-US" altLang="ja-JP"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t>そう</a:t>
            </a:r>
            <a:r>
              <a:rPr lang="ja-JP" altLang="en-US" sz="1200" b="0" dirty="0"/>
              <a:t>でないと、どのように研修を運営し、受講者をリードすればよいか分かりません。</a:t>
            </a:r>
            <a:endParaRPr lang="en-US" altLang="ja-JP"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kern="1200" dirty="0">
                <a:solidFill>
                  <a:schemeClr val="tx1"/>
                </a:solidFill>
                <a:effectLst/>
                <a:latin typeface="+mn-lt"/>
                <a:ea typeface="+mn-ea"/>
                <a:cs typeface="+mn-cs"/>
              </a:rPr>
              <a:t>そこで、まずは、事前課題の</a:t>
            </a:r>
            <a:r>
              <a:rPr lang="ja-JP" altLang="en-US" sz="1200" b="0" dirty="0"/>
              <a:t>受講者、教員の動きワークシートを使い事前・研修中・事後の動きを整理していきたいと思います。</a:t>
            </a:r>
            <a:endParaRPr lang="en-US" altLang="ja-JP"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t>事前課題で使用した</a:t>
            </a:r>
            <a:r>
              <a:rPr lang="en-US" sz="1200" dirty="0"/>
              <a:t>ICT</a:t>
            </a:r>
            <a:r>
              <a:rPr lang="ja-JP" altLang="en-US" sz="1200" dirty="0"/>
              <a:t>活用研修資料一式とワークシートを、グループ内で共有し、研修中だけでなく、研修前に何をするべきか、研修中はどうか、研修後は何をしなければいけないか、受講者と教員の視点から話し合ってください。</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t>やり方は、こちらに示した通りです。</a:t>
            </a:r>
            <a:endParaRPr lang="en-US" altLang="ja-JP" sz="1200" b="0" dirty="0"/>
          </a:p>
          <a:p>
            <a:endParaRPr lang="en-US" sz="1200" b="1" kern="1200" dirty="0">
              <a:solidFill>
                <a:schemeClr val="tx1"/>
              </a:solidFill>
              <a:effectLst/>
              <a:latin typeface="+mn-lt"/>
              <a:ea typeface="+mn-ea"/>
              <a:cs typeface="+mn-cs"/>
            </a:endParaRPr>
          </a:p>
          <a:p>
            <a:r>
              <a:rPr lang="ja-JP" altLang="en-US" sz="1200" dirty="0"/>
              <a:t>まずは、各自、動きシートを共有してください。</a:t>
            </a:r>
            <a:endParaRPr lang="en-US" sz="1200" dirty="0"/>
          </a:p>
          <a:p>
            <a:r>
              <a:rPr lang="ja-JP" altLang="en-US" sz="1200" dirty="0"/>
              <a:t>その後、グループの代表</a:t>
            </a:r>
            <a:r>
              <a:rPr lang="en-US" altLang="ja-JP" sz="1200" dirty="0"/>
              <a:t>1</a:t>
            </a:r>
            <a:r>
              <a:rPr lang="ja-JP" altLang="en-US" sz="1200" dirty="0"/>
              <a:t>名</a:t>
            </a:r>
            <a:r>
              <a:rPr lang="ja-JP" altLang="en-US" sz="1200" dirty="0" smtClean="0"/>
              <a:t>の動きワークシート</a:t>
            </a:r>
            <a:r>
              <a:rPr lang="ja-JP" altLang="en-US" sz="1200" dirty="0"/>
              <a:t>へ過不足を記入してください。</a:t>
            </a:r>
            <a:endParaRPr lang="en-US" sz="1200" dirty="0"/>
          </a:p>
          <a:p>
            <a:r>
              <a:rPr lang="ja-JP" altLang="en-US" sz="1200" dirty="0"/>
              <a:t>資料の内容で分かりづらい箇所などは</a:t>
            </a:r>
            <a:r>
              <a:rPr lang="ja-JP" altLang="en-US" sz="1200" dirty="0" smtClean="0"/>
              <a:t>、ポストイットなど</a:t>
            </a:r>
            <a:r>
              <a:rPr lang="ja-JP" altLang="en-US" sz="1200" dirty="0"/>
              <a:t>でメモを取りながら作業を行ってください。</a:t>
            </a:r>
            <a:endParaRPr lang="en-US" altLang="ja-JP" sz="1200" dirty="0"/>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5344FAB-ACF2-4948-B5E7-FB279489DCA4}" type="slidenum">
              <a:rPr lang="en-US" smtClean="0"/>
              <a:t>13</a:t>
            </a:fld>
            <a:endParaRPr lang="en-US"/>
          </a:p>
        </p:txBody>
      </p:sp>
    </p:spTree>
    <p:extLst>
      <p:ext uri="{BB962C8B-B14F-4D97-AF65-F5344CB8AC3E}">
        <p14:creationId xmlns:p14="http://schemas.microsoft.com/office/powerpoint/2010/main" val="135518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a:t>
            </a:r>
            <a:r>
              <a:rPr lang="ja-JP" altLang="en-US" dirty="0"/>
              <a:t>本スライドは、必要に応じて提示してください。</a:t>
            </a:r>
            <a:endParaRPr lang="en-US" altLang="ja-JP" dirty="0"/>
          </a:p>
          <a:p>
            <a:endParaRPr lang="en-US" altLang="ja-JP" dirty="0" smtClean="0"/>
          </a:p>
          <a:p>
            <a:r>
              <a:rPr lang="ja-JP" altLang="en-US" dirty="0" smtClean="0"/>
              <a:t>こちら</a:t>
            </a:r>
            <a:r>
              <a:rPr lang="ja-JP" altLang="en-US" dirty="0"/>
              <a:t>は教員の</a:t>
            </a:r>
            <a:r>
              <a:rPr lang="ja-JP" altLang="en-US" dirty="0" smtClean="0"/>
              <a:t>動きワークシート</a:t>
            </a:r>
            <a:r>
              <a:rPr lang="ja-JP" altLang="en-US" dirty="0"/>
              <a:t>の例です。</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14</a:t>
            </a:fld>
            <a:endParaRPr lang="en-US"/>
          </a:p>
        </p:txBody>
      </p:sp>
    </p:spTree>
    <p:extLst>
      <p:ext uri="{BB962C8B-B14F-4D97-AF65-F5344CB8AC3E}">
        <p14:creationId xmlns:p14="http://schemas.microsoft.com/office/powerpoint/2010/main" val="2611495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a:t>
            </a:r>
            <a:r>
              <a:rPr lang="ja-JP" altLang="en-US" dirty="0"/>
              <a:t>本スライドは、必要に応じて提示してください</a:t>
            </a:r>
            <a:r>
              <a:rPr lang="ja-JP" altLang="en-US" dirty="0" smtClean="0"/>
              <a:t>。</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こちらは受講者の</a:t>
            </a:r>
            <a:r>
              <a:rPr lang="ja-JP" altLang="en-US" dirty="0" smtClean="0"/>
              <a:t>動きワークシート</a:t>
            </a:r>
            <a:r>
              <a:rPr lang="ja-JP" altLang="en-US" dirty="0"/>
              <a:t>の例です。</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15</a:t>
            </a:fld>
            <a:endParaRPr lang="en-US"/>
          </a:p>
        </p:txBody>
      </p:sp>
    </p:spTree>
    <p:extLst>
      <p:ext uri="{BB962C8B-B14F-4D97-AF65-F5344CB8AC3E}">
        <p14:creationId xmlns:p14="http://schemas.microsoft.com/office/powerpoint/2010/main" val="708973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では、各グループで、受講者・教員の動きワークシートに、研修での活動や流れが整理できたでしょうか。</a:t>
            </a:r>
            <a:endParaRPr lang="en-US" altLang="ja-JP"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各グループ代表者に、受講者・教員の動きワークシートを共有していただき、説明していただきます。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順番にお願いいたします</a:t>
            </a:r>
            <a:r>
              <a:rPr lang="ja-JP" altLang="en-US" dirty="0" smtClean="0"/>
              <a:t>。</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その</a:t>
            </a:r>
            <a:r>
              <a:rPr lang="ja-JP" altLang="en-US" dirty="0"/>
              <a:t>際に、実施方法がよくイメージできなかった箇所を共有してください。</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a:t>
            </a:r>
            <a:r>
              <a:rPr lang="ja-JP" altLang="en-US" dirty="0"/>
              <a:t>時間がかかりそうであれば、講師が</a:t>
            </a:r>
            <a:r>
              <a:rPr lang="ja-JP" altLang="en-US" dirty="0" smtClean="0"/>
              <a:t>、動きワークシート</a:t>
            </a:r>
            <a:r>
              <a:rPr lang="ja-JP" altLang="en-US" dirty="0"/>
              <a:t>を集め、書画カメラを使いながら、各グループの特徴的なところを指摘してください。</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a:t>
            </a:r>
            <a:r>
              <a:rPr lang="ja-JP" altLang="en-US" dirty="0"/>
              <a:t>実施方法などうまくイメージできていない箇所については、補足で説明してください。</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16</a:t>
            </a:fld>
            <a:endParaRPr lang="en-US"/>
          </a:p>
        </p:txBody>
      </p:sp>
    </p:spTree>
    <p:extLst>
      <p:ext uri="{BB962C8B-B14F-4D97-AF65-F5344CB8AC3E}">
        <p14:creationId xmlns:p14="http://schemas.microsoft.com/office/powerpoint/2010/main" val="663313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ja-JP" altLang="en-US" dirty="0"/>
              <a:t>一斉の活動が終わったところで、確認のために提示してください。</a:t>
            </a:r>
            <a:endParaRPr lang="en-US" altLang="ja-JP" dirty="0"/>
          </a:p>
          <a:p>
            <a:endParaRPr lang="en-US" dirty="0"/>
          </a:p>
          <a:p>
            <a:r>
              <a:rPr lang="ja-JP" altLang="en-US" dirty="0"/>
              <a:t>教員の動きを整理したものです。</a:t>
            </a:r>
            <a:endParaRPr lang="en-US" altLang="ja-JP" dirty="0"/>
          </a:p>
          <a:p>
            <a:endParaRPr lang="en-US" dirty="0"/>
          </a:p>
          <a:p>
            <a:r>
              <a:rPr lang="en-US" dirty="0"/>
              <a:t>//</a:t>
            </a:r>
            <a:r>
              <a:rPr lang="ja-JP" altLang="en-US" dirty="0"/>
              <a:t>各グループが整理したものと比較して過不足を指摘してください。</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17</a:t>
            </a:fld>
            <a:endParaRPr lang="en-US"/>
          </a:p>
        </p:txBody>
      </p:sp>
    </p:spTree>
    <p:extLst>
      <p:ext uri="{BB962C8B-B14F-4D97-AF65-F5344CB8AC3E}">
        <p14:creationId xmlns:p14="http://schemas.microsoft.com/office/powerpoint/2010/main" val="3867596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こちらは、受講者の動きを整理したものです。</a:t>
            </a:r>
            <a:endParaRPr lang="en-US" altLang="ja-JP" dirty="0"/>
          </a:p>
          <a:p>
            <a:endParaRPr lang="en-US" dirty="0"/>
          </a:p>
          <a:p>
            <a:r>
              <a:rPr lang="en-US" dirty="0"/>
              <a:t>//</a:t>
            </a:r>
            <a:r>
              <a:rPr lang="ja-JP" altLang="en-US" dirty="0"/>
              <a:t>各グループが整理したものと比較して過不足を指摘してください。</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18</a:t>
            </a:fld>
            <a:endParaRPr lang="en-US"/>
          </a:p>
        </p:txBody>
      </p:sp>
    </p:spTree>
    <p:extLst>
      <p:ext uri="{BB962C8B-B14F-4D97-AF65-F5344CB8AC3E}">
        <p14:creationId xmlns:p14="http://schemas.microsoft.com/office/powerpoint/2010/main" val="2472750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ICT</a:t>
            </a:r>
            <a:r>
              <a:rPr lang="ja-JP" altLang="en-US" dirty="0"/>
              <a:t>活用研修の概要と実施方法：</a:t>
            </a:r>
            <a:r>
              <a:rPr lang="en-US" altLang="ja-JP" dirty="0"/>
              <a:t>(2)</a:t>
            </a:r>
            <a:r>
              <a:rPr lang="ja-JP" altLang="en-US" dirty="0"/>
              <a:t>マイクロティーチングに移ります。</a:t>
            </a:r>
            <a:endParaRPr lang="en-US" altLang="ja-JP" dirty="0"/>
          </a:p>
          <a:p>
            <a:r>
              <a:rPr lang="ja-JP" altLang="en-US" dirty="0"/>
              <a:t>ここでは、実際に、研修の一部の活動</a:t>
            </a:r>
            <a:r>
              <a:rPr lang="ja-JP" altLang="en-US" dirty="0" smtClean="0"/>
              <a:t>をグループごとに</a:t>
            </a:r>
            <a:r>
              <a:rPr lang="ja-JP" altLang="en-US" dirty="0"/>
              <a:t>デモして頂きます。</a:t>
            </a:r>
            <a:endParaRPr lang="en-US" altLang="ja-JP" dirty="0"/>
          </a:p>
          <a:p>
            <a:r>
              <a:rPr lang="ja-JP" altLang="en-US" dirty="0"/>
              <a:t>教員としてどう動くべきか考え、擬似的に教員を体験することで、研修の教員としての視点と自覚を持っていただくことが、本活動のねらいとなります。</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19</a:t>
            </a:fld>
            <a:endParaRPr lang="en-US"/>
          </a:p>
        </p:txBody>
      </p:sp>
    </p:spTree>
    <p:extLst>
      <p:ext uri="{BB962C8B-B14F-4D97-AF65-F5344CB8AC3E}">
        <p14:creationId xmlns:p14="http://schemas.microsoft.com/office/powerpoint/2010/main" val="3211274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a:t>
            </a:r>
            <a:r>
              <a:rPr lang="en-US" altLang="ja-JP" dirty="0"/>
              <a:t>ICT</a:t>
            </a:r>
            <a:r>
              <a:rPr lang="ja-JP" altLang="en-US" dirty="0"/>
              <a:t>活用研修</a:t>
            </a:r>
            <a:r>
              <a:rPr lang="ja-JP" altLang="en-US" dirty="0" smtClean="0"/>
              <a:t>」教員</a:t>
            </a:r>
            <a:r>
              <a:rPr lang="ja-JP" altLang="en-US" dirty="0"/>
              <a:t>養成研修を開始します</a:t>
            </a:r>
            <a:r>
              <a:rPr lang="ja-JP" altLang="en-US" dirty="0" smtClean="0"/>
              <a:t>。</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まず</a:t>
            </a:r>
            <a:r>
              <a:rPr lang="ja-JP" altLang="en-US" dirty="0"/>
              <a:t>は、研修の概要を簡単に説明します</a:t>
            </a:r>
            <a:r>
              <a:rPr lang="ja-JP" altLang="en-US" dirty="0" smtClean="0"/>
              <a:t>。</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研修</a:t>
            </a:r>
            <a:r>
              <a:rPr lang="ja-JP" altLang="en-US" dirty="0"/>
              <a:t>のねらい、研修の流れ、研修までにやっていただきたいことなどを紹介します。</a:t>
            </a:r>
            <a:endParaRPr lang="en-US" altLang="ja-JP"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2</a:t>
            </a:fld>
            <a:endParaRPr lang="en-US"/>
          </a:p>
        </p:txBody>
      </p:sp>
    </p:spTree>
    <p:extLst>
      <p:ext uri="{BB962C8B-B14F-4D97-AF65-F5344CB8AC3E}">
        <p14:creationId xmlns:p14="http://schemas.microsoft.com/office/powerpoint/2010/main" val="449505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先にも示した通り、</a:t>
            </a:r>
            <a:r>
              <a:rPr lang="en-US" altLang="ja-JP" dirty="0">
                <a:latin typeface="Meiryo UI" panose="020B0604030504040204" pitchFamily="50" charset="-128"/>
                <a:ea typeface="Meiryo UI" panose="020B0604030504040204" pitchFamily="50" charset="-128"/>
              </a:rPr>
              <a:t>ICT</a:t>
            </a:r>
            <a:r>
              <a:rPr lang="ja-JP" altLang="en-US" dirty="0">
                <a:latin typeface="Meiryo UI" panose="020B0604030504040204" pitchFamily="50" charset="-128"/>
                <a:ea typeface="Meiryo UI" panose="020B0604030504040204" pitchFamily="50" charset="-128"/>
              </a:rPr>
              <a:t>活用研修の流れはこのようになっています</a:t>
            </a:r>
            <a:r>
              <a:rPr lang="ja-JP" altLang="en-US" dirty="0" smtClean="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大きく</a:t>
            </a:r>
            <a:r>
              <a:rPr lang="ja-JP" altLang="en-US" dirty="0" smtClean="0">
                <a:latin typeface="Meiryo UI" panose="020B0604030504040204" pitchFamily="50" charset="-128"/>
                <a:ea typeface="Meiryo UI" panose="020B0604030504040204" pitchFamily="50" charset="-128"/>
              </a:rPr>
              <a:t>、インストラクショナルデザイン（以下、</a:t>
            </a:r>
            <a:r>
              <a:rPr lang="en-US" altLang="ja-JP" dirty="0" smtClean="0">
                <a:latin typeface="Meiryo UI" panose="020B0604030504040204" pitchFamily="50" charset="-128"/>
                <a:ea typeface="Meiryo UI" panose="020B0604030504040204" pitchFamily="50" charset="-128"/>
              </a:rPr>
              <a:t>ID</a:t>
            </a:r>
            <a:r>
              <a:rPr lang="ja-JP" altLang="en-US" dirty="0" smtClean="0">
                <a:latin typeface="Meiryo UI" panose="020B0604030504040204" pitchFamily="50" charset="-128"/>
                <a:ea typeface="Meiryo UI" panose="020B0604030504040204" pitchFamily="50" charset="-128"/>
              </a:rPr>
              <a:t>と略します）解説</a:t>
            </a:r>
            <a:r>
              <a:rPr lang="ja-JP" altLang="en-US" dirty="0">
                <a:latin typeface="Meiryo UI" panose="020B0604030504040204" pitchFamily="50" charset="-128"/>
                <a:ea typeface="Meiryo UI" panose="020B0604030504040204" pitchFamily="50" charset="-128"/>
              </a:rPr>
              <a:t>のパート、動画</a:t>
            </a:r>
            <a:r>
              <a:rPr lang="ja-JP" altLang="en-US" dirty="0" smtClean="0">
                <a:latin typeface="Meiryo UI" panose="020B0604030504040204" pitchFamily="50" charset="-128"/>
                <a:ea typeface="Meiryo UI" panose="020B0604030504040204" pitchFamily="50" charset="-128"/>
              </a:rPr>
              <a:t>教材制作の</a:t>
            </a:r>
            <a:r>
              <a:rPr lang="ja-JP" altLang="en-US" dirty="0">
                <a:latin typeface="Meiryo UI" panose="020B0604030504040204" pitchFamily="50" charset="-128"/>
                <a:ea typeface="Meiryo UI" panose="020B0604030504040204" pitchFamily="50" charset="-128"/>
              </a:rPr>
              <a:t>説明のパート、受講者が作成した指導案と動画教材をレビューするパートに分かれます</a:t>
            </a:r>
            <a:r>
              <a:rPr lang="ja-JP" altLang="en-US" dirty="0" smtClean="0">
                <a:latin typeface="Meiryo UI" panose="020B0604030504040204" pitchFamily="50" charset="-128"/>
                <a:ea typeface="Meiryo UI" panose="020B0604030504040204" pitchFamily="50" charset="-128"/>
              </a:rPr>
              <a:t>。</a:t>
            </a:r>
            <a:endParaRPr 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そこで、これらのパートを、グループ毎に、マイクロティーチングしていただきたいと思います。</a:t>
            </a:r>
            <a:endParaRPr lang="en-US" altLang="ja-JP" dirty="0">
              <a:latin typeface="Meiryo UI" panose="020B0604030504040204" pitchFamily="50" charset="-128"/>
              <a:ea typeface="Meiryo UI" panose="020B0604030504040204" pitchFamily="50" charset="-128"/>
            </a:endParaRPr>
          </a:p>
          <a:p>
            <a:endParaRPr lang="en-US" dirty="0">
              <a:latin typeface="Meiryo UI" panose="020B0604030504040204" pitchFamily="50" charset="-128"/>
              <a:ea typeface="Meiryo UI" panose="020B0604030504040204" pitchFamily="50" charset="-128"/>
            </a:endParaRPr>
          </a:p>
          <a:p>
            <a:r>
              <a:rPr lang="en-US"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グループ数に応じて、動画教材製作のポイントを解説するパートを追加してもいいと思います。その際には、時間配分を少し調整してください。</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20</a:t>
            </a:fld>
            <a:endParaRPr lang="en-US"/>
          </a:p>
        </p:txBody>
      </p:sp>
    </p:spTree>
    <p:extLst>
      <p:ext uri="{BB962C8B-B14F-4D97-AF65-F5344CB8AC3E}">
        <p14:creationId xmlns:p14="http://schemas.microsoft.com/office/powerpoint/2010/main" val="503507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今回は</a:t>
            </a:r>
            <a:r>
              <a:rPr lang="ja-JP" altLang="en-US" dirty="0" smtClean="0"/>
              <a:t>、○（←数字が入ります）グループ</a:t>
            </a:r>
            <a:r>
              <a:rPr lang="ja-JP" altLang="en-US" dirty="0"/>
              <a:t>ですので、</a:t>
            </a:r>
            <a:endParaRPr lang="en-US" dirty="0"/>
          </a:p>
          <a:p>
            <a:endParaRPr lang="en-US" dirty="0"/>
          </a:p>
          <a:p>
            <a:r>
              <a:rPr lang="ja-JP" altLang="en-US" dirty="0">
                <a:latin typeface="Meiryo UI" panose="020B0604030504040204" pitchFamily="50" charset="-128"/>
                <a:ea typeface="Meiryo UI" panose="020B0604030504040204" pitchFamily="50" charset="-128"/>
              </a:rPr>
              <a:t>動画教材製作の説明のパートを、実際に動画を撮影し共有するパートとして、</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の説明、動画</a:t>
            </a:r>
            <a:r>
              <a:rPr lang="ja-JP" altLang="en-US" dirty="0" smtClean="0">
                <a:latin typeface="Meiryo UI" panose="020B0604030504040204" pitchFamily="50" charset="-128"/>
                <a:ea typeface="Meiryo UI" panose="020B0604030504040204" pitchFamily="50" charset="-128"/>
              </a:rPr>
              <a:t>教材制作手法</a:t>
            </a:r>
            <a:r>
              <a:rPr lang="ja-JP" altLang="en-US" dirty="0">
                <a:latin typeface="Meiryo UI" panose="020B0604030504040204" pitchFamily="50" charset="-128"/>
                <a:ea typeface="Meiryo UI" panose="020B0604030504040204" pitchFamily="50" charset="-128"/>
              </a:rPr>
              <a:t>、グループ別発表のパートを各グループで担当していただきたいと思います。</a:t>
            </a:r>
            <a:endParaRPr lang="en-US" altLang="ja-JP" dirty="0">
              <a:latin typeface="Meiryo UI" panose="020B0604030504040204" pitchFamily="50" charset="-128"/>
              <a:ea typeface="Meiryo UI" panose="020B0604030504040204" pitchFamily="50" charset="-128"/>
            </a:endParaRPr>
          </a:p>
          <a:p>
            <a:endParaRPr lang="en-US" dirty="0">
              <a:latin typeface="Meiryo UI" panose="020B0604030504040204" pitchFamily="50" charset="-128"/>
              <a:ea typeface="Meiryo UI" panose="020B0604030504040204" pitchFamily="50" charset="-128"/>
            </a:endParaRPr>
          </a:p>
          <a:p>
            <a:r>
              <a:rPr lang="en-US"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グループのメンバのバックグランドをみて、担当パートを決めるとスムーズだと思います。</a:t>
            </a:r>
            <a:r>
              <a:rPr lang="en-US" altLang="ja-JP" dirty="0">
                <a:latin typeface="Meiryo UI" panose="020B0604030504040204" pitchFamily="50" charset="-128"/>
                <a:ea typeface="Meiryo UI" panose="020B0604030504040204" pitchFamily="50" charset="-128"/>
              </a:rPr>
              <a:t>ICT</a:t>
            </a:r>
            <a:r>
              <a:rPr lang="ja-JP" altLang="en-US" dirty="0">
                <a:latin typeface="Meiryo UI" panose="020B0604030504040204" pitchFamily="50" charset="-128"/>
                <a:ea typeface="Meiryo UI" panose="020B0604030504040204" pitchFamily="50" charset="-128"/>
              </a:rPr>
              <a:t>リテラシーが高そうな先生がそろっていれば、動画撮影と共有のパートをお願いしたり、グループ別発表では、</a:t>
            </a:r>
            <a:r>
              <a:rPr lang="en-US" altLang="ja-JP" dirty="0">
                <a:latin typeface="Meiryo UI" panose="020B0604030504040204" pitchFamily="50" charset="-128"/>
                <a:ea typeface="Meiryo UI" panose="020B0604030504040204" pitchFamily="50" charset="-128"/>
              </a:rPr>
              <a:t>ICT</a:t>
            </a:r>
            <a:r>
              <a:rPr lang="ja-JP" altLang="en-US" dirty="0">
                <a:latin typeface="Meiryo UI" panose="020B0604030504040204" pitchFamily="50" charset="-128"/>
                <a:ea typeface="Meiryo UI" panose="020B0604030504040204" pitchFamily="50" charset="-128"/>
              </a:rPr>
              <a:t>活用研修を比較的、最近受講された方が多いグループにお願いすると、やり方などを覚えていらっしゃると思うので担当していただくといいと思います。</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21</a:t>
            </a:fld>
            <a:endParaRPr lang="en-US"/>
          </a:p>
        </p:txBody>
      </p:sp>
    </p:spTree>
    <p:extLst>
      <p:ext uri="{BB962C8B-B14F-4D97-AF65-F5344CB8AC3E}">
        <p14:creationId xmlns:p14="http://schemas.microsoft.com/office/powerpoint/2010/main" val="3235674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マイクロティーチングにあたり、</a:t>
            </a:r>
            <a:r>
              <a:rPr lang="en-US" dirty="0"/>
              <a:t>ICT</a:t>
            </a:r>
            <a:r>
              <a:rPr lang="ja-JP" altLang="en-US" dirty="0"/>
              <a:t>活用研修資料一式の中から、特に、シラバス、教材、教具を使われるといいと思います。</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22</a:t>
            </a:fld>
            <a:endParaRPr lang="en-US"/>
          </a:p>
        </p:txBody>
      </p:sp>
    </p:spTree>
    <p:extLst>
      <p:ext uri="{BB962C8B-B14F-4D97-AF65-F5344CB8AC3E}">
        <p14:creationId xmlns:p14="http://schemas.microsoft.com/office/powerpoint/2010/main" val="260056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200" b="0" kern="1200" dirty="0">
                <a:solidFill>
                  <a:schemeClr val="tx1"/>
                </a:solidFill>
                <a:effectLst/>
                <a:latin typeface="+mn-lt"/>
                <a:ea typeface="+mn-ea"/>
                <a:cs typeface="+mn-cs"/>
              </a:rPr>
              <a:t>では、グループで担当のパートをどのように教えるか考えてみてください。</a:t>
            </a:r>
            <a:endParaRPr lang="en-US" altLang="ja-JP"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t>グループで教師役を決定してください。その際に、複数で教師を担当してもいいですし、アシスタントして参加して</a:t>
            </a:r>
            <a:r>
              <a:rPr lang="ja-JP" altLang="en-US" sz="1200" b="0" dirty="0" smtClean="0"/>
              <a:t>も可です</a:t>
            </a:r>
            <a:r>
              <a:rPr lang="ja-JP" altLang="en-US" sz="1200" b="0" dirty="0"/>
              <a:t>。</a:t>
            </a:r>
            <a:endParaRPr lang="en-US" altLang="ja-JP"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kern="1200" dirty="0">
                <a:solidFill>
                  <a:schemeClr val="tx1"/>
                </a:solidFill>
                <a:effectLst/>
                <a:latin typeface="+mn-lt"/>
                <a:ea typeface="+mn-ea"/>
                <a:cs typeface="+mn-cs"/>
              </a:rPr>
              <a:t>グループ発表を担当するグループでは、発表役の先生も決めてください。</a:t>
            </a:r>
            <a:endParaRPr lang="en-US" altLang="ja-JP"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kern="1200" dirty="0">
                <a:solidFill>
                  <a:schemeClr val="tx1"/>
                </a:solidFill>
                <a:effectLst/>
                <a:latin typeface="+mn-lt"/>
                <a:ea typeface="+mn-ea"/>
                <a:cs typeface="+mn-cs"/>
              </a:rPr>
              <a:t>グループ内で役割が決まったら、マイクロティーチングの練習をしてみてください。</a:t>
            </a:r>
            <a:endParaRPr lang="en-US" altLang="ja-JP"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kern="1200" dirty="0">
                <a:solidFill>
                  <a:schemeClr val="tx1"/>
                </a:solidFill>
                <a:effectLst/>
                <a:latin typeface="+mn-lt"/>
                <a:ea typeface="+mn-ea"/>
                <a:cs typeface="+mn-cs"/>
              </a:rPr>
              <a:t>発表時間は、</a:t>
            </a:r>
            <a:r>
              <a:rPr lang="en-US" altLang="ja-JP" sz="1200" b="0" kern="1200" dirty="0">
                <a:solidFill>
                  <a:schemeClr val="tx1"/>
                </a:solidFill>
                <a:effectLst/>
                <a:latin typeface="+mn-lt"/>
                <a:ea typeface="+mn-ea"/>
                <a:cs typeface="+mn-cs"/>
              </a:rPr>
              <a:t>1</a:t>
            </a:r>
            <a:r>
              <a:rPr lang="ja-JP" altLang="en-US" sz="1200" b="0" kern="1200" dirty="0">
                <a:solidFill>
                  <a:schemeClr val="tx1"/>
                </a:solidFill>
                <a:effectLst/>
                <a:latin typeface="+mn-lt"/>
                <a:ea typeface="+mn-ea"/>
                <a:cs typeface="+mn-cs"/>
              </a:rPr>
              <a:t>グループ、</a:t>
            </a:r>
            <a:r>
              <a:rPr lang="en-US" altLang="ja-JP" sz="1200" b="0" kern="1200" dirty="0">
                <a:solidFill>
                  <a:schemeClr val="tx1"/>
                </a:solidFill>
                <a:effectLst/>
                <a:latin typeface="+mn-lt"/>
                <a:ea typeface="+mn-ea"/>
                <a:cs typeface="+mn-cs"/>
              </a:rPr>
              <a:t>10</a:t>
            </a:r>
            <a:r>
              <a:rPr lang="ja-JP" altLang="en-US" sz="1200" b="0" kern="1200" dirty="0">
                <a:solidFill>
                  <a:schemeClr val="tx1"/>
                </a:solidFill>
                <a:effectLst/>
                <a:latin typeface="+mn-lt"/>
                <a:ea typeface="+mn-ea"/>
                <a:cs typeface="+mn-cs"/>
              </a:rPr>
              <a:t>分でお願いします</a:t>
            </a:r>
            <a:r>
              <a:rPr lang="ja-JP" altLang="en-US" sz="1200" b="0" kern="1200" dirty="0" smtClean="0">
                <a:solidFill>
                  <a:schemeClr val="tx1"/>
                </a:solidFill>
                <a:effectLst/>
                <a:latin typeface="+mn-lt"/>
                <a:ea typeface="+mn-ea"/>
                <a:cs typeface="+mn-cs"/>
              </a:rPr>
              <a:t>。</a:t>
            </a:r>
            <a:endParaRPr lang="en-US" altLang="ja-JP"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kern="1200" dirty="0" smtClean="0">
                <a:solidFill>
                  <a:schemeClr val="tx1"/>
                </a:solidFill>
                <a:effectLst/>
                <a:latin typeface="+mn-lt"/>
                <a:ea typeface="+mn-ea"/>
                <a:cs typeface="+mn-cs"/>
              </a:rPr>
              <a:t>10</a:t>
            </a:r>
            <a:r>
              <a:rPr lang="ja-JP" altLang="en-US" sz="1200" b="0" kern="1200" dirty="0">
                <a:solidFill>
                  <a:schemeClr val="tx1"/>
                </a:solidFill>
                <a:effectLst/>
                <a:latin typeface="+mn-lt"/>
                <a:ea typeface="+mn-ea"/>
                <a:cs typeface="+mn-cs"/>
              </a:rPr>
              <a:t>分で担当のパートを終わらせられるように考えてください。</a:t>
            </a:r>
            <a:endParaRPr lang="en-US" altLang="ja-JP"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kern="1200" dirty="0">
                <a:solidFill>
                  <a:schemeClr val="tx1"/>
                </a:solidFill>
                <a:effectLst/>
                <a:latin typeface="+mn-lt"/>
                <a:ea typeface="+mn-ea"/>
                <a:cs typeface="+mn-cs"/>
              </a:rPr>
              <a:t>その際に、どのような方法で説明すると分かり易いかも検討してください。</a:t>
            </a:r>
            <a:endParaRPr lang="en-US" altLang="ja-JP"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5344FAB-ACF2-4948-B5E7-FB279489DCA4}" type="slidenum">
              <a:rPr lang="en-US" smtClean="0"/>
              <a:t>23</a:t>
            </a:fld>
            <a:endParaRPr lang="en-US"/>
          </a:p>
        </p:txBody>
      </p:sp>
    </p:spTree>
    <p:extLst>
      <p:ext uri="{BB962C8B-B14F-4D97-AF65-F5344CB8AC3E}">
        <p14:creationId xmlns:p14="http://schemas.microsoft.com/office/powerpoint/2010/main" val="1385442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200" b="0" kern="1200" dirty="0">
                <a:solidFill>
                  <a:schemeClr val="tx1"/>
                </a:solidFill>
                <a:effectLst/>
                <a:latin typeface="+mn-lt"/>
                <a:ea typeface="+mn-ea"/>
                <a:cs typeface="+mn-cs"/>
              </a:rPr>
              <a:t>各グループ、練習ができたでしょうか。</a:t>
            </a:r>
            <a:endParaRPr lang="en-US" altLang="ja-JP" sz="1200" b="0" kern="1200" dirty="0">
              <a:solidFill>
                <a:schemeClr val="tx1"/>
              </a:solidFill>
              <a:effectLst/>
              <a:latin typeface="+mn-lt"/>
              <a:ea typeface="+mn-ea"/>
              <a:cs typeface="+mn-cs"/>
            </a:endParaRPr>
          </a:p>
          <a:p>
            <a:r>
              <a:rPr lang="ja-JP" altLang="en-US" sz="1200" b="0" kern="1200" dirty="0">
                <a:solidFill>
                  <a:schemeClr val="tx1"/>
                </a:solidFill>
                <a:effectLst/>
                <a:latin typeface="+mn-lt"/>
                <a:ea typeface="+mn-ea"/>
                <a:cs typeface="+mn-cs"/>
              </a:rPr>
              <a:t>それでは、グループ毎にご発表いただきましょう。</a:t>
            </a:r>
            <a:endParaRPr lang="en-US" altLang="ja-JP" sz="1200" b="0" kern="1200" dirty="0">
              <a:solidFill>
                <a:schemeClr val="tx1"/>
              </a:solidFill>
              <a:effectLst/>
              <a:latin typeface="+mn-lt"/>
              <a:ea typeface="+mn-ea"/>
              <a:cs typeface="+mn-cs"/>
            </a:endParaRPr>
          </a:p>
          <a:p>
            <a:endParaRPr lang="en-US" altLang="ja-JP" sz="1200" b="0" kern="1200" dirty="0">
              <a:solidFill>
                <a:schemeClr val="tx1"/>
              </a:solidFill>
              <a:effectLst/>
              <a:latin typeface="+mn-lt"/>
              <a:ea typeface="+mn-ea"/>
              <a:cs typeface="+mn-cs"/>
            </a:endParaRPr>
          </a:p>
          <a:p>
            <a:r>
              <a:rPr lang="ja-JP" altLang="en-US" sz="1200" b="0" kern="1200" dirty="0">
                <a:solidFill>
                  <a:schemeClr val="tx1"/>
                </a:solidFill>
                <a:effectLst/>
                <a:latin typeface="+mn-lt"/>
                <a:ea typeface="+mn-ea"/>
                <a:cs typeface="+mn-cs"/>
              </a:rPr>
              <a:t>まずは、研修の流れに沿って</a:t>
            </a:r>
            <a:r>
              <a:rPr lang="ja-JP" altLang="en-US" sz="1200" b="0" kern="1200" dirty="0" smtClean="0">
                <a:solidFill>
                  <a:schemeClr val="tx1"/>
                </a:solidFill>
                <a:effectLst/>
                <a:latin typeface="+mn-lt"/>
                <a:ea typeface="+mn-ea"/>
                <a:cs typeface="+mn-cs"/>
              </a:rPr>
              <a:t>、</a:t>
            </a:r>
            <a:r>
              <a:rPr lang="en-US" altLang="ja-JP" sz="1200" b="0" kern="1200" dirty="0" smtClean="0">
                <a:solidFill>
                  <a:schemeClr val="tx1"/>
                </a:solidFill>
                <a:effectLst/>
                <a:latin typeface="+mn-lt"/>
                <a:ea typeface="+mn-ea"/>
                <a:cs typeface="+mn-cs"/>
              </a:rPr>
              <a:t>ID</a:t>
            </a:r>
            <a:r>
              <a:rPr lang="ja-JP" altLang="en-US" sz="1200" b="0" kern="1200" dirty="0" smtClean="0">
                <a:solidFill>
                  <a:schemeClr val="tx1"/>
                </a:solidFill>
                <a:effectLst/>
                <a:latin typeface="+mn-lt"/>
                <a:ea typeface="+mn-ea"/>
                <a:cs typeface="+mn-cs"/>
              </a:rPr>
              <a:t>の</a:t>
            </a:r>
            <a:r>
              <a:rPr lang="ja-JP" altLang="en-US" sz="1200" b="0" kern="1200" dirty="0">
                <a:solidFill>
                  <a:schemeClr val="tx1"/>
                </a:solidFill>
                <a:effectLst/>
                <a:latin typeface="+mn-lt"/>
                <a:ea typeface="+mn-ea"/>
                <a:cs typeface="+mn-cs"/>
              </a:rPr>
              <a:t>説明からお願いします</a:t>
            </a:r>
            <a:r>
              <a:rPr lang="ja-JP" altLang="en-US" sz="1200" b="0" kern="1200" dirty="0" smtClean="0">
                <a:solidFill>
                  <a:schemeClr val="tx1"/>
                </a:solidFill>
                <a:effectLst/>
                <a:latin typeface="+mn-lt"/>
                <a:ea typeface="+mn-ea"/>
                <a:cs typeface="+mn-cs"/>
              </a:rPr>
              <a:t>。</a:t>
            </a:r>
            <a:endParaRPr lang="en-US" altLang="ja-JP" sz="1200" b="0" kern="1200" dirty="0">
              <a:solidFill>
                <a:schemeClr val="tx1"/>
              </a:solidFill>
              <a:effectLst/>
              <a:latin typeface="+mn-lt"/>
              <a:ea typeface="+mn-ea"/>
              <a:cs typeface="+mn-cs"/>
            </a:endParaRPr>
          </a:p>
          <a:p>
            <a:r>
              <a:rPr lang="ja-JP" altLang="en-US" sz="1200" b="0" kern="1200" dirty="0">
                <a:solidFill>
                  <a:schemeClr val="tx1"/>
                </a:solidFill>
                <a:effectLst/>
                <a:latin typeface="+mn-lt"/>
                <a:ea typeface="+mn-ea"/>
                <a:cs typeface="+mn-cs"/>
              </a:rPr>
              <a:t>その後、動画制作、グループ発表のパートをお願いします。</a:t>
            </a:r>
            <a:endParaRPr lang="en-US" altLang="ja-JP" sz="1200" b="0" kern="1200" dirty="0">
              <a:solidFill>
                <a:schemeClr val="tx1"/>
              </a:solidFill>
              <a:effectLst/>
              <a:latin typeface="+mn-lt"/>
              <a:ea typeface="+mn-ea"/>
              <a:cs typeface="+mn-cs"/>
            </a:endParaRPr>
          </a:p>
          <a:p>
            <a:endParaRPr lang="en-US" altLang="ja-JP" sz="1200" b="0" kern="1200" dirty="0">
              <a:solidFill>
                <a:schemeClr val="tx1"/>
              </a:solidFill>
              <a:effectLst/>
              <a:latin typeface="+mn-lt"/>
              <a:ea typeface="+mn-ea"/>
              <a:cs typeface="+mn-cs"/>
            </a:endParaRPr>
          </a:p>
          <a:p>
            <a:r>
              <a:rPr lang="en-US" altLang="ja-JP" sz="1200" b="0" kern="1200" dirty="0">
                <a:solidFill>
                  <a:schemeClr val="tx1"/>
                </a:solidFill>
                <a:effectLst/>
                <a:latin typeface="+mn-lt"/>
                <a:ea typeface="+mn-ea"/>
                <a:cs typeface="+mn-cs"/>
              </a:rPr>
              <a:t>1</a:t>
            </a:r>
            <a:r>
              <a:rPr lang="ja-JP" altLang="en-US" sz="1200" b="0" kern="1200" dirty="0">
                <a:solidFill>
                  <a:schemeClr val="tx1"/>
                </a:solidFill>
                <a:effectLst/>
                <a:latin typeface="+mn-lt"/>
                <a:ea typeface="+mn-ea"/>
                <a:cs typeface="+mn-cs"/>
              </a:rPr>
              <a:t>グループ</a:t>
            </a:r>
            <a:r>
              <a:rPr lang="en-US" altLang="ja-JP" sz="1200" b="0" kern="1200" dirty="0">
                <a:solidFill>
                  <a:schemeClr val="tx1"/>
                </a:solidFill>
                <a:effectLst/>
                <a:latin typeface="+mn-lt"/>
                <a:ea typeface="+mn-ea"/>
                <a:cs typeface="+mn-cs"/>
              </a:rPr>
              <a:t>10</a:t>
            </a:r>
            <a:r>
              <a:rPr lang="ja-JP" altLang="en-US" sz="1200" b="0" kern="1200" dirty="0">
                <a:solidFill>
                  <a:schemeClr val="tx1"/>
                </a:solidFill>
                <a:effectLst/>
                <a:latin typeface="+mn-lt"/>
                <a:ea typeface="+mn-ea"/>
                <a:cs typeface="+mn-cs"/>
              </a:rPr>
              <a:t>分でマイクロティーチングを行ってください</a:t>
            </a:r>
            <a:r>
              <a:rPr lang="ja-JP" altLang="en-US" sz="1200" b="0" kern="1200" dirty="0" smtClean="0">
                <a:solidFill>
                  <a:schemeClr val="tx1"/>
                </a:solidFill>
                <a:effectLst/>
                <a:latin typeface="+mn-lt"/>
                <a:ea typeface="+mn-ea"/>
                <a:cs typeface="+mn-cs"/>
              </a:rPr>
              <a:t>。</a:t>
            </a:r>
            <a:endParaRPr lang="en-US" altLang="ja-JP" sz="1200" b="0" kern="1200" dirty="0">
              <a:solidFill>
                <a:schemeClr val="tx1"/>
              </a:solidFill>
              <a:effectLst/>
              <a:latin typeface="+mn-lt"/>
              <a:ea typeface="+mn-ea"/>
              <a:cs typeface="+mn-cs"/>
            </a:endParaRPr>
          </a:p>
          <a:p>
            <a:r>
              <a:rPr lang="ja-JP" altLang="en-US" sz="1200" b="0" kern="1200" dirty="0" smtClean="0">
                <a:solidFill>
                  <a:schemeClr val="tx1"/>
                </a:solidFill>
                <a:effectLst/>
                <a:latin typeface="+mn-lt"/>
                <a:ea typeface="+mn-ea"/>
                <a:cs typeface="+mn-cs"/>
              </a:rPr>
              <a:t>教師役以外の皆さんは</a:t>
            </a:r>
            <a:r>
              <a:rPr lang="ja-JP" altLang="en-US" sz="1200" b="0" kern="1200" dirty="0">
                <a:solidFill>
                  <a:schemeClr val="tx1"/>
                </a:solidFill>
                <a:effectLst/>
                <a:latin typeface="+mn-lt"/>
                <a:ea typeface="+mn-ea"/>
                <a:cs typeface="+mn-cs"/>
              </a:rPr>
              <a:t>、受講生として参加してください。実際に、指示に従って活動してください</a:t>
            </a:r>
            <a:r>
              <a:rPr lang="ja-JP" altLang="en-US" sz="1200" b="0" kern="1200" dirty="0" smtClean="0">
                <a:solidFill>
                  <a:schemeClr val="tx1"/>
                </a:solidFill>
                <a:effectLst/>
                <a:latin typeface="+mn-lt"/>
                <a:ea typeface="+mn-ea"/>
                <a:cs typeface="+mn-cs"/>
              </a:rPr>
              <a:t>。</a:t>
            </a:r>
            <a:endParaRPr lang="en-US" altLang="ja-JP"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各グループのマイクロティーチング実施後、入れ替えの時間に、ポストイットにコメントを記入し、グループ名</a:t>
            </a:r>
            <a:r>
              <a:rPr lang="ja-JP" altLang="en-US" sz="1200" dirty="0" smtClean="0"/>
              <a:t>の模造紙に</a:t>
            </a:r>
            <a:r>
              <a:rPr lang="ja-JP" altLang="en-US" sz="1200" dirty="0"/>
              <a:t>貼っておいてください</a:t>
            </a:r>
            <a:r>
              <a:rPr lang="ja-JP" altLang="en-US" sz="1200" dirty="0" smtClean="0"/>
              <a:t>。</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kern="1200" dirty="0">
                <a:solidFill>
                  <a:schemeClr val="tx1"/>
                </a:solidFill>
                <a:effectLst/>
                <a:latin typeface="+mn-lt"/>
                <a:ea typeface="+mn-ea"/>
                <a:cs typeface="+mn-cs"/>
              </a:rPr>
              <a:t>すべてのグループの発表が終わったら、ポストイットを</a:t>
            </a:r>
            <a:r>
              <a:rPr lang="ja-JP" altLang="en-US" sz="1200" b="0" kern="1200" dirty="0" smtClean="0">
                <a:solidFill>
                  <a:schemeClr val="tx1"/>
                </a:solidFill>
                <a:effectLst/>
                <a:latin typeface="+mn-lt"/>
                <a:ea typeface="+mn-ea"/>
                <a:cs typeface="+mn-cs"/>
              </a:rPr>
              <a:t>貼った模造紙を</a:t>
            </a:r>
            <a:r>
              <a:rPr lang="ja-JP" altLang="en-US" sz="1200" b="0" kern="1200" dirty="0">
                <a:solidFill>
                  <a:schemeClr val="tx1"/>
                </a:solidFill>
                <a:effectLst/>
                <a:latin typeface="+mn-lt"/>
                <a:ea typeface="+mn-ea"/>
                <a:cs typeface="+mn-cs"/>
              </a:rPr>
              <a:t>グループへ渡してください</a:t>
            </a:r>
            <a:r>
              <a:rPr lang="ja-JP" altLang="en-US" sz="1200" b="0" kern="1200" dirty="0" smtClean="0">
                <a:solidFill>
                  <a:schemeClr val="tx1"/>
                </a:solidFill>
                <a:effectLst/>
                <a:latin typeface="+mn-lt"/>
                <a:ea typeface="+mn-ea"/>
                <a:cs typeface="+mn-cs"/>
              </a:rPr>
              <a:t>。</a:t>
            </a:r>
            <a:endParaRPr lang="en-US" altLang="ja-JP"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kern="1200" dirty="0" smtClean="0">
                <a:solidFill>
                  <a:schemeClr val="tx1"/>
                </a:solidFill>
                <a:effectLst/>
                <a:latin typeface="+mn-lt"/>
                <a:ea typeface="+mn-ea"/>
                <a:cs typeface="+mn-cs"/>
              </a:rPr>
              <a:t>これから</a:t>
            </a:r>
            <a:r>
              <a:rPr lang="ja-JP" altLang="en-US" sz="1200" b="0" kern="1200" dirty="0">
                <a:solidFill>
                  <a:schemeClr val="tx1"/>
                </a:solidFill>
                <a:effectLst/>
                <a:latin typeface="+mn-lt"/>
                <a:ea typeface="+mn-ea"/>
                <a:cs typeface="+mn-cs"/>
              </a:rPr>
              <a:t>、グループ発表のリフレクションを行うので、他の方々からいただいたコメントを確認してください</a:t>
            </a:r>
            <a:r>
              <a:rPr lang="ja-JP" altLang="en-US" sz="1200" b="0" kern="1200" dirty="0" smtClean="0">
                <a:solidFill>
                  <a:schemeClr val="tx1"/>
                </a:solidFill>
                <a:effectLst/>
                <a:latin typeface="+mn-lt"/>
                <a:ea typeface="+mn-ea"/>
                <a:cs typeface="+mn-cs"/>
              </a:rPr>
              <a:t>。</a:t>
            </a:r>
            <a:endParaRPr lang="en-US" altLang="ja-JP"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の分数は、グループ数に応じて変更して下さい。</a:t>
            </a:r>
            <a:endParaRPr lang="en-US" altLang="ja-JP" sz="1200" b="0" dirty="0"/>
          </a:p>
          <a:p>
            <a:endParaRPr lang="en-US" altLang="ja-JP" sz="1200" b="0" kern="1200" dirty="0">
              <a:solidFill>
                <a:schemeClr val="tx1"/>
              </a:solidFill>
              <a:effectLst/>
              <a:latin typeface="+mn-lt"/>
              <a:ea typeface="+mn-ea"/>
              <a:cs typeface="+mn-cs"/>
            </a:endParaRPr>
          </a:p>
          <a:p>
            <a:endParaRPr lang="en-US" altLang="ja-JP" sz="1200" b="0" kern="1200" dirty="0">
              <a:solidFill>
                <a:schemeClr val="tx1"/>
              </a:solidFill>
              <a:effectLst/>
              <a:latin typeface="+mn-lt"/>
              <a:ea typeface="+mn-ea"/>
              <a:cs typeface="+mn-cs"/>
            </a:endParaRPr>
          </a:p>
          <a:p>
            <a:endParaRPr lang="en-US" altLang="ja-JP"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5344FAB-ACF2-4948-B5E7-FB279489DCA4}" type="slidenum">
              <a:rPr lang="en-US" smtClean="0"/>
              <a:t>24</a:t>
            </a:fld>
            <a:endParaRPr lang="en-US"/>
          </a:p>
        </p:txBody>
      </p:sp>
    </p:spTree>
    <p:extLst>
      <p:ext uri="{BB962C8B-B14F-4D97-AF65-F5344CB8AC3E}">
        <p14:creationId xmlns:p14="http://schemas.microsoft.com/office/powerpoint/2010/main" val="1477827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200" b="0" kern="1200" dirty="0">
                <a:solidFill>
                  <a:schemeClr val="tx1"/>
                </a:solidFill>
                <a:effectLst/>
                <a:latin typeface="+mn-lt"/>
                <a:ea typeface="+mn-ea"/>
                <a:cs typeface="+mn-cs"/>
              </a:rPr>
              <a:t>では、マイクロティーチングについて、他参加者からのコメントを読んで、また、自分で実際に実施してどのような感想を持ったかなど、発表してください</a:t>
            </a:r>
            <a:r>
              <a:rPr lang="ja-JP" altLang="en-US" sz="1200" b="0" kern="1200" dirty="0" smtClean="0">
                <a:solidFill>
                  <a:schemeClr val="tx1"/>
                </a:solidFill>
                <a:effectLst/>
                <a:latin typeface="+mn-lt"/>
                <a:ea typeface="+mn-ea"/>
                <a:cs typeface="+mn-cs"/>
              </a:rPr>
              <a:t>。</a:t>
            </a:r>
            <a:endParaRPr lang="en-US" sz="1200" b="0" kern="1200" dirty="0">
              <a:solidFill>
                <a:schemeClr val="tx1"/>
              </a:solidFill>
              <a:effectLst/>
              <a:latin typeface="+mn-lt"/>
              <a:ea typeface="+mn-ea"/>
              <a:cs typeface="+mn-cs"/>
            </a:endParaRPr>
          </a:p>
          <a:p>
            <a:r>
              <a:rPr lang="ja-JP" altLang="en-US" sz="1200" b="0" kern="1200" dirty="0">
                <a:solidFill>
                  <a:schemeClr val="tx1"/>
                </a:solidFill>
                <a:effectLst/>
                <a:latin typeface="+mn-lt"/>
                <a:ea typeface="+mn-ea"/>
                <a:cs typeface="+mn-cs"/>
              </a:rPr>
              <a:t>特に、難しかったところ、うまくいかなかったところは共有してください。</a:t>
            </a:r>
            <a:endParaRPr lang="en-US" altLang="ja-JP"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a:t>
            </a:r>
            <a:r>
              <a:rPr lang="ja-JP" altLang="en-US" sz="1200" b="0" kern="1200" dirty="0">
                <a:solidFill>
                  <a:schemeClr val="tx1"/>
                </a:solidFill>
                <a:effectLst/>
                <a:latin typeface="+mn-lt"/>
                <a:ea typeface="+mn-ea"/>
                <a:cs typeface="+mn-cs"/>
              </a:rPr>
              <a:t>困難点に対して、どのような対策があるか、フィードバックしてください。</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5344FAB-ACF2-4948-B5E7-FB279489DCA4}" type="slidenum">
              <a:rPr lang="en-US" smtClean="0"/>
              <a:t>25</a:t>
            </a:fld>
            <a:endParaRPr lang="en-US"/>
          </a:p>
        </p:txBody>
      </p:sp>
    </p:spTree>
    <p:extLst>
      <p:ext uri="{BB962C8B-B14F-4D97-AF65-F5344CB8AC3E}">
        <p14:creationId xmlns:p14="http://schemas.microsoft.com/office/powerpoint/2010/main" val="1011177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ICT</a:t>
            </a:r>
            <a:r>
              <a:rPr lang="ja-JP" altLang="en-US" dirty="0"/>
              <a:t>活用研修の対面研修の流れはこちらになります。</a:t>
            </a:r>
            <a:endParaRPr lang="en-US" altLang="ja-JP" dirty="0"/>
          </a:p>
          <a:p>
            <a:r>
              <a:rPr lang="ja-JP" altLang="en-US" dirty="0"/>
              <a:t>マイクロティーチングを行ったので、より具体的にどんな研修になるのかイメージがわいてきたと思います。</a:t>
            </a:r>
            <a:endParaRPr lang="en-US" altLang="ja-JP" dirty="0"/>
          </a:p>
          <a:p>
            <a:r>
              <a:rPr lang="ja-JP" altLang="en-US" dirty="0"/>
              <a:t>どんな活動をすればよいか分からない箇所などはないですか。</a:t>
            </a:r>
            <a:endParaRPr lang="en-US" altLang="ja-JP" dirty="0"/>
          </a:p>
          <a:p>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26</a:t>
            </a:fld>
            <a:endParaRPr lang="en-US"/>
          </a:p>
        </p:txBody>
      </p:sp>
    </p:spTree>
    <p:extLst>
      <p:ext uri="{BB962C8B-B14F-4D97-AF65-F5344CB8AC3E}">
        <p14:creationId xmlns:p14="http://schemas.microsoft.com/office/powerpoint/2010/main" val="2826744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ここまでの活動で、</a:t>
            </a:r>
            <a:r>
              <a:rPr lang="en-US" altLang="ja-JP" dirty="0"/>
              <a:t>ICT</a:t>
            </a:r>
            <a:r>
              <a:rPr lang="ja-JP" altLang="en-US" dirty="0"/>
              <a:t>活用研修の概要はつかめてきたのではないかと思います。</a:t>
            </a:r>
            <a:endParaRPr lang="en-US" altLang="ja-JP" dirty="0"/>
          </a:p>
          <a:p>
            <a:endParaRPr lang="en-US" altLang="ja-JP" dirty="0"/>
          </a:p>
          <a:p>
            <a:r>
              <a:rPr lang="en-US" altLang="ja-JP" dirty="0"/>
              <a:t>ICT</a:t>
            </a:r>
            <a:r>
              <a:rPr lang="ja-JP" altLang="en-US" dirty="0"/>
              <a:t>活用研修の目標は、以下の</a:t>
            </a:r>
            <a:r>
              <a:rPr lang="en-US" altLang="ja-JP" dirty="0"/>
              <a:t>3</a:t>
            </a:r>
            <a:r>
              <a:rPr lang="ja-JP" altLang="en-US" dirty="0"/>
              <a:t>点</a:t>
            </a:r>
            <a:r>
              <a:rPr lang="ja-JP" altLang="en-US" dirty="0" smtClean="0"/>
              <a:t>です</a:t>
            </a:r>
            <a:r>
              <a:rPr lang="ja-JP" altLang="en-US" dirty="0"/>
              <a:t>。</a:t>
            </a:r>
            <a:endParaRPr lang="en-US" altLang="ja-JP" dirty="0"/>
          </a:p>
          <a:p>
            <a:pPr marL="0" indent="0">
              <a:buNone/>
            </a:pPr>
            <a:r>
              <a:rPr lang="en-US" dirty="0"/>
              <a:t>1 </a:t>
            </a:r>
            <a:r>
              <a:rPr lang="ja-JP" altLang="en-US" dirty="0"/>
              <a:t>学習効果を上げるための動画教材を設計、開発できる</a:t>
            </a:r>
            <a:endParaRPr lang="en-US" dirty="0"/>
          </a:p>
          <a:p>
            <a:pPr marL="0" indent="0">
              <a:buNone/>
            </a:pPr>
            <a:r>
              <a:rPr lang="en-US" dirty="0"/>
              <a:t>2 </a:t>
            </a:r>
            <a:r>
              <a:rPr lang="ja-JP" altLang="en-US" dirty="0"/>
              <a:t>開発した動画教材を授業で</a:t>
            </a:r>
            <a:r>
              <a:rPr lang="ja-JP" altLang="en-US" dirty="0" smtClean="0"/>
              <a:t>有効的に活用する方法</a:t>
            </a:r>
            <a:r>
              <a:rPr lang="ja-JP" altLang="en-US" dirty="0"/>
              <a:t>を説明できる</a:t>
            </a:r>
            <a:endParaRPr lang="en-US" altLang="ja-JP" dirty="0"/>
          </a:p>
          <a:p>
            <a:pPr marL="0" indent="0">
              <a:buNone/>
            </a:pPr>
            <a:r>
              <a:rPr lang="en-US" dirty="0"/>
              <a:t>3 </a:t>
            </a:r>
            <a:r>
              <a:rPr lang="ja-JP" altLang="en-US" dirty="0"/>
              <a:t>動画教材を活用した授業を改善につなげるための評価を計画できる</a:t>
            </a:r>
            <a:endParaRPr lang="en-US" altLang="ja-JP" dirty="0"/>
          </a:p>
          <a:p>
            <a:pPr marL="0" indent="0">
              <a:buNone/>
            </a:pPr>
            <a:endParaRPr lang="en-US" dirty="0"/>
          </a:p>
          <a:p>
            <a:pPr marL="0" indent="0">
              <a:buNone/>
            </a:pPr>
            <a:r>
              <a:rPr lang="ja-JP" altLang="en-US" dirty="0"/>
              <a:t>この研修目標を達成するために、教員として何をするべきか、役割を再度考えてみてください。</a:t>
            </a:r>
            <a:endParaRPr lang="en-US" altLang="ja-JP" dirty="0"/>
          </a:p>
          <a:p>
            <a:pPr marL="0" indent="0">
              <a:buNone/>
            </a:pPr>
            <a:r>
              <a:rPr lang="ja-JP" altLang="en-US" dirty="0"/>
              <a:t>研修教員として難しいと思われる箇所は、赤字で示した、</a:t>
            </a:r>
            <a:r>
              <a:rPr lang="ja-JP" altLang="en-US" dirty="0">
                <a:solidFill>
                  <a:srgbClr val="FF0000"/>
                </a:solidFill>
                <a:latin typeface="Meiryo UI" panose="020B0604030504040204" pitchFamily="50" charset="-128"/>
                <a:ea typeface="Meiryo UI" panose="020B0604030504040204" pitchFamily="50" charset="-128"/>
              </a:rPr>
              <a:t>授業で有効的な活用法、授業を改善につなげるための評価ができるように支援することだと思います。</a:t>
            </a:r>
            <a:endParaRPr lang="en-US" altLang="ja-JP" dirty="0">
              <a:solidFill>
                <a:srgbClr val="FF0000"/>
              </a:solidFill>
              <a:latin typeface="Meiryo UI" panose="020B0604030504040204" pitchFamily="50" charset="-128"/>
              <a:ea typeface="Meiryo UI" panose="020B0604030504040204" pitchFamily="50" charset="-128"/>
            </a:endParaRPr>
          </a:p>
          <a:p>
            <a:pPr marL="0" indent="0">
              <a:buNone/>
            </a:pPr>
            <a:r>
              <a:rPr lang="ja-JP" altLang="en-US" dirty="0">
                <a:solidFill>
                  <a:srgbClr val="FF0000"/>
                </a:solidFill>
                <a:latin typeface="Meiryo UI" panose="020B0604030504040204" pitchFamily="50" charset="-128"/>
                <a:ea typeface="Meiryo UI" panose="020B0604030504040204" pitchFamily="50" charset="-128"/>
              </a:rPr>
              <a:t>これらをしっかり行おうとすると</a:t>
            </a:r>
            <a:r>
              <a:rPr lang="ja-JP" altLang="en-US" dirty="0" smtClean="0">
                <a:solidFill>
                  <a:srgbClr val="FF0000"/>
                </a:solidFill>
                <a:latin typeface="Meiryo UI" panose="020B0604030504040204" pitchFamily="50" charset="-128"/>
                <a:ea typeface="Meiryo UI" panose="020B0604030504040204" pitchFamily="50" charset="-128"/>
              </a:rPr>
              <a:t>、</a:t>
            </a:r>
            <a:r>
              <a:rPr lang="en-US" altLang="ja-JP" sz="1200" b="0" kern="1200" dirty="0" smtClean="0">
                <a:solidFill>
                  <a:schemeClr val="tx1"/>
                </a:solidFill>
                <a:effectLst/>
                <a:latin typeface="+mn-lt"/>
                <a:ea typeface="+mn-ea"/>
                <a:cs typeface="+mn-cs"/>
              </a:rPr>
              <a:t>ID</a:t>
            </a:r>
            <a:r>
              <a:rPr lang="ja-JP" altLang="en-US" dirty="0" smtClean="0">
                <a:solidFill>
                  <a:srgbClr val="FF0000"/>
                </a:solidFill>
                <a:latin typeface="Meiryo UI" panose="020B0604030504040204" pitchFamily="50" charset="-128"/>
                <a:ea typeface="Meiryo UI" panose="020B0604030504040204" pitchFamily="50" charset="-128"/>
              </a:rPr>
              <a:t>や</a:t>
            </a:r>
            <a:r>
              <a:rPr lang="ja-JP" altLang="en-US" dirty="0">
                <a:solidFill>
                  <a:srgbClr val="FF0000"/>
                </a:solidFill>
                <a:latin typeface="Meiryo UI" panose="020B0604030504040204" pitchFamily="50" charset="-128"/>
                <a:ea typeface="Meiryo UI" panose="020B0604030504040204" pitchFamily="50" charset="-128"/>
              </a:rPr>
              <a:t>動画教材、または、</a:t>
            </a:r>
            <a:r>
              <a:rPr lang="en-US" altLang="ja-JP" dirty="0">
                <a:solidFill>
                  <a:srgbClr val="FF0000"/>
                </a:solidFill>
                <a:latin typeface="Meiryo UI" panose="020B0604030504040204" pitchFamily="50" charset="-128"/>
                <a:ea typeface="Meiryo UI" panose="020B0604030504040204" pitchFamily="50" charset="-128"/>
              </a:rPr>
              <a:t>ICT</a:t>
            </a:r>
            <a:r>
              <a:rPr lang="ja-JP" altLang="en-US" dirty="0">
                <a:solidFill>
                  <a:srgbClr val="FF0000"/>
                </a:solidFill>
                <a:latin typeface="Meiryo UI" panose="020B0604030504040204" pitchFamily="50" charset="-128"/>
                <a:ea typeface="Meiryo UI" panose="020B0604030504040204" pitchFamily="50" charset="-128"/>
              </a:rPr>
              <a:t>活用教育について、多くの知見を有する必要があります。</a:t>
            </a:r>
            <a:endParaRPr lang="en-US" altLang="ja-JP" dirty="0">
              <a:solidFill>
                <a:srgbClr val="FF0000"/>
              </a:solidFill>
              <a:latin typeface="Meiryo UI" panose="020B0604030504040204" pitchFamily="50" charset="-128"/>
              <a:ea typeface="Meiryo UI" panose="020B0604030504040204" pitchFamily="50" charset="-128"/>
            </a:endParaRPr>
          </a:p>
          <a:p>
            <a:pPr marL="0" indent="0">
              <a:buNone/>
            </a:pPr>
            <a:endParaRPr lang="en-US" altLang="ja-JP" dirty="0">
              <a:solidFill>
                <a:srgbClr val="FF0000"/>
              </a:solidFill>
              <a:latin typeface="Meiryo UI" panose="020B0604030504040204" pitchFamily="50" charset="-128"/>
              <a:ea typeface="Meiryo UI" panose="020B0604030504040204" pitchFamily="50" charset="-128"/>
            </a:endParaRPr>
          </a:p>
          <a:p>
            <a:pPr marL="0" indent="0">
              <a:buNone/>
            </a:pPr>
            <a:r>
              <a:rPr lang="ja-JP" altLang="en-US" dirty="0">
                <a:solidFill>
                  <a:srgbClr val="FF0000"/>
                </a:solidFill>
                <a:latin typeface="Meiryo UI" panose="020B0604030504040204" pitchFamily="50" charset="-128"/>
                <a:ea typeface="Meiryo UI" panose="020B0604030504040204" pitchFamily="50" charset="-128"/>
              </a:rPr>
              <a:t>今日明日の研修では、自信を持って受講者を導くまでは難しいかも知れません</a:t>
            </a:r>
            <a:r>
              <a:rPr lang="ja-JP" altLang="en-US" dirty="0" smtClean="0">
                <a:solidFill>
                  <a:srgbClr val="FF0000"/>
                </a:solidFill>
                <a:latin typeface="Meiryo UI" panose="020B0604030504040204" pitchFamily="50" charset="-128"/>
                <a:ea typeface="Meiryo UI" panose="020B0604030504040204" pitchFamily="50" charset="-128"/>
              </a:rPr>
              <a:t>。</a:t>
            </a:r>
            <a:endParaRPr lang="en-US" altLang="ja-JP" dirty="0" smtClean="0">
              <a:solidFill>
                <a:srgbClr val="FF0000"/>
              </a:solidFill>
              <a:latin typeface="Meiryo UI" panose="020B0604030504040204" pitchFamily="50" charset="-128"/>
              <a:ea typeface="Meiryo UI" panose="020B0604030504040204" pitchFamily="50" charset="-128"/>
            </a:endParaRPr>
          </a:p>
          <a:p>
            <a:pPr marL="0" indent="0">
              <a:buNone/>
            </a:pPr>
            <a:r>
              <a:rPr lang="en-US" altLang="ja-JP" dirty="0" smtClean="0">
                <a:solidFill>
                  <a:srgbClr val="FF0000"/>
                </a:solidFill>
                <a:latin typeface="Meiryo UI" panose="020B0604030504040204" pitchFamily="50" charset="-128"/>
                <a:ea typeface="Meiryo UI" panose="020B0604030504040204" pitchFamily="50" charset="-128"/>
              </a:rPr>
              <a:t>ICT</a:t>
            </a:r>
            <a:r>
              <a:rPr lang="ja-JP" altLang="en-US" dirty="0">
                <a:solidFill>
                  <a:srgbClr val="FF0000"/>
                </a:solidFill>
                <a:latin typeface="Meiryo UI" panose="020B0604030504040204" pitchFamily="50" charset="-128"/>
                <a:ea typeface="Meiryo UI" panose="020B0604030504040204" pitchFamily="50" charset="-128"/>
              </a:rPr>
              <a:t>活用研修の教員とは言え、先生方それぞれご専門があり、教育については学んでいらっしゃる最中ということで、受講者の方々と一緒に考えて検討していくというスタンスで構わないと思います</a:t>
            </a:r>
            <a:r>
              <a:rPr lang="ja-JP" altLang="en-US" dirty="0" smtClean="0">
                <a:solidFill>
                  <a:srgbClr val="FF0000"/>
                </a:solidFill>
                <a:latin typeface="Meiryo UI" panose="020B0604030504040204" pitchFamily="50" charset="-128"/>
                <a:ea typeface="Meiryo UI" panose="020B0604030504040204" pitchFamily="50" charset="-128"/>
              </a:rPr>
              <a:t>。</a:t>
            </a:r>
            <a:endParaRPr lang="en-US" altLang="ja-JP" dirty="0" smtClean="0">
              <a:solidFill>
                <a:srgbClr val="FF0000"/>
              </a:solidFill>
              <a:latin typeface="Meiryo UI" panose="020B0604030504040204" pitchFamily="50" charset="-128"/>
              <a:ea typeface="Meiryo UI" panose="020B0604030504040204" pitchFamily="50" charset="-128"/>
            </a:endParaRPr>
          </a:p>
          <a:p>
            <a:pPr marL="0" indent="0">
              <a:buNone/>
            </a:pPr>
            <a:r>
              <a:rPr lang="ja-JP" altLang="en-US" dirty="0" smtClean="0">
                <a:solidFill>
                  <a:srgbClr val="FF0000"/>
                </a:solidFill>
                <a:latin typeface="Meiryo UI" panose="020B0604030504040204" pitchFamily="50" charset="-128"/>
                <a:ea typeface="Meiryo UI" panose="020B0604030504040204" pitchFamily="50" charset="-128"/>
              </a:rPr>
              <a:t>そこ</a:t>
            </a:r>
            <a:r>
              <a:rPr lang="ja-JP" altLang="en-US" dirty="0">
                <a:solidFill>
                  <a:srgbClr val="FF0000"/>
                </a:solidFill>
                <a:latin typeface="Meiryo UI" panose="020B0604030504040204" pitchFamily="50" charset="-128"/>
                <a:ea typeface="Meiryo UI" panose="020B0604030504040204" pitchFamily="50" charset="-128"/>
              </a:rPr>
              <a:t>で、課題や質問などについて、受講者と一緒に解決を探すための第一歩として</a:t>
            </a:r>
            <a:r>
              <a:rPr lang="ja-JP" altLang="en-US" dirty="0" smtClean="0">
                <a:solidFill>
                  <a:srgbClr val="FF0000"/>
                </a:solidFill>
                <a:latin typeface="Meiryo UI" panose="020B0604030504040204" pitchFamily="50" charset="-128"/>
                <a:ea typeface="Meiryo UI" panose="020B0604030504040204" pitchFamily="50" charset="-128"/>
              </a:rPr>
              <a:t>、</a:t>
            </a:r>
            <a:r>
              <a:rPr lang="en-US" altLang="ja-JP" sz="1200" b="0" kern="1200" dirty="0" smtClean="0">
                <a:solidFill>
                  <a:schemeClr val="tx1"/>
                </a:solidFill>
                <a:effectLst/>
                <a:latin typeface="+mn-lt"/>
                <a:ea typeface="+mn-ea"/>
                <a:cs typeface="+mn-cs"/>
              </a:rPr>
              <a:t>ID</a:t>
            </a:r>
            <a:r>
              <a:rPr lang="ja-JP" altLang="en-US" dirty="0" smtClean="0">
                <a:solidFill>
                  <a:srgbClr val="FF0000"/>
                </a:solidFill>
                <a:latin typeface="Meiryo UI" panose="020B0604030504040204" pitchFamily="50" charset="-128"/>
                <a:ea typeface="Meiryo UI" panose="020B0604030504040204" pitchFamily="50" charset="-128"/>
              </a:rPr>
              <a:t>や</a:t>
            </a:r>
            <a:r>
              <a:rPr lang="ja-JP" altLang="en-US" dirty="0">
                <a:solidFill>
                  <a:srgbClr val="FF0000"/>
                </a:solidFill>
                <a:latin typeface="Meiryo UI" panose="020B0604030504040204" pitchFamily="50" charset="-128"/>
                <a:ea typeface="Meiryo UI" panose="020B0604030504040204" pitchFamily="50" charset="-128"/>
              </a:rPr>
              <a:t>動画教材についての視点を多くの方と共有し議論していただく機会を持ちたいと思います</a:t>
            </a:r>
            <a:r>
              <a:rPr lang="ja-JP" altLang="en-US" dirty="0" smtClean="0">
                <a:solidFill>
                  <a:srgbClr val="FF0000"/>
                </a:solidFill>
                <a:latin typeface="Meiryo UI" panose="020B0604030504040204" pitchFamily="50" charset="-128"/>
                <a:ea typeface="Meiryo UI" panose="020B0604030504040204" pitchFamily="50" charset="-128"/>
              </a:rPr>
              <a:t>。</a:t>
            </a:r>
            <a:endParaRPr lang="en-US" altLang="ja-JP" dirty="0" smtClean="0">
              <a:solidFill>
                <a:srgbClr val="FF0000"/>
              </a:solidFill>
              <a:latin typeface="Meiryo UI" panose="020B0604030504040204" pitchFamily="50" charset="-128"/>
              <a:ea typeface="Meiryo UI" panose="020B0604030504040204" pitchFamily="50" charset="-128"/>
            </a:endParaRPr>
          </a:p>
          <a:p>
            <a:pPr marL="0" indent="0">
              <a:buNone/>
            </a:pPr>
            <a:r>
              <a:rPr lang="ja-JP" altLang="en-US" dirty="0" smtClean="0">
                <a:solidFill>
                  <a:srgbClr val="FF0000"/>
                </a:solidFill>
                <a:latin typeface="Meiryo UI" panose="020B0604030504040204" pitchFamily="50" charset="-128"/>
                <a:ea typeface="Meiryo UI" panose="020B0604030504040204" pitchFamily="50" charset="-128"/>
              </a:rPr>
              <a:t>これから</a:t>
            </a:r>
            <a:r>
              <a:rPr lang="ja-JP" altLang="en-US" dirty="0">
                <a:solidFill>
                  <a:srgbClr val="FF0000"/>
                </a:solidFill>
                <a:latin typeface="Meiryo UI" panose="020B0604030504040204" pitchFamily="50" charset="-128"/>
                <a:ea typeface="Meiryo UI" panose="020B0604030504040204" pitchFamily="50" charset="-128"/>
              </a:rPr>
              <a:t>の活動を通じて、様々な視点で教育を考えていただければと思います</a:t>
            </a:r>
            <a:r>
              <a:rPr lang="ja-JP" altLang="en-US" dirty="0" smtClean="0">
                <a:solidFill>
                  <a:srgbClr val="FF0000"/>
                </a:solidFill>
                <a:latin typeface="Meiryo UI" panose="020B0604030504040204" pitchFamily="50" charset="-128"/>
                <a:ea typeface="Meiryo UI" panose="020B0604030504040204" pitchFamily="50" charset="-128"/>
              </a:rPr>
              <a:t>。</a:t>
            </a:r>
            <a:endParaRPr lang="en-US" altLang="ja-JP" dirty="0" smtClean="0">
              <a:solidFill>
                <a:srgbClr val="FF0000"/>
              </a:solidFill>
              <a:latin typeface="Meiryo UI" panose="020B0604030504040204" pitchFamily="50" charset="-128"/>
              <a:ea typeface="Meiryo UI" panose="020B0604030504040204" pitchFamily="50" charset="-128"/>
            </a:endParaRPr>
          </a:p>
          <a:p>
            <a:pPr marL="0" indent="0">
              <a:buNone/>
            </a:pPr>
            <a:r>
              <a:rPr lang="ja-JP" altLang="en-US" dirty="0" smtClean="0">
                <a:solidFill>
                  <a:srgbClr val="FF0000"/>
                </a:solidFill>
                <a:latin typeface="Meiryo UI" panose="020B0604030504040204" pitchFamily="50" charset="-128"/>
                <a:ea typeface="Meiryo UI" panose="020B0604030504040204" pitchFamily="50" charset="-128"/>
              </a:rPr>
              <a:t>また</a:t>
            </a:r>
            <a:r>
              <a:rPr lang="ja-JP" altLang="en-US" dirty="0">
                <a:solidFill>
                  <a:srgbClr val="FF0000"/>
                </a:solidFill>
                <a:latin typeface="Meiryo UI" panose="020B0604030504040204" pitchFamily="50" charset="-128"/>
                <a:ea typeface="Meiryo UI" panose="020B0604030504040204" pitchFamily="50" charset="-128"/>
              </a:rPr>
              <a:t>、そのための資料をご紹介するので、研修後も継続して情報を収集していただければと思います。</a:t>
            </a:r>
            <a:endParaRPr lang="en-US" altLang="ja-JP" dirty="0">
              <a:solidFill>
                <a:srgbClr val="FF0000"/>
              </a:solidFill>
              <a:latin typeface="Meiryo UI" panose="020B0604030504040204" pitchFamily="50" charset="-128"/>
              <a:ea typeface="Meiryo UI" panose="020B0604030504040204" pitchFamily="50" charset="-128"/>
            </a:endParaRPr>
          </a:p>
          <a:p>
            <a:pPr marL="0" indent="0">
              <a:buNone/>
            </a:pPr>
            <a:endParaRPr lang="en-US" altLang="ja-JP" dirty="0">
              <a:solidFill>
                <a:srgbClr val="FF0000"/>
              </a:solidFill>
              <a:latin typeface="Meiryo UI" panose="020B0604030504040204" pitchFamily="50" charset="-128"/>
              <a:ea typeface="Meiryo UI" panose="020B0604030504040204" pitchFamily="50" charset="-128"/>
            </a:endParaRPr>
          </a:p>
          <a:p>
            <a:pPr marL="0" indent="0">
              <a:buNone/>
            </a:pPr>
            <a:endParaRPr lang="en-US" altLang="ja-JP" dirty="0"/>
          </a:p>
          <a:p>
            <a:pPr marL="0" indent="0">
              <a:buNone/>
            </a:pPr>
            <a:endParaRPr lang="en-US" altLang="ja-JP" dirty="0"/>
          </a:p>
          <a:p>
            <a:pPr marL="0" indent="0">
              <a:buNone/>
            </a:pP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27</a:t>
            </a:fld>
            <a:endParaRPr lang="en-US"/>
          </a:p>
        </p:txBody>
      </p:sp>
    </p:spTree>
    <p:extLst>
      <p:ext uri="{BB962C8B-B14F-4D97-AF65-F5344CB8AC3E}">
        <p14:creationId xmlns:p14="http://schemas.microsoft.com/office/powerpoint/2010/main" val="1777308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t>事前課題</a:t>
            </a:r>
            <a:r>
              <a:rPr lang="en-US" altLang="ja-JP" dirty="0"/>
              <a:t>(1)</a:t>
            </a:r>
            <a:r>
              <a:rPr lang="ja-JP" altLang="en-US"/>
              <a:t>事例</a:t>
            </a:r>
            <a:r>
              <a:rPr lang="en-US" altLang="ja-JP" dirty="0"/>
              <a:t>1</a:t>
            </a:r>
            <a:r>
              <a:rPr lang="ja-JP" altLang="en-US"/>
              <a:t>を題材として、</a:t>
            </a:r>
            <a:r>
              <a:rPr lang="ja-JP" altLang="en-US" sz="1200"/>
              <a:t>指導案シート、動画教材に関するフィードバックの方法を検討していきたいと思います。</a:t>
            </a:r>
            <a:endParaRPr lang="en-US" altLang="ja-JP" sz="1200"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28</a:t>
            </a:fld>
            <a:endParaRPr lang="en-US"/>
          </a:p>
        </p:txBody>
      </p:sp>
    </p:spTree>
    <p:extLst>
      <p:ext uri="{BB962C8B-B14F-4D97-AF65-F5344CB8AC3E}">
        <p14:creationId xmlns:p14="http://schemas.microsoft.com/office/powerpoint/2010/main" val="603781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事前課題</a:t>
            </a:r>
            <a:r>
              <a:rPr lang="en-US" altLang="ja-JP" dirty="0"/>
              <a:t>(1)</a:t>
            </a:r>
            <a:r>
              <a:rPr lang="ja-JP" altLang="en-US" dirty="0"/>
              <a:t>事例</a:t>
            </a:r>
            <a:r>
              <a:rPr lang="en-US" altLang="ja-JP" dirty="0"/>
              <a:t>1</a:t>
            </a:r>
            <a:r>
              <a:rPr lang="ja-JP" altLang="en-US" dirty="0"/>
              <a:t>の確認です。</a:t>
            </a:r>
            <a:endParaRPr lang="en-US" altLang="ja-JP" dirty="0"/>
          </a:p>
          <a:p>
            <a:r>
              <a:rPr lang="ja-JP" altLang="en-US" dirty="0"/>
              <a:t>まず、事例１について、動画教材と事例</a:t>
            </a:r>
            <a:r>
              <a:rPr lang="en-US" altLang="ja-JP" dirty="0"/>
              <a:t>1</a:t>
            </a:r>
            <a:r>
              <a:rPr lang="ja-JP" altLang="en-US" dirty="0"/>
              <a:t>の指導案シート</a:t>
            </a:r>
            <a:r>
              <a:rPr lang="en-US" altLang="ja-JP" dirty="0" smtClean="0"/>
              <a:t>No.1&amp;No.2</a:t>
            </a:r>
            <a:r>
              <a:rPr lang="ja-JP" altLang="en-US" dirty="0"/>
              <a:t>があり、それについて、フィードバックを考えてきていただくことを事前課題</a:t>
            </a:r>
            <a:r>
              <a:rPr lang="en-US" altLang="ja-JP" dirty="0"/>
              <a:t>(1)</a:t>
            </a:r>
            <a:r>
              <a:rPr lang="ja-JP" altLang="en-US" dirty="0"/>
              <a:t>としたと思います。</a:t>
            </a:r>
            <a:endParaRPr lang="en-US" altLang="ja-JP" dirty="0"/>
          </a:p>
          <a:p>
            <a:r>
              <a:rPr lang="ja-JP" altLang="en-US" dirty="0"/>
              <a:t>フィードバックを考えていただくときに、評価のポイントして、</a:t>
            </a:r>
            <a:r>
              <a:rPr lang="en-US" altLang="ja-JP" dirty="0"/>
              <a:t>ID</a:t>
            </a:r>
            <a:r>
              <a:rPr lang="ja-JP" altLang="en-US" dirty="0"/>
              <a:t>チェックポイントと動画教材チェックポイントを活用していただきました。</a:t>
            </a:r>
            <a:endParaRPr lang="en-US" altLang="ja-JP" dirty="0"/>
          </a:p>
          <a:p>
            <a:endParaRPr lang="en-US" altLang="ja-JP" dirty="0"/>
          </a:p>
          <a:p>
            <a:r>
              <a:rPr lang="ja-JP" altLang="en-US" dirty="0"/>
              <a:t>簡単に、</a:t>
            </a:r>
            <a:r>
              <a:rPr lang="en-US" altLang="ja-JP" dirty="0"/>
              <a:t>ID</a:t>
            </a:r>
            <a:r>
              <a:rPr lang="ja-JP" altLang="en-US" dirty="0"/>
              <a:t>チェックポイントと動画教材チェックポイントを復習したいと思います。</a:t>
            </a:r>
            <a:endParaRPr lang="en-US" altLang="ja-JP" dirty="0"/>
          </a:p>
          <a:p>
            <a:endParaRPr lang="en-US" altLang="ja-JP"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29</a:t>
            </a:fld>
            <a:endParaRPr lang="en-US"/>
          </a:p>
        </p:txBody>
      </p:sp>
    </p:spTree>
    <p:extLst>
      <p:ext uri="{BB962C8B-B14F-4D97-AF65-F5344CB8AC3E}">
        <p14:creationId xmlns:p14="http://schemas.microsoft.com/office/powerpoint/2010/main" val="2953542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本研修を受講すると、以下の３点をできるようになることを目指しています。</a:t>
            </a:r>
            <a:endParaRPr lang="en-US" altLang="ja-JP" dirty="0"/>
          </a:p>
          <a:p>
            <a:pPr marL="0" indent="0">
              <a:buNone/>
            </a:pPr>
            <a:r>
              <a:rPr lang="ja-JP" altLang="en-US" dirty="0">
                <a:latin typeface="Meiryo UI" panose="020B0604030504040204" pitchFamily="50" charset="-128"/>
                <a:ea typeface="Meiryo UI" panose="020B0604030504040204" pitchFamily="50" charset="-128"/>
              </a:rPr>
              <a:t>①目標</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ICT</a:t>
            </a:r>
            <a:r>
              <a:rPr lang="ja-JP" altLang="en-US" dirty="0">
                <a:latin typeface="Meiryo UI" panose="020B0604030504040204" pitchFamily="50" charset="-128"/>
                <a:ea typeface="Meiryo UI" panose="020B0604030504040204" pitchFamily="50" charset="-128"/>
              </a:rPr>
              <a:t>活用研修資料一式を活用し、研修を実施することができる</a:t>
            </a:r>
          </a:p>
          <a:p>
            <a:pPr marL="0" indent="0">
              <a:buNone/>
            </a:pPr>
            <a:endParaRPr lang="ja-JP" altLang="en-US"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②目標</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ICT</a:t>
            </a:r>
            <a:r>
              <a:rPr lang="ja-JP" altLang="en-US" dirty="0">
                <a:latin typeface="Meiryo UI" panose="020B0604030504040204" pitchFamily="50" charset="-128"/>
                <a:ea typeface="Meiryo UI" panose="020B0604030504040204" pitchFamily="50" charset="-128"/>
              </a:rPr>
              <a:t>活用研修で受講者により作成された指導案シートおよび動画教材の改善提案を行うことができる</a:t>
            </a:r>
          </a:p>
          <a:p>
            <a:pPr marL="0" indent="0">
              <a:buNone/>
            </a:pPr>
            <a:endParaRPr lang="ja-JP" altLang="en-US"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③目標</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ICT</a:t>
            </a:r>
            <a:r>
              <a:rPr lang="ja-JP" altLang="en-US" dirty="0">
                <a:latin typeface="Meiryo UI" panose="020B0604030504040204" pitchFamily="50" charset="-128"/>
                <a:ea typeface="Meiryo UI" panose="020B0604030504040204" pitchFamily="50" charset="-128"/>
              </a:rPr>
              <a:t>活用研修</a:t>
            </a:r>
            <a:r>
              <a:rPr lang="ja-JP" altLang="en-US" dirty="0" smtClean="0">
                <a:latin typeface="Meiryo UI" panose="020B0604030504040204" pitchFamily="50" charset="-128"/>
                <a:ea typeface="Meiryo UI" panose="020B0604030504040204" pitchFamily="50" charset="-128"/>
              </a:rPr>
              <a:t>で出る主</a:t>
            </a:r>
            <a:r>
              <a:rPr lang="ja-JP" altLang="en-US" dirty="0">
                <a:latin typeface="Meiryo UI" panose="020B0604030504040204" pitchFamily="50" charset="-128"/>
                <a:ea typeface="Meiryo UI" panose="020B0604030504040204" pitchFamily="50" charset="-128"/>
              </a:rPr>
              <a:t>な質問に関して、インストラクショナルデザインおよび動画教材制作の観点からどのような工夫が可能か自分の考えを述べることができる</a:t>
            </a:r>
          </a:p>
          <a:p>
            <a:endParaRPr lang="en-US" altLang="ja-JP" dirty="0"/>
          </a:p>
          <a:p>
            <a:r>
              <a:rPr lang="ja-JP" altLang="en-US" dirty="0"/>
              <a:t>本研修では、</a:t>
            </a:r>
            <a:r>
              <a:rPr lang="en-US" altLang="ja-JP" dirty="0"/>
              <a:t>ICT</a:t>
            </a:r>
            <a:r>
              <a:rPr lang="ja-JP" altLang="en-US" dirty="0"/>
              <a:t>活用研修の普及のため、</a:t>
            </a:r>
            <a:r>
              <a:rPr lang="en-US" altLang="ja-JP" dirty="0"/>
              <a:t>ICT</a:t>
            </a:r>
            <a:r>
              <a:rPr lang="ja-JP" altLang="en-US" dirty="0"/>
              <a:t>活用研修を実施、運用するための基礎的な知識やスキルを身につけていただき、みなさんが研修教員として、実際に</a:t>
            </a:r>
            <a:r>
              <a:rPr lang="en-US" altLang="ja-JP" dirty="0"/>
              <a:t>ICT</a:t>
            </a:r>
            <a:r>
              <a:rPr lang="ja-JP" altLang="en-US" dirty="0"/>
              <a:t>活用研修をご担当いただくための研修となっています。</a:t>
            </a:r>
            <a:endParaRPr lang="en-US" altLang="ja-JP" dirty="0"/>
          </a:p>
        </p:txBody>
      </p:sp>
      <p:sp>
        <p:nvSpPr>
          <p:cNvPr id="4" name="Slide Number Placeholder 3"/>
          <p:cNvSpPr>
            <a:spLocks noGrp="1"/>
          </p:cNvSpPr>
          <p:nvPr>
            <p:ph type="sldNum" sz="quarter" idx="5"/>
          </p:nvPr>
        </p:nvSpPr>
        <p:spPr/>
        <p:txBody>
          <a:bodyPr/>
          <a:lstStyle/>
          <a:p>
            <a:fld id="{65344FAB-ACF2-4948-B5E7-FB279489DCA4}" type="slidenum">
              <a:rPr lang="en-US" smtClean="0"/>
              <a:t>3</a:t>
            </a:fld>
            <a:endParaRPr lang="en-US"/>
          </a:p>
        </p:txBody>
      </p:sp>
    </p:spTree>
    <p:extLst>
      <p:ext uri="{BB962C8B-B14F-4D97-AF65-F5344CB8AC3E}">
        <p14:creationId xmlns:p14="http://schemas.microsoft.com/office/powerpoint/2010/main" val="1287972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ID</a:t>
            </a:r>
            <a:r>
              <a:rPr lang="ja-JP" altLang="en-US" dirty="0"/>
              <a:t>の観点からの指導案チェックポイントでは、主に指導案</a:t>
            </a:r>
            <a:r>
              <a:rPr lang="ja-JP" altLang="en-US" dirty="0" smtClean="0"/>
              <a:t>シート</a:t>
            </a:r>
            <a:r>
              <a:rPr lang="en-US" altLang="ja-JP" dirty="0" smtClean="0"/>
              <a:t>No.1&amp;No.2</a:t>
            </a:r>
            <a:r>
              <a:rPr lang="ja-JP" altLang="en-US" dirty="0" smtClean="0"/>
              <a:t>を</a:t>
            </a:r>
            <a:r>
              <a:rPr lang="ja-JP" altLang="en-US" dirty="0"/>
              <a:t>確認していきます</a:t>
            </a:r>
            <a:r>
              <a:rPr lang="ja-JP" altLang="en-US" dirty="0" smtClean="0"/>
              <a:t>。</a:t>
            </a:r>
            <a:endParaRPr lang="en-US" altLang="ja-JP" dirty="0" smtClean="0"/>
          </a:p>
          <a:p>
            <a:r>
              <a:rPr lang="ja-JP" altLang="en-US" dirty="0" smtClean="0"/>
              <a:t>授業</a:t>
            </a:r>
            <a:r>
              <a:rPr lang="ja-JP" altLang="en-US" dirty="0"/>
              <a:t>が効果的なデザインになっているかチェックします。</a:t>
            </a:r>
            <a:endParaRPr kumimoji="1" lang="ja-JP" altLang="en-US" dirty="0"/>
          </a:p>
        </p:txBody>
      </p:sp>
      <p:sp>
        <p:nvSpPr>
          <p:cNvPr id="4" name="スライド番号プレースホルダー 3"/>
          <p:cNvSpPr>
            <a:spLocks noGrp="1"/>
          </p:cNvSpPr>
          <p:nvPr>
            <p:ph type="sldNum" sz="quarter" idx="10"/>
          </p:nvPr>
        </p:nvSpPr>
        <p:spPr/>
        <p:txBody>
          <a:bodyPr/>
          <a:lstStyle/>
          <a:p>
            <a:fld id="{65344FAB-ACF2-4948-B5E7-FB279489DCA4}" type="slidenum">
              <a:rPr lang="en-US" smtClean="0"/>
              <a:t>30</a:t>
            </a:fld>
            <a:endParaRPr lang="en-US"/>
          </a:p>
        </p:txBody>
      </p:sp>
    </p:spTree>
    <p:extLst>
      <p:ext uri="{BB962C8B-B14F-4D97-AF65-F5344CB8AC3E}">
        <p14:creationId xmlns:p14="http://schemas.microsoft.com/office/powerpoint/2010/main" val="11524651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指導案</a:t>
            </a:r>
            <a:r>
              <a:rPr lang="ja-JP" altLang="en-US" dirty="0" smtClean="0"/>
              <a:t>シート</a:t>
            </a:r>
            <a:r>
              <a:rPr lang="en-US" altLang="ja-JP" dirty="0" smtClean="0"/>
              <a:t>No.1</a:t>
            </a:r>
            <a:r>
              <a:rPr lang="ja-JP" altLang="en-US" dirty="0" smtClean="0"/>
              <a:t>で</a:t>
            </a:r>
            <a:r>
              <a:rPr lang="ja-JP" altLang="en-US" dirty="0"/>
              <a:t>は、目標と評価の整合性、ガニエの</a:t>
            </a:r>
            <a:r>
              <a:rPr lang="en-US" altLang="ja-JP" dirty="0"/>
              <a:t>9</a:t>
            </a:r>
            <a:r>
              <a:rPr lang="ja-JP" altLang="en-US" dirty="0"/>
              <a:t>教示事象に沿った授業設計ができているか確認してください。</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31</a:t>
            </a:fld>
            <a:endParaRPr lang="en-US"/>
          </a:p>
        </p:txBody>
      </p:sp>
    </p:spTree>
    <p:extLst>
      <p:ext uri="{BB962C8B-B14F-4D97-AF65-F5344CB8AC3E}">
        <p14:creationId xmlns:p14="http://schemas.microsoft.com/office/powerpoint/2010/main" val="2873800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チェックポイントは、これらになります。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この中で、分かりづらい項目、うまくチェックできなかった項目はありますか。</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ja-JP" altLang="en-US" dirty="0"/>
              <a:t>質問などがでたら、説明してください。</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32</a:t>
            </a:fld>
            <a:endParaRPr lang="en-US"/>
          </a:p>
        </p:txBody>
      </p:sp>
    </p:spTree>
    <p:extLst>
      <p:ext uri="{BB962C8B-B14F-4D97-AF65-F5344CB8AC3E}">
        <p14:creationId xmlns:p14="http://schemas.microsoft.com/office/powerpoint/2010/main" val="31261342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kern="1200" dirty="0">
                <a:solidFill>
                  <a:schemeClr val="tx1"/>
                </a:solidFill>
                <a:effectLst/>
                <a:latin typeface="+mn-lt"/>
                <a:ea typeface="+mn-ea"/>
                <a:cs typeface="+mn-cs"/>
              </a:rPr>
              <a:t>次に動画教材チェックポイントです。</a:t>
            </a:r>
            <a:endParaRPr kumimoji="1" lang="ja-JP" altLang="en-US" b="0" dirty="0"/>
          </a:p>
        </p:txBody>
      </p:sp>
      <p:sp>
        <p:nvSpPr>
          <p:cNvPr id="4" name="スライド番号プレースホルダー 3"/>
          <p:cNvSpPr>
            <a:spLocks noGrp="1"/>
          </p:cNvSpPr>
          <p:nvPr>
            <p:ph type="sldNum" sz="quarter" idx="10"/>
          </p:nvPr>
        </p:nvSpPr>
        <p:spPr/>
        <p:txBody>
          <a:bodyPr/>
          <a:lstStyle/>
          <a:p>
            <a:fld id="{65344FAB-ACF2-4948-B5E7-FB279489DCA4}" type="slidenum">
              <a:rPr lang="en-US" smtClean="0"/>
              <a:t>33</a:t>
            </a:fld>
            <a:endParaRPr lang="en-US"/>
          </a:p>
        </p:txBody>
      </p:sp>
    </p:spTree>
    <p:extLst>
      <p:ext uri="{BB962C8B-B14F-4D97-AF65-F5344CB8AC3E}">
        <p14:creationId xmlns:p14="http://schemas.microsoft.com/office/powerpoint/2010/main" val="33861911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sz="1200" b="0" kern="1200">
                <a:solidFill>
                  <a:schemeClr val="tx1"/>
                </a:solidFill>
                <a:effectLst/>
                <a:latin typeface="+mn-lt"/>
                <a:ea typeface="+mn-ea"/>
                <a:cs typeface="+mn-cs"/>
              </a:rPr>
              <a:t>動画教材チェックポイントでは、大きく、動画として評価する、教材として評価するポイントが記載されています。</a:t>
            </a:r>
            <a:endParaRPr kumimoji="1" lang="ja-JP" altLang="en-US" b="0" dirty="0"/>
          </a:p>
        </p:txBody>
      </p:sp>
      <p:sp>
        <p:nvSpPr>
          <p:cNvPr id="4" name="Slide Number Placeholder 3"/>
          <p:cNvSpPr>
            <a:spLocks noGrp="1"/>
          </p:cNvSpPr>
          <p:nvPr>
            <p:ph type="sldNum" sz="quarter" idx="5"/>
          </p:nvPr>
        </p:nvSpPr>
        <p:spPr/>
        <p:txBody>
          <a:bodyPr/>
          <a:lstStyle/>
          <a:p>
            <a:fld id="{65344FAB-ACF2-4948-B5E7-FB279489DCA4}" type="slidenum">
              <a:rPr lang="en-US" smtClean="0"/>
              <a:t>34</a:t>
            </a:fld>
            <a:endParaRPr lang="en-US"/>
          </a:p>
        </p:txBody>
      </p:sp>
    </p:spTree>
    <p:extLst>
      <p:ext uri="{BB962C8B-B14F-4D97-AF65-F5344CB8AC3E}">
        <p14:creationId xmlns:p14="http://schemas.microsoft.com/office/powerpoint/2010/main" val="16087755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a:t>動画として確認する項目は、教材以前に動画としてきちんと閲覧することができるかなど確認することになります。</a:t>
            </a:r>
          </a:p>
        </p:txBody>
      </p:sp>
      <p:sp>
        <p:nvSpPr>
          <p:cNvPr id="4" name="Slide Number Placeholder 3"/>
          <p:cNvSpPr>
            <a:spLocks noGrp="1"/>
          </p:cNvSpPr>
          <p:nvPr>
            <p:ph type="sldNum" sz="quarter" idx="5"/>
          </p:nvPr>
        </p:nvSpPr>
        <p:spPr/>
        <p:txBody>
          <a:bodyPr/>
          <a:lstStyle/>
          <a:p>
            <a:fld id="{65344FAB-ACF2-4948-B5E7-FB279489DCA4}" type="slidenum">
              <a:rPr lang="en-US" smtClean="0"/>
              <a:t>35</a:t>
            </a:fld>
            <a:endParaRPr lang="en-US"/>
          </a:p>
        </p:txBody>
      </p:sp>
    </p:spTree>
    <p:extLst>
      <p:ext uri="{BB962C8B-B14F-4D97-AF65-F5344CB8AC3E}">
        <p14:creationId xmlns:p14="http://schemas.microsoft.com/office/powerpoint/2010/main" val="19058024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a:t>教材として確認する際には、授業との連携ができているかはとても重要なポイントとなります。</a:t>
            </a:r>
            <a:endParaRPr kumimoji="1" lang="en-US" altLang="ja-JP" dirty="0"/>
          </a:p>
          <a:p>
            <a:r>
              <a:rPr kumimoji="1" lang="ja-JP" altLang="en-US"/>
              <a:t>どのような場面で動画教材を活用するか、確認してください。</a:t>
            </a:r>
            <a:endParaRPr kumimoji="1" lang="ja-JP" alt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36</a:t>
            </a:fld>
            <a:endParaRPr lang="en-US"/>
          </a:p>
        </p:txBody>
      </p:sp>
    </p:spTree>
    <p:extLst>
      <p:ext uri="{BB962C8B-B14F-4D97-AF65-F5344CB8AC3E}">
        <p14:creationId xmlns:p14="http://schemas.microsoft.com/office/powerpoint/2010/main" val="37770343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sz="1200" b="0" kern="1200" dirty="0">
                <a:solidFill>
                  <a:schemeClr val="tx1"/>
                </a:solidFill>
                <a:effectLst/>
                <a:latin typeface="+mn-lt"/>
                <a:ea typeface="+mn-ea"/>
                <a:cs typeface="+mn-cs"/>
              </a:rPr>
              <a:t>認知的配慮は、学び易さに関係しています</a:t>
            </a:r>
            <a:r>
              <a:rPr kumimoji="1" lang="ja-JP" altLang="en-US" sz="1200" b="0" kern="1200" dirty="0" smtClean="0">
                <a:solidFill>
                  <a:schemeClr val="tx1"/>
                </a:solidFill>
                <a:effectLst/>
                <a:latin typeface="+mn-lt"/>
                <a:ea typeface="+mn-ea"/>
                <a:cs typeface="+mn-cs"/>
              </a:rPr>
              <a:t>。</a:t>
            </a:r>
            <a:endParaRPr kumimoji="1" lang="en-US" altLang="ja-JP" sz="1200" b="0" kern="1200" dirty="0" smtClean="0">
              <a:solidFill>
                <a:schemeClr val="tx1"/>
              </a:solidFill>
              <a:effectLst/>
              <a:latin typeface="+mn-lt"/>
              <a:ea typeface="+mn-ea"/>
              <a:cs typeface="+mn-cs"/>
            </a:endParaRPr>
          </a:p>
          <a:p>
            <a:r>
              <a:rPr kumimoji="1" lang="ja-JP" altLang="en-US" sz="1200" b="0" kern="1200" dirty="0" smtClean="0">
                <a:solidFill>
                  <a:schemeClr val="tx1"/>
                </a:solidFill>
                <a:effectLst/>
                <a:latin typeface="+mn-lt"/>
                <a:ea typeface="+mn-ea"/>
                <a:cs typeface="+mn-cs"/>
              </a:rPr>
              <a:t>理解</a:t>
            </a:r>
            <a:r>
              <a:rPr kumimoji="1" lang="ja-JP" altLang="en-US" sz="1200" b="0" kern="1200" dirty="0">
                <a:solidFill>
                  <a:schemeClr val="tx1"/>
                </a:solidFill>
                <a:effectLst/>
                <a:latin typeface="+mn-lt"/>
                <a:ea typeface="+mn-ea"/>
                <a:cs typeface="+mn-cs"/>
              </a:rPr>
              <a:t>が進むか、記憶、定着が促されるかなど、学習自体に関係する項目となります。</a:t>
            </a:r>
            <a:endParaRPr kumimoji="1" lang="ja-JP" altLang="en-US" b="0" dirty="0"/>
          </a:p>
        </p:txBody>
      </p:sp>
      <p:sp>
        <p:nvSpPr>
          <p:cNvPr id="4" name="Slide Number Placeholder 3"/>
          <p:cNvSpPr>
            <a:spLocks noGrp="1"/>
          </p:cNvSpPr>
          <p:nvPr>
            <p:ph type="sldNum" sz="quarter" idx="5"/>
          </p:nvPr>
        </p:nvSpPr>
        <p:spPr/>
        <p:txBody>
          <a:bodyPr/>
          <a:lstStyle/>
          <a:p>
            <a:fld id="{65344FAB-ACF2-4948-B5E7-FB279489DCA4}" type="slidenum">
              <a:rPr lang="en-US" smtClean="0"/>
              <a:t>37</a:t>
            </a:fld>
            <a:endParaRPr lang="en-US"/>
          </a:p>
        </p:txBody>
      </p:sp>
    </p:spTree>
    <p:extLst>
      <p:ext uri="{BB962C8B-B14F-4D97-AF65-F5344CB8AC3E}">
        <p14:creationId xmlns:p14="http://schemas.microsoft.com/office/powerpoint/2010/main" val="32490107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sz="1200" b="0" kern="1200" dirty="0">
                <a:solidFill>
                  <a:schemeClr val="tx1"/>
                </a:solidFill>
                <a:effectLst/>
                <a:latin typeface="+mn-lt"/>
                <a:ea typeface="+mn-ea"/>
                <a:cs typeface="+mn-cs"/>
              </a:rPr>
              <a:t>情意的配慮は、学びたさに関係しています</a:t>
            </a:r>
            <a:r>
              <a:rPr kumimoji="1" lang="ja-JP" altLang="en-US" sz="1200" b="0" kern="1200" dirty="0" smtClean="0">
                <a:solidFill>
                  <a:schemeClr val="tx1"/>
                </a:solidFill>
                <a:effectLst/>
                <a:latin typeface="+mn-lt"/>
                <a:ea typeface="+mn-ea"/>
                <a:cs typeface="+mn-cs"/>
              </a:rPr>
              <a:t>。</a:t>
            </a:r>
            <a:endParaRPr kumimoji="1" lang="en-US" altLang="ja-JP" sz="1200" b="0" kern="1200" dirty="0" smtClean="0">
              <a:solidFill>
                <a:schemeClr val="tx1"/>
              </a:solidFill>
              <a:effectLst/>
              <a:latin typeface="+mn-lt"/>
              <a:ea typeface="+mn-ea"/>
              <a:cs typeface="+mn-cs"/>
            </a:endParaRPr>
          </a:p>
          <a:p>
            <a:r>
              <a:rPr kumimoji="1" lang="ja-JP" altLang="en-US" sz="1200" b="0" kern="1200" dirty="0" smtClean="0">
                <a:solidFill>
                  <a:schemeClr val="tx1"/>
                </a:solidFill>
                <a:effectLst/>
                <a:latin typeface="+mn-lt"/>
                <a:ea typeface="+mn-ea"/>
                <a:cs typeface="+mn-cs"/>
              </a:rPr>
              <a:t>もっと</a:t>
            </a:r>
            <a:r>
              <a:rPr kumimoji="1" lang="ja-JP" altLang="en-US" sz="1200" b="0" kern="1200" dirty="0">
                <a:solidFill>
                  <a:schemeClr val="tx1"/>
                </a:solidFill>
                <a:effectLst/>
                <a:latin typeface="+mn-lt"/>
                <a:ea typeface="+mn-ea"/>
                <a:cs typeface="+mn-cs"/>
              </a:rPr>
              <a:t>学びたい、興味深いと思ってもらえる工夫に考慮するための項目です</a:t>
            </a:r>
            <a:r>
              <a:rPr kumimoji="1" lang="ja-JP" altLang="en-US" sz="1200" b="0" kern="1200" dirty="0" smtClean="0">
                <a:solidFill>
                  <a:schemeClr val="tx1"/>
                </a:solidFill>
                <a:effectLst/>
                <a:latin typeface="+mn-lt"/>
                <a:ea typeface="+mn-ea"/>
                <a:cs typeface="+mn-cs"/>
              </a:rPr>
              <a:t>。</a:t>
            </a:r>
            <a:endParaRPr kumimoji="1" lang="en-US" altLang="ja-JP" sz="1200" b="0" kern="1200" dirty="0" smtClean="0">
              <a:solidFill>
                <a:schemeClr val="tx1"/>
              </a:solidFill>
              <a:effectLst/>
              <a:latin typeface="+mn-lt"/>
              <a:ea typeface="+mn-ea"/>
              <a:cs typeface="+mn-cs"/>
            </a:endParaRPr>
          </a:p>
          <a:p>
            <a:r>
              <a:rPr kumimoji="1" lang="ja-JP" altLang="en-US" sz="1200" b="0" kern="1200" dirty="0" smtClean="0">
                <a:solidFill>
                  <a:schemeClr val="tx1"/>
                </a:solidFill>
                <a:effectLst/>
                <a:latin typeface="+mn-lt"/>
                <a:ea typeface="+mn-ea"/>
                <a:cs typeface="+mn-cs"/>
              </a:rPr>
              <a:t>教材</a:t>
            </a:r>
            <a:r>
              <a:rPr kumimoji="1" lang="ja-JP" altLang="en-US" sz="1200" b="0" kern="1200" dirty="0">
                <a:solidFill>
                  <a:schemeClr val="tx1"/>
                </a:solidFill>
                <a:effectLst/>
                <a:latin typeface="+mn-lt"/>
                <a:ea typeface="+mn-ea"/>
                <a:cs typeface="+mn-cs"/>
              </a:rPr>
              <a:t>を評価する際には、動機づけモデルの</a:t>
            </a:r>
            <a:r>
              <a:rPr kumimoji="1" lang="en-US" altLang="ja-JP" sz="1200" b="0" kern="1200" dirty="0">
                <a:solidFill>
                  <a:schemeClr val="tx1"/>
                </a:solidFill>
                <a:effectLst/>
                <a:latin typeface="+mn-lt"/>
                <a:ea typeface="+mn-ea"/>
                <a:cs typeface="+mn-cs"/>
              </a:rPr>
              <a:t>ARCS</a:t>
            </a:r>
            <a:r>
              <a:rPr kumimoji="1" lang="ja-JP" altLang="en-US" sz="1200" b="0" kern="1200" dirty="0">
                <a:solidFill>
                  <a:schemeClr val="tx1"/>
                </a:solidFill>
                <a:effectLst/>
                <a:latin typeface="+mn-lt"/>
                <a:ea typeface="+mn-ea"/>
                <a:cs typeface="+mn-cs"/>
              </a:rPr>
              <a:t>の各項目を参考にしてください。</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38</a:t>
            </a:fld>
            <a:endParaRPr lang="en-US"/>
          </a:p>
        </p:txBody>
      </p:sp>
    </p:spTree>
    <p:extLst>
      <p:ext uri="{BB962C8B-B14F-4D97-AF65-F5344CB8AC3E}">
        <p14:creationId xmlns:p14="http://schemas.microsoft.com/office/powerpoint/2010/main" val="32421181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では、これから、グループ毎に、事前課題</a:t>
            </a:r>
            <a:r>
              <a:rPr lang="en-US" altLang="ja-JP" dirty="0"/>
              <a:t>(1)</a:t>
            </a:r>
            <a:r>
              <a:rPr lang="ja-JP" altLang="en-US" dirty="0"/>
              <a:t>事例</a:t>
            </a:r>
            <a:r>
              <a:rPr lang="en-US" altLang="ja-JP" dirty="0"/>
              <a:t>1</a:t>
            </a:r>
            <a:r>
              <a:rPr lang="ja-JP" altLang="en-US" dirty="0"/>
              <a:t>についてディスカッションしていただきます。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まずは、課題でやって</a:t>
            </a:r>
            <a:r>
              <a:rPr lang="ja-JP" altLang="en-US" dirty="0" smtClean="0"/>
              <a:t>きた指導</a:t>
            </a:r>
            <a:r>
              <a:rPr lang="ja-JP" altLang="en-US" dirty="0"/>
              <a:t>案</a:t>
            </a:r>
            <a:r>
              <a:rPr lang="ja-JP" altLang="en-US" dirty="0" smtClean="0"/>
              <a:t>シート</a:t>
            </a:r>
            <a:r>
              <a:rPr lang="en-US" altLang="ja-JP" dirty="0" smtClean="0"/>
              <a:t>No.1&amp;No.2</a:t>
            </a:r>
            <a:r>
              <a:rPr lang="ja-JP" altLang="en-US" dirty="0" err="1" smtClean="0"/>
              <a:t>、</a:t>
            </a:r>
            <a:r>
              <a:rPr lang="ja-JP" altLang="en-US" dirty="0"/>
              <a:t>動画教材に関するフィードバックを共有してください。</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共有する際に、指導案</a:t>
            </a:r>
            <a:r>
              <a:rPr lang="ja-JP" altLang="en-US" dirty="0" smtClean="0"/>
              <a:t>シート</a:t>
            </a:r>
            <a:r>
              <a:rPr lang="en-US" altLang="ja-JP" dirty="0" smtClean="0"/>
              <a:t>No.1&amp;No.2</a:t>
            </a:r>
            <a:r>
              <a:rPr lang="ja-JP" altLang="en-US" dirty="0" err="1" smtClean="0"/>
              <a:t>、</a:t>
            </a:r>
            <a:r>
              <a:rPr lang="ja-JP" altLang="en-US" dirty="0"/>
              <a:t>動画教材で、良い点、改善点は何か、また、フィードバックする際に難しいと感じた点は何かなどを話してください。</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話合いの中で、</a:t>
            </a:r>
            <a:r>
              <a:rPr lang="ja-JP" altLang="en-US" dirty="0" smtClean="0"/>
              <a:t>メンバー間</a:t>
            </a:r>
            <a:r>
              <a:rPr lang="ja-JP" altLang="en-US" dirty="0"/>
              <a:t>で共通する課題は何か、特徴的なコメントはどんなものかなどを整理してください。</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グループ内でのやり取りは、グループの代表が</a:t>
            </a:r>
            <a:r>
              <a:rPr lang="en-US" altLang="ja-JP" dirty="0"/>
              <a:t>Google</a:t>
            </a:r>
            <a:r>
              <a:rPr lang="ja-JP" altLang="en-US" dirty="0"/>
              <a:t>スプレッドシートにアクセスし記録として残してください</a:t>
            </a:r>
            <a:r>
              <a:rPr lang="ja-JP" altLang="en-US" dirty="0" smtClean="0"/>
              <a:t>。</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t>Google</a:t>
            </a:r>
            <a:r>
              <a:rPr lang="ja-JP" altLang="en-US" dirty="0"/>
              <a:t>スプレッドシートには、各グループの欄があります</a:t>
            </a:r>
            <a:r>
              <a:rPr lang="ja-JP" altLang="en-US" dirty="0" smtClean="0"/>
              <a:t>。</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そちら</a:t>
            </a:r>
            <a:r>
              <a:rPr lang="ja-JP" altLang="en-US" dirty="0"/>
              <a:t>に記入していってください。</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また、グループ活動中に、分からないことや疑問に思うことなどは、講師に聞いてください。</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39</a:t>
            </a:fld>
            <a:endParaRPr lang="en-US"/>
          </a:p>
        </p:txBody>
      </p:sp>
    </p:spTree>
    <p:extLst>
      <p:ext uri="{BB962C8B-B14F-4D97-AF65-F5344CB8AC3E}">
        <p14:creationId xmlns:p14="http://schemas.microsoft.com/office/powerpoint/2010/main" val="3674978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配布資料の学習目標のルーブリックをご確認ください</a:t>
            </a:r>
            <a:r>
              <a:rPr lang="ja-JP" altLang="en-US" dirty="0" smtClean="0"/>
              <a:t>。</a:t>
            </a:r>
            <a:endParaRPr lang="en-US" altLang="ja-JP" dirty="0" smtClean="0"/>
          </a:p>
          <a:p>
            <a:r>
              <a:rPr lang="ja-JP" altLang="en-US" dirty="0" smtClean="0"/>
              <a:t>ご覧</a:t>
            </a:r>
            <a:r>
              <a:rPr lang="ja-JP" altLang="en-US" dirty="0"/>
              <a:t>の通り、</a:t>
            </a:r>
            <a:r>
              <a:rPr lang="en-US" altLang="ja-JP" dirty="0"/>
              <a:t>3</a:t>
            </a:r>
            <a:r>
              <a:rPr lang="ja-JP" altLang="en-US" dirty="0" err="1"/>
              <a:t>つの</a:t>
            </a:r>
            <a:r>
              <a:rPr lang="ja-JP" altLang="en-US" dirty="0"/>
              <a:t>学習目標は、</a:t>
            </a:r>
            <a:r>
              <a:rPr lang="en-US" altLang="ja-JP" dirty="0"/>
              <a:t>7</a:t>
            </a:r>
            <a:r>
              <a:rPr lang="ja-JP" altLang="en-US" dirty="0" err="1"/>
              <a:t>つの</a:t>
            </a:r>
            <a:r>
              <a:rPr lang="ja-JP" altLang="en-US" dirty="0"/>
              <a:t>下位目標から構成</a:t>
            </a:r>
            <a:r>
              <a:rPr lang="ja-JP" altLang="en-US" dirty="0" smtClean="0"/>
              <a:t>されています。</a:t>
            </a:r>
            <a:endParaRPr lang="en-US" altLang="ja-JP" dirty="0" smtClean="0"/>
          </a:p>
          <a:p>
            <a:r>
              <a:rPr lang="ja-JP" altLang="en-US" dirty="0" smtClean="0"/>
              <a:t>ルーブリック</a:t>
            </a:r>
            <a:r>
              <a:rPr lang="ja-JP" altLang="en-US" dirty="0"/>
              <a:t>では、各下位目標を</a:t>
            </a:r>
            <a:r>
              <a:rPr lang="en-US" altLang="ja-JP" dirty="0"/>
              <a:t>3</a:t>
            </a:r>
            <a:r>
              <a:rPr lang="ja-JP" altLang="en-US" dirty="0"/>
              <a:t>段階で評価できるようになっています</a:t>
            </a:r>
            <a:r>
              <a:rPr lang="ja-JP" altLang="en-US" dirty="0" smtClean="0"/>
              <a:t>。</a:t>
            </a:r>
            <a:endParaRPr lang="en-US" altLang="ja-JP" dirty="0" smtClean="0"/>
          </a:p>
          <a:p>
            <a:endParaRPr lang="en-US" altLang="ja-JP" dirty="0" smtClean="0"/>
          </a:p>
          <a:p>
            <a:r>
              <a:rPr lang="ja-JP" altLang="en-US" dirty="0" smtClean="0"/>
              <a:t>真ん中</a:t>
            </a:r>
            <a:r>
              <a:rPr lang="ja-JP" altLang="en-US" dirty="0"/>
              <a:t>の</a:t>
            </a:r>
            <a:r>
              <a:rPr lang="en-US" altLang="ja-JP" dirty="0"/>
              <a:t>2</a:t>
            </a:r>
            <a:r>
              <a:rPr lang="ja-JP" altLang="en-US" dirty="0"/>
              <a:t>で、</a:t>
            </a:r>
            <a:r>
              <a:rPr lang="en-US" altLang="ja-JP" dirty="0"/>
              <a:t>ICT</a:t>
            </a:r>
            <a:r>
              <a:rPr lang="ja-JP" altLang="en-US" dirty="0"/>
              <a:t>活用研修をスムーズに運用していただけるように設定されています</a:t>
            </a:r>
            <a:r>
              <a:rPr lang="ja-JP" altLang="en-US" dirty="0" smtClean="0"/>
              <a:t>。</a:t>
            </a:r>
            <a:endParaRPr lang="en-US" altLang="ja-JP" dirty="0" smtClean="0"/>
          </a:p>
          <a:p>
            <a:r>
              <a:rPr lang="en-US" altLang="ja-JP" dirty="0" smtClean="0"/>
              <a:t>1</a:t>
            </a:r>
            <a:r>
              <a:rPr lang="ja-JP" altLang="en-US" dirty="0"/>
              <a:t>は最低限で、効果的な研修を行うというより、研修をなんとかまわせるレベルとなります</a:t>
            </a:r>
            <a:r>
              <a:rPr lang="ja-JP" altLang="en-US" dirty="0" smtClean="0"/>
              <a:t>。</a:t>
            </a:r>
            <a:endParaRPr lang="en-US" altLang="ja-JP" dirty="0" smtClean="0"/>
          </a:p>
          <a:p>
            <a:r>
              <a:rPr lang="en-US" altLang="ja-JP" dirty="0" smtClean="0"/>
              <a:t>3</a:t>
            </a:r>
            <a:r>
              <a:rPr lang="ja-JP" altLang="en-US" dirty="0"/>
              <a:t>は、研修をより教育効果を上げるように実施できるレベルで設定しています</a:t>
            </a:r>
            <a:r>
              <a:rPr lang="ja-JP" altLang="en-US" dirty="0" smtClean="0"/>
              <a:t>。</a:t>
            </a:r>
            <a:endParaRPr lang="en-US" altLang="ja-JP" dirty="0" smtClean="0"/>
          </a:p>
          <a:p>
            <a:r>
              <a:rPr lang="ja-JP" altLang="en-US" dirty="0" smtClean="0"/>
              <a:t>本研修</a:t>
            </a:r>
            <a:r>
              <a:rPr lang="ja-JP" altLang="en-US" dirty="0"/>
              <a:t>終了後、または、実際にみなさんが、</a:t>
            </a:r>
            <a:r>
              <a:rPr lang="en-US" altLang="ja-JP" dirty="0"/>
              <a:t>ICT</a:t>
            </a:r>
            <a:r>
              <a:rPr lang="ja-JP" altLang="en-US" dirty="0"/>
              <a:t>活用研修をご自身の学校で実施されるまでに、すべての下位目標で、レベル</a:t>
            </a:r>
            <a:r>
              <a:rPr lang="en-US" altLang="ja-JP" dirty="0"/>
              <a:t>2</a:t>
            </a:r>
            <a:r>
              <a:rPr lang="ja-JP" altLang="en-US" dirty="0"/>
              <a:t>以上となるようにしていただければと思います</a:t>
            </a:r>
            <a:r>
              <a:rPr lang="ja-JP" altLang="en-US" dirty="0" smtClean="0"/>
              <a:t>。</a:t>
            </a:r>
            <a:endParaRPr lang="en-US" altLang="ja-JP" dirty="0" smtClean="0"/>
          </a:p>
          <a:p>
            <a:r>
              <a:rPr lang="ja-JP" altLang="en-US" dirty="0" smtClean="0"/>
              <a:t>レベルアップ</a:t>
            </a:r>
            <a:r>
              <a:rPr lang="ja-JP" altLang="en-US" dirty="0"/>
              <a:t>のために、研修後も学んでいただけるように、本研修でも情報を提供していきます。</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4</a:t>
            </a:fld>
            <a:endParaRPr lang="en-US"/>
          </a:p>
        </p:txBody>
      </p:sp>
    </p:spTree>
    <p:extLst>
      <p:ext uri="{BB962C8B-B14F-4D97-AF65-F5344CB8AC3E}">
        <p14:creationId xmlns:p14="http://schemas.microsoft.com/office/powerpoint/2010/main" val="27457345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a:t>
            </a:r>
            <a:r>
              <a:rPr lang="ja-JP" altLang="en-US" dirty="0"/>
              <a:t>事前に、活動用の</a:t>
            </a:r>
            <a:r>
              <a:rPr lang="en-US" altLang="ja-JP" dirty="0"/>
              <a:t>Google </a:t>
            </a:r>
            <a:r>
              <a:rPr lang="ja-JP" altLang="en-US" dirty="0"/>
              <a:t>スプレッドシートを用意しておいてください。また、本活動の前に、</a:t>
            </a:r>
            <a:r>
              <a:rPr lang="en-US" altLang="ja-JP" dirty="0"/>
              <a:t>URL</a:t>
            </a:r>
            <a:r>
              <a:rPr lang="ja-JP" altLang="en-US" dirty="0"/>
              <a:t>を、</a:t>
            </a:r>
            <a:r>
              <a:rPr lang="en-US" altLang="ja-JP" dirty="0"/>
              <a:t>Google Classroom</a:t>
            </a:r>
            <a:r>
              <a:rPr lang="ja-JP" altLang="en-US" dirty="0"/>
              <a:t>でもお知らせしておいてください。</a:t>
            </a:r>
            <a:endParaRPr lang="en-US" altLang="ja-JP" dirty="0"/>
          </a:p>
          <a:p>
            <a:endParaRPr lang="en-US" altLang="ja-JP" dirty="0"/>
          </a:p>
          <a:p>
            <a:r>
              <a:rPr lang="ja-JP" altLang="en-US" dirty="0"/>
              <a:t>こちらが、</a:t>
            </a:r>
            <a:r>
              <a:rPr lang="en-US" altLang="ja-JP" dirty="0"/>
              <a:t>Google</a:t>
            </a:r>
            <a:r>
              <a:rPr lang="ja-JP" altLang="en-US" dirty="0"/>
              <a:t>スプレッドシートの</a:t>
            </a:r>
            <a:r>
              <a:rPr lang="en-US" altLang="ja-JP" dirty="0"/>
              <a:t>URL</a:t>
            </a:r>
            <a:r>
              <a:rPr lang="ja-JP" altLang="en-US" dirty="0"/>
              <a:t>です</a:t>
            </a:r>
            <a:r>
              <a:rPr lang="ja-JP" altLang="en-US" dirty="0" smtClean="0"/>
              <a:t>。</a:t>
            </a:r>
            <a:endParaRPr lang="en-US" dirty="0"/>
          </a:p>
          <a:p>
            <a:r>
              <a:rPr lang="en-US" dirty="0" err="1" smtClean="0"/>
              <a:t>GoogleClassroom</a:t>
            </a:r>
            <a:r>
              <a:rPr lang="ja-JP" altLang="en-US" dirty="0" err="1"/>
              <a:t>にも</a:t>
            </a:r>
            <a:r>
              <a:rPr lang="en-US" altLang="ja-JP" dirty="0"/>
              <a:t>URL</a:t>
            </a:r>
            <a:r>
              <a:rPr lang="ja-JP" altLang="en-US" dirty="0"/>
              <a:t>をお知らせしたので、</a:t>
            </a:r>
            <a:r>
              <a:rPr lang="en-US" altLang="ja-JP" dirty="0"/>
              <a:t>Classroom</a:t>
            </a:r>
            <a:r>
              <a:rPr lang="ja-JP" altLang="en-US" dirty="0"/>
              <a:t>からアクセスしてください。</a:t>
            </a:r>
            <a:endParaRPr lang="en-US" altLang="ja-JP"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40</a:t>
            </a:fld>
            <a:endParaRPr lang="en-US"/>
          </a:p>
        </p:txBody>
      </p:sp>
    </p:spTree>
    <p:extLst>
      <p:ext uri="{BB962C8B-B14F-4D97-AF65-F5344CB8AC3E}">
        <p14:creationId xmlns:p14="http://schemas.microsoft.com/office/powerpoint/2010/main" val="4393788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では、グループディスカッションをはじめてください。終了時間は、○○になります</a:t>
            </a:r>
            <a:r>
              <a:rPr lang="ja-JP" altLang="en-US" dirty="0" smtClean="0"/>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グループ活動中に、分からないことや疑問に思うことなどは、講師に聞いてください。</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41</a:t>
            </a:fld>
            <a:endParaRPr lang="en-US"/>
          </a:p>
        </p:txBody>
      </p:sp>
    </p:spTree>
    <p:extLst>
      <p:ext uri="{BB962C8B-B14F-4D97-AF65-F5344CB8AC3E}">
        <p14:creationId xmlns:p14="http://schemas.microsoft.com/office/powerpoint/2010/main" val="10272026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グループディスカッションはいかがだったでしょうか</a:t>
            </a:r>
            <a:r>
              <a:rPr lang="ja-JP" altLang="en-US" dirty="0" smtClean="0"/>
              <a:t>。</a:t>
            </a:r>
            <a:endParaRPr lang="en-US" altLang="ja-JP" dirty="0" smtClean="0"/>
          </a:p>
          <a:p>
            <a:r>
              <a:rPr lang="ja-JP" altLang="en-US" dirty="0" smtClean="0"/>
              <a:t>各メンバ</a:t>
            </a:r>
            <a:r>
              <a:rPr lang="ja-JP" altLang="en-US" dirty="0"/>
              <a:t>のフィードバックは類似したものだったでしょうか。</a:t>
            </a:r>
            <a:endParaRPr lang="en-US" altLang="ja-JP" dirty="0"/>
          </a:p>
          <a:p>
            <a:r>
              <a:rPr lang="ja-JP" altLang="en-US" dirty="0"/>
              <a:t>各グループのフィードバックを比較してみたいと思います。</a:t>
            </a:r>
            <a:endParaRPr lang="en-US" altLang="ja-JP" dirty="0"/>
          </a:p>
          <a:p>
            <a:endParaRPr lang="en-US" dirty="0"/>
          </a:p>
          <a:p>
            <a:r>
              <a:rPr lang="en-US" dirty="0"/>
              <a:t>//</a:t>
            </a:r>
            <a:r>
              <a:rPr lang="ja-JP" altLang="en-US" dirty="0"/>
              <a:t>プロジェクタの画面を切り替え、</a:t>
            </a:r>
            <a:r>
              <a:rPr lang="en-US" dirty="0" smtClean="0"/>
              <a:t>Google</a:t>
            </a:r>
            <a:r>
              <a:rPr lang="ja-JP" altLang="en-US" dirty="0" smtClean="0"/>
              <a:t>スプレッドシート</a:t>
            </a:r>
            <a:r>
              <a:rPr lang="ja-JP" altLang="en-US" dirty="0"/>
              <a:t>の一覧を見せながら、解説してください。</a:t>
            </a:r>
            <a:endParaRPr lang="en-US" altLang="ja-JP" dirty="0"/>
          </a:p>
          <a:p>
            <a:r>
              <a:rPr lang="en-US" altLang="ja-JP" dirty="0"/>
              <a:t>//</a:t>
            </a:r>
            <a:r>
              <a:rPr lang="ja-JP" altLang="en-US" dirty="0"/>
              <a:t>特徴的なコメントなどある場合は、当該グループに、どう</a:t>
            </a:r>
            <a:r>
              <a:rPr lang="ja-JP" altLang="en-US" dirty="0" smtClean="0"/>
              <a:t>いうことか</a:t>
            </a:r>
            <a:r>
              <a:rPr lang="ja-JP" altLang="en-US" dirty="0"/>
              <a:t>説明してもらってください。</a:t>
            </a:r>
            <a:endParaRPr lang="en-US" altLang="ja-JP" dirty="0"/>
          </a:p>
          <a:p>
            <a:r>
              <a:rPr lang="en-US" altLang="ja-JP" dirty="0"/>
              <a:t>//</a:t>
            </a:r>
            <a:r>
              <a:rPr lang="ja-JP" altLang="en-US" dirty="0"/>
              <a:t>この時に、教員</a:t>
            </a:r>
            <a:r>
              <a:rPr lang="ja-JP" altLang="en-US" dirty="0" smtClean="0"/>
              <a:t>の皆さんの</a:t>
            </a:r>
            <a:r>
              <a:rPr lang="ja-JP" altLang="en-US" dirty="0"/>
              <a:t>評価も、スプレッドシートに追加して、同時に見せると、グループ間、</a:t>
            </a:r>
            <a:r>
              <a:rPr lang="ja-JP" altLang="en-US" dirty="0" smtClean="0"/>
              <a:t>教員育成研修</a:t>
            </a:r>
            <a:r>
              <a:rPr lang="ja-JP" altLang="en-US" dirty="0"/>
              <a:t>講師のコメントを比較できてより効果があると思います。</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42</a:t>
            </a:fld>
            <a:endParaRPr lang="en-US"/>
          </a:p>
        </p:txBody>
      </p:sp>
    </p:spTree>
    <p:extLst>
      <p:ext uri="{BB962C8B-B14F-4D97-AF65-F5344CB8AC3E}">
        <p14:creationId xmlns:p14="http://schemas.microsoft.com/office/powerpoint/2010/main" val="42820272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次に、</a:t>
            </a:r>
            <a:r>
              <a:rPr lang="en-US" altLang="ja-JP" dirty="0"/>
              <a:t>ICT</a:t>
            </a:r>
            <a:r>
              <a:rPr lang="ja-JP" altLang="en-US" dirty="0"/>
              <a:t>活用研修を実施しているときに出そうな質問や悩み事などに回答する練習をしていきたいと思います</a:t>
            </a:r>
            <a:r>
              <a:rPr lang="ja-JP" altLang="en-US" dirty="0" smtClean="0"/>
              <a:t>。</a:t>
            </a:r>
            <a:endParaRPr lang="en-US" altLang="ja-JP" dirty="0" smtClean="0"/>
          </a:p>
          <a:p>
            <a:r>
              <a:rPr lang="ja-JP" altLang="en-US" dirty="0" smtClean="0"/>
              <a:t>まず</a:t>
            </a:r>
            <a:r>
              <a:rPr lang="ja-JP" altLang="en-US" dirty="0"/>
              <a:t>は、よくでる質問項目、特に、今回は、主に授業、教育についてのグループディスカッションを行います。</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43</a:t>
            </a:fld>
            <a:endParaRPr lang="en-US"/>
          </a:p>
        </p:txBody>
      </p:sp>
    </p:spTree>
    <p:extLst>
      <p:ext uri="{BB962C8B-B14F-4D97-AF65-F5344CB8AC3E}">
        <p14:creationId xmlns:p14="http://schemas.microsoft.com/office/powerpoint/2010/main" val="20667342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まずは、よくでる質問項目について確認したいと思います</a:t>
            </a:r>
            <a:r>
              <a:rPr lang="ja-JP" altLang="en-US" dirty="0" smtClean="0"/>
              <a:t>。</a:t>
            </a:r>
            <a:endParaRPr lang="en-US" altLang="ja-JP" dirty="0" smtClean="0"/>
          </a:p>
          <a:p>
            <a:r>
              <a:rPr lang="ja-JP" altLang="en-US" dirty="0" smtClean="0"/>
              <a:t>配布</a:t>
            </a:r>
            <a:r>
              <a:rPr lang="ja-JP" altLang="en-US" dirty="0"/>
              <a:t>したよくでる質問項目シートをご確認ください</a:t>
            </a:r>
            <a:r>
              <a:rPr lang="ja-JP" altLang="en-US" dirty="0" smtClean="0"/>
              <a:t>。</a:t>
            </a:r>
            <a:endParaRPr lang="en-US" altLang="ja-JP" dirty="0" smtClean="0"/>
          </a:p>
          <a:p>
            <a:r>
              <a:rPr lang="ja-JP" altLang="en-US" dirty="0" smtClean="0"/>
              <a:t>今回</a:t>
            </a:r>
            <a:r>
              <a:rPr lang="ja-JP" altLang="en-US" dirty="0"/>
              <a:t>は、主に授業、教育に関しての項目を検討していきます。</a:t>
            </a:r>
            <a:endParaRPr lang="en-US" altLang="ja-JP" dirty="0"/>
          </a:p>
          <a:p>
            <a:r>
              <a:rPr lang="ja-JP" altLang="en-US" dirty="0"/>
              <a:t>これらの質問は、実際に、過去に実施した</a:t>
            </a:r>
            <a:r>
              <a:rPr lang="en-US" altLang="ja-JP" dirty="0"/>
              <a:t>ICT</a:t>
            </a:r>
            <a:r>
              <a:rPr lang="ja-JP" altLang="en-US" dirty="0"/>
              <a:t>活用研修</a:t>
            </a:r>
            <a:r>
              <a:rPr lang="ja-JP" altLang="en-US" dirty="0" smtClean="0"/>
              <a:t>で出てき</a:t>
            </a:r>
            <a:r>
              <a:rPr lang="ja-JP" altLang="en-US" dirty="0"/>
              <a:t>た質問です</a:t>
            </a:r>
            <a:r>
              <a:rPr lang="ja-JP" altLang="en-US" dirty="0" smtClean="0"/>
              <a:t>。</a:t>
            </a:r>
            <a:endParaRPr lang="en-US" altLang="ja-JP" dirty="0" smtClean="0"/>
          </a:p>
          <a:p>
            <a:endParaRPr lang="en-US" altLang="ja-JP" dirty="0"/>
          </a:p>
          <a:p>
            <a:r>
              <a:rPr lang="ja-JP" altLang="en-US" dirty="0"/>
              <a:t>例えば、</a:t>
            </a:r>
            <a:endParaRPr lang="en-US" altLang="ja-JP" dirty="0"/>
          </a:p>
          <a:p>
            <a:pPr marL="514350" lvl="0" indent="-514350">
              <a:buFont typeface="+mj-lt"/>
              <a:buAutoNum type="arabicPeriod"/>
            </a:pPr>
            <a:r>
              <a:rPr lang="ja-JP" altLang="en-US" dirty="0"/>
              <a:t>クラスサイズが大きい時はどうすればいいですか。 </a:t>
            </a:r>
            <a:endParaRPr lang="en-US" dirty="0"/>
          </a:p>
          <a:p>
            <a:pPr marL="514350" lvl="0" indent="-514350">
              <a:buFont typeface="+mj-lt"/>
              <a:buAutoNum type="arabicPeriod"/>
            </a:pPr>
            <a:r>
              <a:rPr lang="ja-JP" altLang="en-US" dirty="0"/>
              <a:t>受講者数が多く演習時に手元などよく見えていない学生がいます。どうしたらいいですか。</a:t>
            </a:r>
            <a:endParaRPr lang="en-US" dirty="0"/>
          </a:p>
          <a:p>
            <a:pPr marL="514350" lvl="0" indent="-514350">
              <a:buFont typeface="+mj-lt"/>
              <a:buAutoNum type="arabicPeriod"/>
            </a:pPr>
            <a:r>
              <a:rPr lang="ja-JP" altLang="en-US" dirty="0"/>
              <a:t>事前課題をやってこない学生が多</a:t>
            </a:r>
            <a:r>
              <a:rPr lang="ja-JP" altLang="en-US" dirty="0" smtClean="0"/>
              <a:t>くいる</a:t>
            </a:r>
            <a:r>
              <a:rPr lang="ja-JP" altLang="en-US" dirty="0"/>
              <a:t>のではないかと不安です。どうしたら事前課題をやってもらえますか</a:t>
            </a:r>
            <a:r>
              <a:rPr lang="ja-JP" altLang="en-US" dirty="0" smtClean="0"/>
              <a:t>。</a:t>
            </a:r>
            <a:endParaRPr lang="en-US" altLang="ja-JP" dirty="0" smtClean="0"/>
          </a:p>
          <a:p>
            <a:pPr marL="0" lvl="0" indent="0">
              <a:buFont typeface="+mj-lt"/>
              <a:buNone/>
            </a:pPr>
            <a:endParaRPr lang="en-US" dirty="0"/>
          </a:p>
          <a:p>
            <a:r>
              <a:rPr lang="ja-JP" altLang="en-US" dirty="0"/>
              <a:t>など、さまざまの質問があります。</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44</a:t>
            </a:fld>
            <a:endParaRPr lang="en-US"/>
          </a:p>
        </p:txBody>
      </p:sp>
    </p:spTree>
    <p:extLst>
      <p:ext uri="{BB962C8B-B14F-4D97-AF65-F5344CB8AC3E}">
        <p14:creationId xmlns:p14="http://schemas.microsoft.com/office/powerpoint/2010/main" val="735285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では、本グループ活動でやることを説明していきます。</a:t>
            </a:r>
            <a:endParaRPr lang="en-US" altLang="ja-JP" dirty="0"/>
          </a:p>
          <a:p>
            <a:r>
              <a:rPr lang="ja-JP" altLang="en-US" dirty="0"/>
              <a:t>まず、質問項目を確認したら、その他にどんな質問が出そうか考えてみてください</a:t>
            </a:r>
            <a:r>
              <a:rPr lang="ja-JP" altLang="en-US" dirty="0" smtClean="0"/>
              <a:t>。</a:t>
            </a:r>
            <a:endParaRPr lang="en-US" altLang="ja-JP" dirty="0" smtClean="0"/>
          </a:p>
          <a:p>
            <a:r>
              <a:rPr lang="ja-JP" altLang="en-US" dirty="0" smtClean="0"/>
              <a:t>追加</a:t>
            </a:r>
            <a:r>
              <a:rPr lang="ja-JP" altLang="en-US" dirty="0"/>
              <a:t>したい質問項目を考えます。</a:t>
            </a:r>
            <a:endParaRPr lang="en-US" altLang="ja-JP" dirty="0"/>
          </a:p>
          <a:p>
            <a:r>
              <a:rPr lang="ja-JP" altLang="en-US" dirty="0"/>
              <a:t>そして、質問項目の一覧を再度確認し、グループとして、回答を考えるのに取り上げる質問を</a:t>
            </a:r>
            <a:r>
              <a:rPr lang="en-US" altLang="ja-JP" dirty="0"/>
              <a:t>3</a:t>
            </a:r>
            <a:r>
              <a:rPr lang="ja-JP" altLang="en-US" dirty="0"/>
              <a:t>つピックアップしてください。</a:t>
            </a:r>
            <a:endParaRPr lang="en-US" altLang="ja-JP" dirty="0"/>
          </a:p>
          <a:p>
            <a:r>
              <a:rPr lang="ja-JP" altLang="en-US" dirty="0"/>
              <a:t>それらの質問に対し、どのような回答が可能か検討してください。</a:t>
            </a:r>
            <a:endParaRPr lang="en-US" altLang="ja-JP" dirty="0"/>
          </a:p>
          <a:p>
            <a:r>
              <a:rPr lang="ja-JP" altLang="en-US" dirty="0"/>
              <a:t>回答するために、</a:t>
            </a:r>
            <a:r>
              <a:rPr lang="en-US" altLang="ja-JP" dirty="0"/>
              <a:t>ID</a:t>
            </a:r>
            <a:r>
              <a:rPr lang="ja-JP" altLang="en-US" dirty="0"/>
              <a:t>ツールを調べてみてください。</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事前課題のグループ活動同様に、グループ内でのやり取りは、グループの代表が</a:t>
            </a:r>
            <a:r>
              <a:rPr lang="en-US" altLang="ja-JP" dirty="0"/>
              <a:t>Google</a:t>
            </a:r>
            <a:r>
              <a:rPr lang="ja-JP" altLang="en-US" dirty="0"/>
              <a:t>スプレッドシートにアクセスし記録として残してください。</a:t>
            </a:r>
            <a:endParaRPr lang="en-US" altLang="ja-JP"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45</a:t>
            </a:fld>
            <a:endParaRPr lang="en-US"/>
          </a:p>
        </p:txBody>
      </p:sp>
    </p:spTree>
    <p:extLst>
      <p:ext uri="{BB962C8B-B14F-4D97-AF65-F5344CB8AC3E}">
        <p14:creationId xmlns:p14="http://schemas.microsoft.com/office/powerpoint/2010/main" val="24405968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a:t>
            </a:r>
            <a:r>
              <a:rPr lang="ja-JP" altLang="en-US" dirty="0"/>
              <a:t>事前に、活動用の</a:t>
            </a:r>
            <a:r>
              <a:rPr lang="en-US" altLang="ja-JP" dirty="0"/>
              <a:t>Google </a:t>
            </a:r>
            <a:r>
              <a:rPr lang="ja-JP" altLang="en-US" dirty="0"/>
              <a:t>スプレッドシートを用意しておいてください。また、本活動の前に、</a:t>
            </a:r>
            <a:r>
              <a:rPr lang="en-US" altLang="ja-JP" dirty="0"/>
              <a:t>URL</a:t>
            </a:r>
            <a:r>
              <a:rPr lang="ja-JP" altLang="en-US" dirty="0"/>
              <a:t>を、</a:t>
            </a:r>
            <a:r>
              <a:rPr lang="en-US" altLang="ja-JP" dirty="0" err="1" smtClean="0"/>
              <a:t>GoogleClassroom</a:t>
            </a:r>
            <a:r>
              <a:rPr lang="ja-JP" altLang="en-US" dirty="0"/>
              <a:t>でもお知らせしておいてください。</a:t>
            </a:r>
            <a:endParaRPr lang="en-US" altLang="ja-JP" dirty="0"/>
          </a:p>
          <a:p>
            <a:endParaRPr lang="en-US" altLang="ja-JP" dirty="0"/>
          </a:p>
          <a:p>
            <a:r>
              <a:rPr lang="ja-JP" altLang="en-US" dirty="0"/>
              <a:t>こちらが、</a:t>
            </a:r>
            <a:r>
              <a:rPr lang="en-US" altLang="ja-JP" dirty="0"/>
              <a:t>Google</a:t>
            </a:r>
            <a:r>
              <a:rPr lang="ja-JP" altLang="en-US" dirty="0"/>
              <a:t>スプレッドシートの</a:t>
            </a:r>
            <a:r>
              <a:rPr lang="en-US" altLang="ja-JP" dirty="0"/>
              <a:t>URL</a:t>
            </a:r>
            <a:r>
              <a:rPr lang="ja-JP" altLang="en-US" dirty="0"/>
              <a:t>です</a:t>
            </a:r>
            <a:r>
              <a:rPr lang="ja-JP" altLang="en-US" dirty="0" smtClean="0"/>
              <a:t>。</a:t>
            </a:r>
            <a:endParaRPr lang="en-US" dirty="0"/>
          </a:p>
          <a:p>
            <a:r>
              <a:rPr lang="en-US" dirty="0" err="1" smtClean="0"/>
              <a:t>GoogleClassroom</a:t>
            </a:r>
            <a:r>
              <a:rPr lang="ja-JP" altLang="en-US" dirty="0" err="1"/>
              <a:t>にも</a:t>
            </a:r>
            <a:r>
              <a:rPr lang="en-US" altLang="ja-JP" dirty="0"/>
              <a:t>URL</a:t>
            </a:r>
            <a:r>
              <a:rPr lang="ja-JP" altLang="en-US" dirty="0"/>
              <a:t>をお知らせしたので、</a:t>
            </a:r>
            <a:r>
              <a:rPr lang="en-US" altLang="ja-JP" dirty="0"/>
              <a:t>Classroom</a:t>
            </a:r>
            <a:r>
              <a:rPr lang="ja-JP" altLang="en-US" dirty="0"/>
              <a:t>からアクセスしてください。</a:t>
            </a:r>
            <a:endParaRPr lang="en-US" altLang="ja-JP"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46</a:t>
            </a:fld>
            <a:endParaRPr lang="en-US"/>
          </a:p>
        </p:txBody>
      </p:sp>
    </p:spTree>
    <p:extLst>
      <p:ext uri="{BB962C8B-B14F-4D97-AF65-F5344CB8AC3E}">
        <p14:creationId xmlns:p14="http://schemas.microsoft.com/office/powerpoint/2010/main" val="33230581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a:t>
            </a:r>
            <a:r>
              <a:rPr lang="ja-JP" altLang="en-US" dirty="0"/>
              <a:t>の参考資料を簡単にご紹介します。</a:t>
            </a:r>
            <a:endParaRPr lang="en-US" altLang="ja-JP"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お手元に、鈴木克明</a:t>
            </a:r>
            <a:r>
              <a:rPr lang="en-US" altLang="ja-JP" dirty="0"/>
              <a:t>(</a:t>
            </a:r>
            <a:r>
              <a:rPr lang="ja-JP" altLang="en-US" dirty="0"/>
              <a:t>監修</a:t>
            </a:r>
            <a:r>
              <a:rPr lang="en-US" altLang="ja-JP" dirty="0"/>
              <a:t>)『</a:t>
            </a:r>
            <a:r>
              <a:rPr lang="ja-JP" altLang="en-US" dirty="0"/>
              <a:t>インストラクショナルデザインの道具箱</a:t>
            </a:r>
            <a:r>
              <a:rPr lang="en-US" altLang="ja-JP" dirty="0"/>
              <a:t>101』</a:t>
            </a:r>
            <a:r>
              <a:rPr lang="ja-JP" altLang="en-US" dirty="0"/>
              <a:t>北大路書房は、二人に</a:t>
            </a:r>
            <a:r>
              <a:rPr lang="en-US" altLang="ja-JP" dirty="0"/>
              <a:t>1</a:t>
            </a:r>
            <a:r>
              <a:rPr lang="ja-JP" altLang="en-US" dirty="0"/>
              <a:t>冊用意してあります。</a:t>
            </a:r>
            <a:endParaRPr lang="en-US" altLang="ja-JP" dirty="0"/>
          </a:p>
          <a:p>
            <a:r>
              <a:rPr lang="ja-JP" altLang="en-US" dirty="0"/>
              <a:t>こちらは、</a:t>
            </a:r>
            <a:r>
              <a:rPr lang="en-US" altLang="ja-JP" dirty="0"/>
              <a:t>ID</a:t>
            </a:r>
            <a:r>
              <a:rPr lang="ja-JP" altLang="en-US" dirty="0"/>
              <a:t>または、</a:t>
            </a:r>
            <a:r>
              <a:rPr lang="en-US" altLang="ja-JP" dirty="0"/>
              <a:t>ID</a:t>
            </a:r>
            <a:r>
              <a:rPr lang="ja-JP" altLang="en-US" dirty="0"/>
              <a:t>に関連する理論やモデルを、紹介している書籍になります。</a:t>
            </a:r>
            <a:endParaRPr lang="en-US" altLang="ja-JP" dirty="0"/>
          </a:p>
          <a:p>
            <a:r>
              <a:rPr lang="ja-JP" altLang="en-US" dirty="0"/>
              <a:t>基本的に、見開き</a:t>
            </a:r>
            <a:r>
              <a:rPr lang="en-US" altLang="ja-JP" dirty="0"/>
              <a:t>2</a:t>
            </a:r>
            <a:r>
              <a:rPr lang="ja-JP" altLang="en-US" dirty="0"/>
              <a:t>ページで、一つのツールを簡潔に説明してあります</a:t>
            </a:r>
            <a:r>
              <a:rPr lang="ja-JP" altLang="en-US" dirty="0" smtClean="0"/>
              <a:t>。</a:t>
            </a:r>
            <a:endParaRPr lang="en-US" altLang="ja-JP" dirty="0" smtClean="0"/>
          </a:p>
          <a:p>
            <a:r>
              <a:rPr lang="ja-JP" altLang="en-US" dirty="0" smtClean="0"/>
              <a:t>ぱらぱら</a:t>
            </a:r>
            <a:r>
              <a:rPr lang="ja-JP" altLang="en-US" dirty="0"/>
              <a:t>とめくって使えそうなものを探してみてください。</a:t>
            </a:r>
            <a:endParaRPr lang="en-US" altLang="ja-JP" dirty="0"/>
          </a:p>
          <a:p>
            <a:r>
              <a:rPr lang="ja-JP" altLang="en-US" dirty="0"/>
              <a:t>使えそうな道具については、</a:t>
            </a:r>
            <a:r>
              <a:rPr lang="en-US" altLang="ja-JP" dirty="0"/>
              <a:t>web</a:t>
            </a:r>
            <a:r>
              <a:rPr lang="ja-JP" altLang="en-US" dirty="0"/>
              <a:t>で検索してより深く調べることをおすすめします。</a:t>
            </a:r>
            <a:endParaRPr lang="en-US" altLang="ja-JP" dirty="0"/>
          </a:p>
          <a:p>
            <a:endParaRPr lang="en-US" dirty="0"/>
          </a:p>
          <a:p>
            <a:r>
              <a:rPr lang="ja-JP" altLang="en-US" dirty="0"/>
              <a:t>その他には、</a:t>
            </a:r>
            <a:r>
              <a:rPr lang="en-US" altLang="ja-JP" dirty="0"/>
              <a:t>Web</a:t>
            </a:r>
            <a:r>
              <a:rPr lang="ja-JP" altLang="en-US" dirty="0"/>
              <a:t>の検索エンジンで、「インストラクショナルデザインポータル</a:t>
            </a:r>
            <a:r>
              <a:rPr lang="ja-JP" altLang="en-US" dirty="0" smtClean="0"/>
              <a:t>」（ </a:t>
            </a:r>
            <a:r>
              <a:rPr lang="en-US" altLang="ja-JP" dirty="0" smtClean="0">
                <a:hlinkClick r:id="rId3"/>
              </a:rPr>
              <a:t>http://idportal.gsis.kumamoto-u.ac.jp/</a:t>
            </a:r>
            <a:r>
              <a:rPr lang="en-US" altLang="ja-JP" dirty="0" smtClean="0"/>
              <a:t> </a:t>
            </a:r>
            <a:r>
              <a:rPr lang="ja-JP" altLang="en-US" smtClean="0"/>
              <a:t>）と</a:t>
            </a:r>
            <a:r>
              <a:rPr lang="ja-JP" altLang="en-US" dirty="0"/>
              <a:t>入力して検索してください。</a:t>
            </a:r>
            <a:r>
              <a:rPr lang="en-US" altLang="ja-JP" dirty="0"/>
              <a:t> </a:t>
            </a:r>
            <a:endParaRPr lang="en-US" altLang="ja-JP" dirty="0" smtClean="0"/>
          </a:p>
          <a:p>
            <a:r>
              <a:rPr lang="en-US" altLang="ja-JP" dirty="0" smtClean="0"/>
              <a:t>ID</a:t>
            </a:r>
            <a:r>
              <a:rPr lang="ja-JP" altLang="en-US" dirty="0"/>
              <a:t>に関する情報がいろいろと記載されています。</a:t>
            </a:r>
            <a:endParaRPr lang="en-US" altLang="ja-JP"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47</a:t>
            </a:fld>
            <a:endParaRPr lang="en-US"/>
          </a:p>
        </p:txBody>
      </p:sp>
    </p:spTree>
    <p:extLst>
      <p:ext uri="{BB962C8B-B14F-4D97-AF65-F5344CB8AC3E}">
        <p14:creationId xmlns:p14="http://schemas.microsoft.com/office/powerpoint/2010/main" val="37311737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a:t>
            </a:r>
            <a:r>
              <a:rPr lang="ja-JP" altLang="en-US"/>
              <a:t>インストラクショナルデザインの道具箱</a:t>
            </a:r>
            <a:r>
              <a:rPr lang="en-US" altLang="ja-JP" dirty="0"/>
              <a:t>101』</a:t>
            </a:r>
            <a:r>
              <a:rPr lang="ja-JP" altLang="en-US"/>
              <a:t>書籍は、ツールを、</a:t>
            </a:r>
            <a:r>
              <a:rPr lang="en-US" altLang="ja-JP" sz="1200" dirty="0"/>
              <a:t>e</a:t>
            </a:r>
            <a:r>
              <a:rPr lang="ja-JP" altLang="en-US" sz="1200"/>
              <a:t>ラーニングの質保証レイヤーモデル</a:t>
            </a:r>
            <a:r>
              <a:rPr lang="en-US" altLang="ja-JP" sz="1200" dirty="0"/>
              <a:t> (</a:t>
            </a:r>
            <a:r>
              <a:rPr lang="ja-JP" altLang="en-US" sz="1200"/>
              <a:t>鈴木</a:t>
            </a:r>
            <a:r>
              <a:rPr lang="en-US" altLang="ja-JP" sz="1200" dirty="0"/>
              <a:t>, 2006)</a:t>
            </a:r>
            <a:r>
              <a:rPr lang="ja-JP" altLang="en-US" sz="1200"/>
              <a:t>に基づいて配置しています。</a:t>
            </a:r>
            <a:endParaRPr lang="en-US" altLang="ja-JP" sz="1200" dirty="0"/>
          </a:p>
          <a:p>
            <a:r>
              <a:rPr lang="ja-JP" altLang="en-US" sz="1200"/>
              <a:t>達成指標を参考に、よくでる質問事項がどの項目に関連するか考え、照合するレベルから道具を探すと効率的だと思います。</a:t>
            </a:r>
            <a:endParaRPr lang="en-US" altLang="ja-JP" sz="1200" dirty="0"/>
          </a:p>
          <a:p>
            <a:r>
              <a:rPr lang="ja-JP" altLang="en-US" sz="1200"/>
              <a:t>主な</a:t>
            </a:r>
            <a:r>
              <a:rPr lang="en-US" altLang="ja-JP" sz="1200" dirty="0"/>
              <a:t>ID</a:t>
            </a:r>
            <a:r>
              <a:rPr lang="ja-JP" altLang="en-US" sz="1200"/>
              <a:t>技法も提示されているので、まずは、その技法を、書籍で探して読んでみるというアプローチを取っても良いと思います。</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48</a:t>
            </a:fld>
            <a:endParaRPr lang="en-US"/>
          </a:p>
        </p:txBody>
      </p:sp>
    </p:spTree>
    <p:extLst>
      <p:ext uri="{BB962C8B-B14F-4D97-AF65-F5344CB8AC3E}">
        <p14:creationId xmlns:p14="http://schemas.microsoft.com/office/powerpoint/2010/main" val="263034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では、グループ活動をはじめてください。</a:t>
            </a:r>
            <a:endParaRPr lang="en-US" altLang="ja-JP" dirty="0"/>
          </a:p>
          <a:p>
            <a:r>
              <a:rPr lang="ja-JP" altLang="en-US" dirty="0"/>
              <a:t>ディスカッションの時間は、○</a:t>
            </a:r>
            <a:r>
              <a:rPr lang="ja-JP" altLang="en-US" dirty="0" smtClean="0"/>
              <a:t>○（時間）まで</a:t>
            </a:r>
            <a:r>
              <a:rPr lang="ja-JP" altLang="en-US" dirty="0"/>
              <a:t>です。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グループの代表が</a:t>
            </a:r>
            <a:r>
              <a:rPr lang="en-US" altLang="ja-JP" dirty="0"/>
              <a:t>Google</a:t>
            </a:r>
            <a:r>
              <a:rPr lang="ja-JP" altLang="en-US" dirty="0"/>
              <a:t>スプレッドシートにアクセスし記録として残してください。回答と</a:t>
            </a:r>
            <a:r>
              <a:rPr lang="en-US" altLang="ja-JP" dirty="0"/>
              <a:t>ID</a:t>
            </a:r>
            <a:r>
              <a:rPr lang="ja-JP" altLang="en-US" dirty="0"/>
              <a:t>キーワードをメモしてください</a:t>
            </a:r>
            <a:r>
              <a:rPr lang="ja-JP" altLang="en-US" dirty="0" smtClean="0"/>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グループ活動中に、分からないことや疑問に思うことなどは、講師に聞いてください。</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49</a:t>
            </a:fld>
            <a:endParaRPr lang="en-US"/>
          </a:p>
        </p:txBody>
      </p:sp>
    </p:spTree>
    <p:extLst>
      <p:ext uri="{BB962C8B-B14F-4D97-AF65-F5344CB8AC3E}">
        <p14:creationId xmlns:p14="http://schemas.microsoft.com/office/powerpoint/2010/main" val="4287784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事前学習として、本研修では、大きく</a:t>
            </a:r>
            <a:r>
              <a:rPr lang="en-US" altLang="ja-JP" dirty="0"/>
              <a:t>2</a:t>
            </a:r>
            <a:r>
              <a:rPr lang="ja-JP" altLang="en-US" dirty="0"/>
              <a:t>種類の課題を提出していただきました</a:t>
            </a:r>
            <a:r>
              <a:rPr lang="ja-JP" altLang="en-US" dirty="0" smtClean="0"/>
              <a:t>。</a:t>
            </a:r>
            <a:endParaRPr lang="en-US" altLang="ja-JP" dirty="0" smtClean="0"/>
          </a:p>
          <a:p>
            <a:r>
              <a:rPr lang="en-US" altLang="ja-JP" dirty="0" smtClean="0"/>
              <a:t>ICT</a:t>
            </a:r>
            <a:r>
              <a:rPr lang="ja-JP" altLang="en-US" dirty="0"/>
              <a:t>活用研修での受講者と講師がそれぞれどのような活動をするのか概要を把握するための課題と、実際に指導案</a:t>
            </a:r>
            <a:r>
              <a:rPr lang="ja-JP" altLang="en-US" dirty="0" smtClean="0"/>
              <a:t>シート</a:t>
            </a:r>
            <a:r>
              <a:rPr lang="en-US" altLang="ja-JP" dirty="0" smtClean="0"/>
              <a:t>No.1&amp;No.2</a:t>
            </a:r>
            <a:r>
              <a:rPr lang="ja-JP" altLang="en-US" dirty="0" smtClean="0"/>
              <a:t>や</a:t>
            </a:r>
            <a:r>
              <a:rPr lang="ja-JP" altLang="en-US" dirty="0"/>
              <a:t>動画教材チェックポイントを使ったフィードバックの練習のための課題でした。</a:t>
            </a:r>
            <a:endParaRPr lang="en-US" altLang="ja-JP" dirty="0"/>
          </a:p>
          <a:p>
            <a:endParaRPr lang="en-US" altLang="ja-JP" dirty="0"/>
          </a:p>
          <a:p>
            <a:r>
              <a:rPr lang="ja-JP" altLang="en-US" dirty="0"/>
              <a:t>研修は</a:t>
            </a:r>
            <a:r>
              <a:rPr lang="ja-JP" altLang="en-US" dirty="0" smtClean="0"/>
              <a:t>、</a:t>
            </a:r>
            <a:r>
              <a:rPr lang="en-US" altLang="ja-JP" dirty="0" smtClean="0"/>
              <a:t>2</a:t>
            </a:r>
            <a:r>
              <a:rPr lang="ja-JP" altLang="en-US" dirty="0" smtClean="0"/>
              <a:t>部構成、</a:t>
            </a:r>
            <a:r>
              <a:rPr lang="ja-JP" altLang="en-US" dirty="0"/>
              <a:t>約</a:t>
            </a:r>
            <a:r>
              <a:rPr lang="en-US" altLang="ja-JP" dirty="0"/>
              <a:t>7</a:t>
            </a:r>
            <a:r>
              <a:rPr lang="ja-JP" altLang="en-US" dirty="0"/>
              <a:t>時間です</a:t>
            </a:r>
            <a:r>
              <a:rPr lang="ja-JP" altLang="en-US" dirty="0" smtClean="0"/>
              <a:t>。</a:t>
            </a:r>
            <a:endParaRPr lang="en-US" altLang="ja-JP" dirty="0" smtClean="0"/>
          </a:p>
          <a:p>
            <a:r>
              <a:rPr lang="ja-JP" altLang="en-US" dirty="0" smtClean="0"/>
              <a:t>演習</a:t>
            </a:r>
            <a:r>
              <a:rPr lang="ja-JP" altLang="en-US" dirty="0"/>
              <a:t>とディスカッションを中心に進めます。事前課題でやっていただいたことをもとに研修中にディスカッションをしていきます</a:t>
            </a:r>
            <a:r>
              <a:rPr lang="ja-JP" altLang="en-US" dirty="0" smtClean="0"/>
              <a:t>。</a:t>
            </a:r>
            <a:endParaRPr lang="en-US" altLang="ja-JP" dirty="0"/>
          </a:p>
          <a:p>
            <a:r>
              <a:rPr lang="ja-JP" altLang="en-US" dirty="0"/>
              <a:t>研修担当教員として必要な知識やスキルを、本研修ですべて学べるわけではありませんので、研修後も、関連事項や情報を調べたり、学び続けていただければと思います。</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5</a:t>
            </a:fld>
            <a:endParaRPr lang="en-US"/>
          </a:p>
        </p:txBody>
      </p:sp>
    </p:spTree>
    <p:extLst>
      <p:ext uri="{BB962C8B-B14F-4D97-AF65-F5344CB8AC3E}">
        <p14:creationId xmlns:p14="http://schemas.microsoft.com/office/powerpoint/2010/main" val="28638221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グループディスカッションはいかがだったでしょうか。</a:t>
            </a:r>
            <a:endParaRPr lang="en-US" altLang="ja-JP" dirty="0" smtClean="0"/>
          </a:p>
          <a:p>
            <a:r>
              <a:rPr lang="ja-JP" altLang="en-US" dirty="0" smtClean="0"/>
              <a:t>各グループの質問に対する回答などを比較してみたいと思います。</a:t>
            </a:r>
            <a:endParaRPr lang="en-US" altLang="ja-JP" dirty="0" smtClean="0"/>
          </a:p>
          <a:p>
            <a:endParaRPr lang="en-US" dirty="0" smtClean="0"/>
          </a:p>
          <a:p>
            <a:r>
              <a:rPr lang="en-US" dirty="0" smtClean="0"/>
              <a:t>//</a:t>
            </a:r>
            <a:r>
              <a:rPr lang="ja-JP" altLang="en-US" dirty="0" smtClean="0"/>
              <a:t>プロジェクタの画面を切り替え、</a:t>
            </a:r>
            <a:r>
              <a:rPr lang="en-US" dirty="0" smtClean="0"/>
              <a:t>Google </a:t>
            </a:r>
            <a:r>
              <a:rPr lang="ja-JP" altLang="en-US" dirty="0" smtClean="0"/>
              <a:t>スプレッドシートの一覧を見せながら、解説してください。</a:t>
            </a:r>
            <a:endParaRPr lang="en-US" altLang="ja-JP" dirty="0" smtClean="0"/>
          </a:p>
          <a:p>
            <a:r>
              <a:rPr lang="en-US" altLang="ja-JP" dirty="0" smtClean="0"/>
              <a:t>//</a:t>
            </a:r>
            <a:r>
              <a:rPr lang="ja-JP" altLang="en-US" dirty="0" smtClean="0"/>
              <a:t>特徴的なコメントなどある場合は、当該グループに、どういうことか説明してもらってください。</a:t>
            </a:r>
            <a:endParaRPr lang="en-US" altLang="ja-JP" dirty="0" smtClean="0"/>
          </a:p>
          <a:p>
            <a:r>
              <a:rPr lang="en-US" altLang="ja-JP" dirty="0" smtClean="0"/>
              <a:t>//</a:t>
            </a:r>
            <a:r>
              <a:rPr lang="ja-JP" altLang="en-US" dirty="0" smtClean="0"/>
              <a:t>この時に、グループの取り上げた質問に対し、他のアプローチなどを紹介したり、どこも取り上げなかった質問に関する回答例を示したりしてください。できるだけ、多様なツールやアプローチを紹介するようにしてください。</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50</a:t>
            </a:fld>
            <a:endParaRPr lang="en-US"/>
          </a:p>
        </p:txBody>
      </p:sp>
    </p:spTree>
    <p:extLst>
      <p:ext uri="{BB962C8B-B14F-4D97-AF65-F5344CB8AC3E}">
        <p14:creationId xmlns:p14="http://schemas.microsoft.com/office/powerpoint/2010/main" val="41329602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a:t>
            </a:r>
            <a:r>
              <a:rPr kumimoji="1" lang="ja-JP" altLang="en-US" dirty="0" smtClean="0"/>
              <a:t>は前半の</a:t>
            </a:r>
            <a:r>
              <a:rPr kumimoji="1" lang="ja-JP" altLang="en-US" dirty="0"/>
              <a:t>学びを振り返ってみましょう。</a:t>
            </a:r>
          </a:p>
        </p:txBody>
      </p:sp>
      <p:sp>
        <p:nvSpPr>
          <p:cNvPr id="4" name="スライド番号プレースホルダー 3"/>
          <p:cNvSpPr>
            <a:spLocks noGrp="1"/>
          </p:cNvSpPr>
          <p:nvPr>
            <p:ph type="sldNum" sz="quarter" idx="10"/>
          </p:nvPr>
        </p:nvSpPr>
        <p:spPr/>
        <p:txBody>
          <a:bodyPr/>
          <a:lstStyle/>
          <a:p>
            <a:fld id="{65344FAB-ACF2-4948-B5E7-FB279489DCA4}" type="slidenum">
              <a:rPr lang="en-US" smtClean="0"/>
              <a:t>51</a:t>
            </a:fld>
            <a:endParaRPr lang="en-US"/>
          </a:p>
        </p:txBody>
      </p:sp>
    </p:spTree>
    <p:extLst>
      <p:ext uri="{BB962C8B-B14F-4D97-AF65-F5344CB8AC3E}">
        <p14:creationId xmlns:p14="http://schemas.microsoft.com/office/powerpoint/2010/main" val="12213075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まずは、</a:t>
            </a:r>
            <a:r>
              <a:rPr lang="ja-JP" altLang="en-US" dirty="0" smtClean="0"/>
              <a:t>研修前半の</a:t>
            </a:r>
            <a:r>
              <a:rPr lang="ja-JP" altLang="en-US" dirty="0"/>
              <a:t>活動を振り返ってみましょう。</a:t>
            </a:r>
            <a:endParaRPr lang="en-US" altLang="ja-JP" dirty="0"/>
          </a:p>
          <a:p>
            <a:r>
              <a:rPr lang="ja-JP" altLang="en-US" dirty="0"/>
              <a:t>今日の研修では、主に、</a:t>
            </a:r>
            <a:endParaRPr lang="en-US" altLang="ja-JP" dirty="0"/>
          </a:p>
          <a:p>
            <a:pPr marL="285750" indent="-285750">
              <a:buFont typeface="Arial" panose="020B0604020202020204" pitchFamily="34" charset="0"/>
              <a:buChar char="•"/>
            </a:pPr>
            <a:r>
              <a:rPr lang="en-US" altLang="ja-JP" sz="1200" dirty="0">
                <a:latin typeface="Meiryo UI" panose="020B0604030504040204" pitchFamily="50" charset="-128"/>
                <a:ea typeface="Meiryo UI" panose="020B0604030504040204" pitchFamily="50" charset="-128"/>
              </a:rPr>
              <a:t>ICT</a:t>
            </a:r>
            <a:r>
              <a:rPr lang="ja-JP" altLang="en-US" sz="1200" dirty="0">
                <a:latin typeface="Meiryo UI" panose="020B0604030504040204" pitchFamily="50" charset="-128"/>
                <a:ea typeface="Meiryo UI" panose="020B0604030504040204" pitchFamily="50" charset="-128"/>
              </a:rPr>
              <a:t>活用研修の概要と実施方法・講師の役割・マイクロティーチング</a:t>
            </a:r>
            <a:endParaRPr lang="en-US" altLang="ja-JP" sz="12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事前課題</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事例</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についてのグループディスカッション</a:t>
            </a:r>
            <a:endParaRPr lang="en-US" altLang="ja-JP" sz="12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よくでる質問項目シート（主に授業での課題）についてのグループディスカッション</a:t>
            </a:r>
            <a:endParaRPr lang="en-US" altLang="ja-JP" sz="1200" dirty="0">
              <a:latin typeface="Meiryo UI" panose="020B0604030504040204" pitchFamily="50" charset="-128"/>
              <a:ea typeface="Meiryo UI" panose="020B0604030504040204" pitchFamily="50" charset="-128"/>
            </a:endParaRPr>
          </a:p>
          <a:p>
            <a:r>
              <a:rPr lang="ja-JP" altLang="en-US" dirty="0"/>
              <a:t>を行いました</a:t>
            </a:r>
            <a:r>
              <a:rPr lang="ja-JP" altLang="en-US" dirty="0" smtClean="0"/>
              <a:t>。</a:t>
            </a:r>
            <a:endParaRPr lang="en-US" altLang="ja-JP" dirty="0" smtClean="0"/>
          </a:p>
          <a:p>
            <a:r>
              <a:rPr lang="en-US" altLang="ja-JP" dirty="0" smtClean="0"/>
              <a:t>ICT</a:t>
            </a:r>
            <a:r>
              <a:rPr lang="ja-JP" altLang="en-US" dirty="0"/>
              <a:t>活用研修教員として、研修を実施していただくための準備を進めてきました。</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52</a:t>
            </a:fld>
            <a:endParaRPr lang="en-US"/>
          </a:p>
        </p:txBody>
      </p:sp>
    </p:spTree>
    <p:extLst>
      <p:ext uri="{BB962C8B-B14F-4D97-AF65-F5344CB8AC3E}">
        <p14:creationId xmlns:p14="http://schemas.microsoft.com/office/powerpoint/2010/main" val="6851653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これらが、本研修の目標です</a:t>
            </a:r>
            <a:r>
              <a:rPr lang="ja-JP" altLang="en-US" dirty="0" smtClean="0"/>
              <a:t>。</a:t>
            </a:r>
            <a:endParaRPr lang="en-US" altLang="ja-JP" dirty="0" smtClean="0"/>
          </a:p>
          <a:p>
            <a:r>
              <a:rPr lang="ja-JP" altLang="en-US" dirty="0" smtClean="0"/>
              <a:t>どう</a:t>
            </a:r>
            <a:r>
              <a:rPr lang="ja-JP" altLang="en-US" dirty="0"/>
              <a:t>でしょうか。</a:t>
            </a:r>
            <a:endParaRPr lang="en-US" altLang="ja-JP" dirty="0"/>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ICT</a:t>
            </a:r>
            <a:r>
              <a:rPr lang="ja-JP" altLang="en-US" dirty="0">
                <a:latin typeface="Meiryo UI" panose="020B0604030504040204" pitchFamily="50" charset="-128"/>
                <a:ea typeface="Meiryo UI" panose="020B0604030504040204" pitchFamily="50" charset="-128"/>
              </a:rPr>
              <a:t>活用研修資料一式を活用し、研修を実施することができそうでしょうか</a:t>
            </a:r>
            <a:r>
              <a:rPr lang="ja-JP" altLang="en-US" dirty="0" smtClean="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a:p>
            <a:pPr marL="0" indent="0">
              <a:buNone/>
            </a:pPr>
            <a:r>
              <a:rPr lang="en-US" altLang="ja-JP" dirty="0">
                <a:latin typeface="Meiryo UI" panose="020B0604030504040204" pitchFamily="50" charset="-128"/>
                <a:ea typeface="Meiryo UI" panose="020B0604030504040204" pitchFamily="50" charset="-128"/>
              </a:rPr>
              <a:t>ICT</a:t>
            </a:r>
            <a:r>
              <a:rPr lang="ja-JP" altLang="en-US" dirty="0">
                <a:latin typeface="Meiryo UI" panose="020B0604030504040204" pitchFamily="50" charset="-128"/>
                <a:ea typeface="Meiryo UI" panose="020B0604030504040204" pitchFamily="50" charset="-128"/>
              </a:rPr>
              <a:t>活用研修で受講者により作成された指導案シートおよび動画教材の改善提案を行えそうでしょうか</a:t>
            </a:r>
            <a:r>
              <a:rPr lang="ja-JP" altLang="en-US" dirty="0" smtClean="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a:p>
            <a:pPr marL="0" indent="0">
              <a:buNone/>
            </a:pPr>
            <a:r>
              <a:rPr lang="en-US" altLang="ja-JP" dirty="0">
                <a:latin typeface="Meiryo UI" panose="020B0604030504040204" pitchFamily="50" charset="-128"/>
                <a:ea typeface="Meiryo UI" panose="020B0604030504040204" pitchFamily="50" charset="-128"/>
              </a:rPr>
              <a:t>ICT</a:t>
            </a:r>
            <a:r>
              <a:rPr lang="ja-JP" altLang="en-US" dirty="0">
                <a:latin typeface="Meiryo UI" panose="020B0604030504040204" pitchFamily="50" charset="-128"/>
                <a:ea typeface="Meiryo UI" panose="020B0604030504040204" pitchFamily="50" charset="-128"/>
              </a:rPr>
              <a:t>活用研修</a:t>
            </a:r>
            <a:r>
              <a:rPr lang="ja-JP" altLang="en-US" dirty="0" smtClean="0">
                <a:latin typeface="Meiryo UI" panose="020B0604030504040204" pitchFamily="50" charset="-128"/>
                <a:ea typeface="Meiryo UI" panose="020B0604030504040204" pitchFamily="50" charset="-128"/>
              </a:rPr>
              <a:t>で出る</a:t>
            </a:r>
            <a:r>
              <a:rPr lang="ja-JP" altLang="en-US" dirty="0">
                <a:latin typeface="Meiryo UI" panose="020B0604030504040204" pitchFamily="50" charset="-128"/>
                <a:ea typeface="Meiryo UI" panose="020B0604030504040204" pitchFamily="50" charset="-128"/>
              </a:rPr>
              <a:t>主な質問に関して、インストラクショナルデザインおよび動画教材制作の観点からどのような工夫が可能か自分の考えを提示できそうでしょうか。</a:t>
            </a:r>
            <a:endParaRPr lang="en-US" altLang="ja-JP" dirty="0">
              <a:latin typeface="Meiryo UI" panose="020B0604030504040204" pitchFamily="50" charset="-128"/>
              <a:ea typeface="Meiryo UI" panose="020B0604030504040204" pitchFamily="50" charset="-128"/>
            </a:endParaRPr>
          </a:p>
        </p:txBody>
      </p:sp>
      <p:sp>
        <p:nvSpPr>
          <p:cNvPr id="4" name="Slide Number Placeholder 3"/>
          <p:cNvSpPr>
            <a:spLocks noGrp="1"/>
          </p:cNvSpPr>
          <p:nvPr>
            <p:ph type="sldNum" sz="quarter" idx="5"/>
          </p:nvPr>
        </p:nvSpPr>
        <p:spPr/>
        <p:txBody>
          <a:bodyPr/>
          <a:lstStyle/>
          <a:p>
            <a:fld id="{65344FAB-ACF2-4948-B5E7-FB279489DCA4}" type="slidenum">
              <a:rPr lang="en-US" smtClean="0"/>
              <a:t>53</a:t>
            </a:fld>
            <a:endParaRPr lang="en-US"/>
          </a:p>
        </p:txBody>
      </p:sp>
    </p:spTree>
    <p:extLst>
      <p:ext uri="{BB962C8B-B14F-4D97-AF65-F5344CB8AC3E}">
        <p14:creationId xmlns:p14="http://schemas.microsoft.com/office/powerpoint/2010/main" val="7065059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こちらがルーブリックになります。</a:t>
            </a:r>
            <a:endParaRPr lang="en-US" altLang="ja-JP" dirty="0" smtClean="0"/>
          </a:p>
          <a:p>
            <a:r>
              <a:rPr lang="ja-JP" altLang="en-US" dirty="0" smtClean="0"/>
              <a:t>再度、現在のレベルはそれぞれの下位目標でどのくらいか確認しておいてください。</a:t>
            </a:r>
            <a:endParaRPr lang="en-US" altLang="ja-JP" dirty="0" smtClean="0"/>
          </a:p>
          <a:p>
            <a:pPr marL="0" indent="0">
              <a:buNone/>
            </a:pPr>
            <a:endParaRPr lang="en-US" altLang="ja-JP" dirty="0" smtClean="0">
              <a:latin typeface="Meiryo UI" panose="020B0604030504040204" pitchFamily="50" charset="-128"/>
              <a:ea typeface="Meiryo UI" panose="020B0604030504040204" pitchFamily="50" charset="-128"/>
            </a:endParaRPr>
          </a:p>
          <a:p>
            <a:pPr marL="0" indent="0">
              <a:buNone/>
            </a:pPr>
            <a:r>
              <a:rPr lang="ja-JP" altLang="en-US" dirty="0" smtClean="0">
                <a:latin typeface="Meiryo UI" panose="020B0604030504040204" pitchFamily="50" charset="-128"/>
                <a:ea typeface="Meiryo UI" panose="020B0604030504040204" pitchFamily="50" charset="-128"/>
              </a:rPr>
              <a:t>明日も、引き続き、どのように</a:t>
            </a:r>
            <a:r>
              <a:rPr lang="en-US" altLang="ja-JP" dirty="0" smtClean="0">
                <a:latin typeface="Meiryo UI" panose="020B0604030504040204" pitchFamily="50" charset="-128"/>
                <a:ea typeface="Meiryo UI" panose="020B0604030504040204" pitchFamily="50" charset="-128"/>
              </a:rPr>
              <a:t>ICT</a:t>
            </a:r>
            <a:r>
              <a:rPr lang="ja-JP" altLang="en-US" dirty="0" smtClean="0">
                <a:latin typeface="Meiryo UI" panose="020B0604030504040204" pitchFamily="50" charset="-128"/>
                <a:ea typeface="Meiryo UI" panose="020B0604030504040204" pitchFamily="50" charset="-128"/>
              </a:rPr>
              <a:t>を教育へ活用していくかを考えながら、</a:t>
            </a:r>
            <a:r>
              <a:rPr lang="en-US" altLang="ja-JP" dirty="0" smtClean="0">
                <a:latin typeface="Meiryo UI" panose="020B0604030504040204" pitchFamily="50" charset="-128"/>
                <a:ea typeface="Meiryo UI" panose="020B0604030504040204" pitchFamily="50" charset="-128"/>
              </a:rPr>
              <a:t>ICT</a:t>
            </a:r>
            <a:r>
              <a:rPr lang="ja-JP" altLang="en-US" dirty="0" smtClean="0">
                <a:latin typeface="Meiryo UI" panose="020B0604030504040204" pitchFamily="50" charset="-128"/>
                <a:ea typeface="Meiryo UI" panose="020B0604030504040204" pitchFamily="50" charset="-128"/>
              </a:rPr>
              <a:t>活用研修を効果的に実施するための準備を進めたいと思います。</a:t>
            </a:r>
            <a:endParaRPr lang="en-US" altLang="ja-JP" dirty="0" smtClean="0"/>
          </a:p>
          <a:p>
            <a:r>
              <a:rPr lang="ja-JP" altLang="en-US" dirty="0" smtClean="0"/>
              <a:t>今日の研修で、何か不明なこと、聞いてみたいことなどありますか。</a:t>
            </a:r>
            <a:endParaRPr lang="en-US" altLang="ja-JP" dirty="0" smtClean="0"/>
          </a:p>
          <a:p>
            <a:r>
              <a:rPr lang="ja-JP" altLang="en-US" dirty="0" smtClean="0"/>
              <a:t>または、感想などでも構いません。</a:t>
            </a:r>
            <a:endParaRPr lang="en-US" altLang="ja-JP" dirty="0" smtClean="0"/>
          </a:p>
          <a:p>
            <a:endParaRPr lang="en-US" altLang="ja-JP" dirty="0" smtClean="0"/>
          </a:p>
          <a:p>
            <a:r>
              <a:rPr lang="en-US" altLang="ja-JP" dirty="0" smtClean="0"/>
              <a:t>//</a:t>
            </a:r>
            <a:r>
              <a:rPr lang="ja-JP" altLang="en-US" dirty="0" smtClean="0"/>
              <a:t>質問やコメントがでたら、そちらに回答してください。</a:t>
            </a:r>
            <a:endParaRPr lang="en-US" altLang="ja-JP" dirty="0"/>
          </a:p>
        </p:txBody>
      </p:sp>
      <p:sp>
        <p:nvSpPr>
          <p:cNvPr id="4" name="Slide Number Placeholder 3"/>
          <p:cNvSpPr>
            <a:spLocks noGrp="1"/>
          </p:cNvSpPr>
          <p:nvPr>
            <p:ph type="sldNum" sz="quarter" idx="5"/>
          </p:nvPr>
        </p:nvSpPr>
        <p:spPr/>
        <p:txBody>
          <a:bodyPr/>
          <a:lstStyle/>
          <a:p>
            <a:fld id="{65344FAB-ACF2-4948-B5E7-FB279489DCA4}" type="slidenum">
              <a:rPr lang="en-US" smtClean="0"/>
              <a:t>54</a:t>
            </a:fld>
            <a:endParaRPr lang="en-US"/>
          </a:p>
        </p:txBody>
      </p:sp>
    </p:spTree>
    <p:extLst>
      <p:ext uri="{BB962C8B-B14F-4D97-AF65-F5344CB8AC3E}">
        <p14:creationId xmlns:p14="http://schemas.microsoft.com/office/powerpoint/2010/main" val="32848362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ja-JP" altLang="en-US" dirty="0"/>
              <a:t>最後</a:t>
            </a:r>
            <a:r>
              <a:rPr lang="ja-JP" altLang="en-US"/>
              <a:t>に</a:t>
            </a:r>
            <a:r>
              <a:rPr lang="ja-JP" altLang="en-US" smtClean="0"/>
              <a:t>、次回の</a:t>
            </a:r>
            <a:r>
              <a:rPr lang="ja-JP" altLang="en-US" dirty="0"/>
              <a:t>場所と時間、緊急の連絡先など、事務連絡があれば行って、研修を終わってください。</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55</a:t>
            </a:fld>
            <a:endParaRPr lang="en-US"/>
          </a:p>
        </p:txBody>
      </p:sp>
    </p:spTree>
    <p:extLst>
      <p:ext uri="{BB962C8B-B14F-4D97-AF65-F5344CB8AC3E}">
        <p14:creationId xmlns:p14="http://schemas.microsoft.com/office/powerpoint/2010/main" val="2716938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まずは、研修初日の進め方です。</a:t>
            </a:r>
            <a:endParaRPr lang="en-US" dirty="0"/>
          </a:p>
          <a:p>
            <a:r>
              <a:rPr lang="ja-JP" altLang="en-US" dirty="0"/>
              <a:t>こちらに示しました通り、</a:t>
            </a:r>
            <a:endParaRPr lang="en-US" altLang="ja-JP" dirty="0"/>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研修概要（目標、研修の流れ）</a:t>
            </a:r>
            <a:endParaRPr lang="en-US" altLang="ja-JP" sz="12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en-US" altLang="ja-JP" sz="1200" dirty="0">
                <a:latin typeface="Meiryo UI" panose="020B0604030504040204" pitchFamily="50" charset="-128"/>
                <a:ea typeface="Meiryo UI" panose="020B0604030504040204" pitchFamily="50" charset="-128"/>
              </a:rPr>
              <a:t>ICT</a:t>
            </a:r>
            <a:r>
              <a:rPr lang="ja-JP" altLang="en-US" sz="1200" dirty="0">
                <a:latin typeface="Meiryo UI" panose="020B0604030504040204" pitchFamily="50" charset="-128"/>
                <a:ea typeface="Meiryo UI" panose="020B0604030504040204" pitchFamily="50" charset="-128"/>
              </a:rPr>
              <a:t>活用研修の概要と実施方法・講師の役割・マイクロティーチング</a:t>
            </a:r>
            <a:endParaRPr lang="en-US" altLang="ja-JP" sz="12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事前課題</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事例</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についてのグループディスカッション</a:t>
            </a:r>
            <a:endParaRPr lang="en-US" altLang="ja-JP" sz="12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事前課題</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よくでる質問項目シート（主に授業での課題）についてのグループディスカッション</a:t>
            </a:r>
            <a:endParaRPr lang="en-US" altLang="ja-JP" sz="12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初日の振り返り</a:t>
            </a:r>
            <a:endParaRPr lang="en-US" altLang="ja-JP" sz="1200" dirty="0">
              <a:latin typeface="Meiryo UI" panose="020B0604030504040204" pitchFamily="50" charset="-128"/>
              <a:ea typeface="Meiryo UI" panose="020B0604030504040204" pitchFamily="50" charset="-128"/>
            </a:endParaRPr>
          </a:p>
          <a:p>
            <a:r>
              <a:rPr lang="ja-JP" altLang="en-US" dirty="0"/>
              <a:t>の順番で進めていきます。</a:t>
            </a:r>
            <a:endParaRPr lang="en-US" altLang="ja-JP"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6</a:t>
            </a:fld>
            <a:endParaRPr lang="en-US"/>
          </a:p>
        </p:txBody>
      </p:sp>
    </p:spTree>
    <p:extLst>
      <p:ext uri="{BB962C8B-B14F-4D97-AF65-F5344CB8AC3E}">
        <p14:creationId xmlns:p14="http://schemas.microsoft.com/office/powerpoint/2010/main" val="650300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200" b="0" kern="1200" dirty="0">
                <a:solidFill>
                  <a:schemeClr val="tx1"/>
                </a:solidFill>
                <a:effectLst/>
                <a:latin typeface="+mn-lt"/>
                <a:ea typeface="+mn-ea"/>
                <a:cs typeface="+mn-cs"/>
              </a:rPr>
              <a:t>研修に入る前に、今回ご参加のみなさまから自己紹介をお願いできればと思います。</a:t>
            </a:r>
            <a:endParaRPr lang="en-US" altLang="ja-JP" sz="1200" b="0" kern="1200" dirty="0">
              <a:solidFill>
                <a:schemeClr val="tx1"/>
              </a:solidFill>
              <a:effectLst/>
              <a:latin typeface="+mn-lt"/>
              <a:ea typeface="+mn-ea"/>
              <a:cs typeface="+mn-cs"/>
            </a:endParaRPr>
          </a:p>
          <a:p>
            <a:endParaRPr lang="en-US" altLang="ja-JP" sz="1200" b="0" kern="1200" dirty="0">
              <a:solidFill>
                <a:schemeClr val="tx1"/>
              </a:solidFill>
              <a:effectLst/>
              <a:latin typeface="+mn-lt"/>
              <a:ea typeface="+mn-ea"/>
              <a:cs typeface="+mn-cs"/>
            </a:endParaRPr>
          </a:p>
          <a:p>
            <a:r>
              <a:rPr lang="ja-JP" altLang="en-US" sz="1200" b="0" kern="1200" dirty="0">
                <a:solidFill>
                  <a:schemeClr val="tx1"/>
                </a:solidFill>
                <a:effectLst/>
                <a:latin typeface="+mn-lt"/>
                <a:ea typeface="+mn-ea"/>
                <a:cs typeface="+mn-cs"/>
              </a:rPr>
              <a:t>各自、簡単に自己紹介をしてください</a:t>
            </a:r>
            <a:r>
              <a:rPr lang="ja-JP" altLang="en-US" sz="1200" b="0" kern="1200" dirty="0" smtClean="0">
                <a:solidFill>
                  <a:schemeClr val="tx1"/>
                </a:solidFill>
                <a:effectLst/>
                <a:latin typeface="+mn-lt"/>
                <a:ea typeface="+mn-ea"/>
                <a:cs typeface="+mn-cs"/>
              </a:rPr>
              <a:t>。</a:t>
            </a:r>
            <a:endParaRPr lang="en-US" altLang="ja-JP" sz="1200" b="0" kern="1200" dirty="0" smtClean="0">
              <a:solidFill>
                <a:schemeClr val="tx1"/>
              </a:solidFill>
              <a:effectLst/>
              <a:latin typeface="+mn-lt"/>
              <a:ea typeface="+mn-ea"/>
              <a:cs typeface="+mn-cs"/>
            </a:endParaRPr>
          </a:p>
          <a:p>
            <a:r>
              <a:rPr lang="ja-JP" altLang="en-US" sz="1200" b="0" kern="1200" dirty="0" smtClean="0">
                <a:solidFill>
                  <a:schemeClr val="tx1"/>
                </a:solidFill>
                <a:effectLst/>
                <a:latin typeface="+mn-lt"/>
                <a:ea typeface="+mn-ea"/>
                <a:cs typeface="+mn-cs"/>
              </a:rPr>
              <a:t>その</a:t>
            </a:r>
            <a:r>
              <a:rPr lang="ja-JP" altLang="en-US" sz="1200" b="0" kern="1200" dirty="0">
                <a:solidFill>
                  <a:schemeClr val="tx1"/>
                </a:solidFill>
                <a:effectLst/>
                <a:latin typeface="+mn-lt"/>
                <a:ea typeface="+mn-ea"/>
                <a:cs typeface="+mn-cs"/>
              </a:rPr>
              <a:t>際に、</a:t>
            </a:r>
            <a:r>
              <a:rPr lang="ja-JP" altLang="en-US" sz="3200" b="0" dirty="0"/>
              <a:t>いつの</a:t>
            </a:r>
            <a:r>
              <a:rPr lang="en-US" altLang="ja-JP" sz="3200" b="0" dirty="0"/>
              <a:t>ICT</a:t>
            </a:r>
            <a:r>
              <a:rPr lang="ja-JP" altLang="en-US" sz="3200" b="0" dirty="0"/>
              <a:t>活用研修に参加したか、動画教材をどのように授業に活用してきたか、本研修で期待すること、</a:t>
            </a:r>
            <a:r>
              <a:rPr lang="en-US" altLang="ja-JP" sz="3200" b="0" dirty="0"/>
              <a:t>ICT</a:t>
            </a:r>
            <a:r>
              <a:rPr lang="ja-JP" altLang="en-US" sz="3200" b="0" dirty="0"/>
              <a:t>活用研修の講師になる意気込み</a:t>
            </a:r>
            <a:r>
              <a:rPr lang="ja-JP" altLang="en-US" sz="1200" b="0" kern="1200" dirty="0">
                <a:solidFill>
                  <a:schemeClr val="tx1"/>
                </a:solidFill>
                <a:effectLst/>
                <a:latin typeface="+mn-lt"/>
                <a:ea typeface="+mn-ea"/>
                <a:cs typeface="+mn-cs"/>
              </a:rPr>
              <a:t>などを盛り込んでください。</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5344FAB-ACF2-4948-B5E7-FB279489DCA4}" type="slidenum">
              <a:rPr lang="en-US" smtClean="0"/>
              <a:t>7</a:t>
            </a:fld>
            <a:endParaRPr lang="en-US"/>
          </a:p>
        </p:txBody>
      </p:sp>
    </p:spTree>
    <p:extLst>
      <p:ext uri="{BB962C8B-B14F-4D97-AF65-F5344CB8AC3E}">
        <p14:creationId xmlns:p14="http://schemas.microsoft.com/office/powerpoint/2010/main" val="3818295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ja-JP" altLang="en-US" dirty="0"/>
              <a:t>クラスコードは事前に入れておいてください</a:t>
            </a:r>
            <a:r>
              <a:rPr lang="ja-JP" altLang="en-US" dirty="0" smtClean="0"/>
              <a:t>。</a:t>
            </a:r>
            <a:endParaRPr lang="en-US" altLang="ja-JP" dirty="0" smtClean="0"/>
          </a:p>
          <a:p>
            <a:endParaRPr lang="en-US" dirty="0"/>
          </a:p>
          <a:p>
            <a:r>
              <a:rPr lang="ja-JP" altLang="en-US" dirty="0"/>
              <a:t>では、研修の中身に入る前に、事前準備をしておきたいと思います。</a:t>
            </a:r>
            <a:endParaRPr lang="en-US" altLang="ja-JP" dirty="0"/>
          </a:p>
          <a:p>
            <a:r>
              <a:rPr lang="ja-JP" altLang="en-US" dirty="0"/>
              <a:t>まずは、</a:t>
            </a:r>
            <a:r>
              <a:rPr lang="en-US" altLang="ja-JP" dirty="0" err="1"/>
              <a:t>GoogleClassroom</a:t>
            </a:r>
            <a:r>
              <a:rPr lang="ja-JP" altLang="en-US" dirty="0"/>
              <a:t>に入れるように設定します。手順はこちらの通りです。</a:t>
            </a:r>
            <a:endParaRPr lang="en-US" altLang="ja-JP" dirty="0"/>
          </a:p>
          <a:p>
            <a:endParaRPr lang="en-US" dirty="0"/>
          </a:p>
          <a:p>
            <a:r>
              <a:rPr lang="en-US" dirty="0"/>
              <a:t>PC</a:t>
            </a:r>
            <a:r>
              <a:rPr lang="ja-JP" altLang="en-US" dirty="0"/>
              <a:t>で</a:t>
            </a:r>
            <a:r>
              <a:rPr lang="en-US" altLang="ja-JP" dirty="0"/>
              <a:t>Google</a:t>
            </a:r>
            <a:r>
              <a:rPr lang="ja-JP" altLang="en-US" dirty="0"/>
              <a:t>アカウントへログイン　</a:t>
            </a:r>
            <a:r>
              <a:rPr lang="en-US" altLang="ja-JP" dirty="0" smtClean="0"/>
              <a:t>(</a:t>
            </a:r>
            <a:r>
              <a:rPr lang="en-US" altLang="ja-JP" dirty="0"/>
              <a:t>G</a:t>
            </a:r>
            <a:r>
              <a:rPr lang="en-US" altLang="ja-JP" dirty="0" smtClean="0"/>
              <a:t>mail</a:t>
            </a:r>
            <a:r>
              <a:rPr lang="ja-JP" altLang="en-US" dirty="0"/>
              <a:t>からアクセス</a:t>
            </a:r>
            <a:r>
              <a:rPr lang="en-US" altLang="ja-JP" dirty="0"/>
              <a:t>)</a:t>
            </a:r>
            <a:r>
              <a:rPr lang="ja-JP" altLang="en-US" dirty="0" smtClean="0"/>
              <a:t>します</a:t>
            </a:r>
            <a:endParaRPr lang="en-US" altLang="ja-JP" dirty="0"/>
          </a:p>
          <a:p>
            <a:r>
              <a:rPr lang="ja-JP" altLang="en-US" dirty="0"/>
              <a:t>右上の</a:t>
            </a:r>
            <a:r>
              <a:rPr lang="en-US" altLang="ja-JP" dirty="0"/>
              <a:t>Google Apps</a:t>
            </a:r>
            <a:r>
              <a:rPr lang="ja-JP" altLang="en-US" dirty="0"/>
              <a:t>をクリックし、</a:t>
            </a:r>
            <a:r>
              <a:rPr lang="en-US" altLang="ja-JP" dirty="0" err="1"/>
              <a:t>GoogleClassroom</a:t>
            </a:r>
            <a:r>
              <a:rPr lang="ja-JP" altLang="en-US" dirty="0"/>
              <a:t>を選択します</a:t>
            </a:r>
            <a:r>
              <a:rPr lang="ja-JP" altLang="en-US" dirty="0" smtClean="0"/>
              <a:t>。</a:t>
            </a:r>
            <a:endParaRPr lang="en-US" altLang="ja-JP" dirty="0"/>
          </a:p>
          <a:p>
            <a:r>
              <a:rPr lang="ja-JP" altLang="en-US" dirty="0"/>
              <a:t>右上の＋を押します</a:t>
            </a:r>
            <a:r>
              <a:rPr lang="ja-JP" altLang="en-US" dirty="0" smtClean="0"/>
              <a:t>。</a:t>
            </a:r>
            <a:endParaRPr lang="en-US" altLang="ja-JP" dirty="0"/>
          </a:p>
          <a:p>
            <a:r>
              <a:rPr lang="en-US" altLang="ja-JP" dirty="0"/>
              <a:t>Classroom</a:t>
            </a:r>
            <a:r>
              <a:rPr lang="ja-JP" altLang="en-US" dirty="0"/>
              <a:t>に参加を選択し、クラスコードを聞かれるので、クラスコードに</a:t>
            </a:r>
            <a:r>
              <a:rPr lang="en-US" altLang="ja-JP" dirty="0"/>
              <a:t>[                ]</a:t>
            </a:r>
            <a:r>
              <a:rPr lang="ja-JP" altLang="en-US" dirty="0"/>
              <a:t>を入れてください。</a:t>
            </a:r>
            <a:endParaRPr lang="en-US" altLang="ja-JP" dirty="0"/>
          </a:p>
          <a:p>
            <a:endParaRPr lang="en-US" altLang="ja-JP" dirty="0"/>
          </a:p>
          <a:p>
            <a:r>
              <a:rPr lang="en-US" altLang="ja-JP" dirty="0"/>
              <a:t>//</a:t>
            </a:r>
            <a:r>
              <a:rPr lang="ja-JP" altLang="en-US" dirty="0"/>
              <a:t>必要であれば、アプリの画面を見せて、操作をして</a:t>
            </a:r>
            <a:r>
              <a:rPr lang="ja-JP" altLang="en-US" dirty="0" smtClean="0"/>
              <a:t>みせて</a:t>
            </a:r>
            <a:r>
              <a:rPr lang="ja-JP" altLang="en-US" dirty="0"/>
              <a:t>ください。</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8</a:t>
            </a:fld>
            <a:endParaRPr lang="en-US"/>
          </a:p>
        </p:txBody>
      </p:sp>
    </p:spTree>
    <p:extLst>
      <p:ext uri="{BB962C8B-B14F-4D97-AF65-F5344CB8AC3E}">
        <p14:creationId xmlns:p14="http://schemas.microsoft.com/office/powerpoint/2010/main" val="3390118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では、</a:t>
            </a:r>
            <a:r>
              <a:rPr lang="en-US" dirty="0"/>
              <a:t>ICT</a:t>
            </a:r>
            <a:r>
              <a:rPr lang="ja-JP" altLang="en-US" dirty="0"/>
              <a:t>活用研修の概要と実施方法を確認していきます</a:t>
            </a:r>
            <a:r>
              <a:rPr lang="ja-JP" altLang="en-US" dirty="0" smtClean="0"/>
              <a:t>。</a:t>
            </a:r>
            <a:endParaRPr lang="en-US" altLang="ja-JP" dirty="0" smtClean="0"/>
          </a:p>
          <a:p>
            <a:r>
              <a:rPr lang="ja-JP" altLang="en-US" dirty="0" smtClean="0"/>
              <a:t>まず</a:t>
            </a:r>
            <a:r>
              <a:rPr lang="ja-JP" altLang="en-US" dirty="0"/>
              <a:t>は、講師の役割と</a:t>
            </a:r>
            <a:r>
              <a:rPr lang="en-US" altLang="ja-JP" dirty="0"/>
              <a:t>ICT</a:t>
            </a:r>
            <a:r>
              <a:rPr lang="ja-JP" altLang="en-US" dirty="0"/>
              <a:t>活用研修での目標を説明していきます。</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9</a:t>
            </a:fld>
            <a:endParaRPr lang="en-US"/>
          </a:p>
        </p:txBody>
      </p:sp>
    </p:spTree>
    <p:extLst>
      <p:ext uri="{BB962C8B-B14F-4D97-AF65-F5344CB8AC3E}">
        <p14:creationId xmlns:p14="http://schemas.microsoft.com/office/powerpoint/2010/main" val="2755201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B38300-9BBF-A04F-A1DA-FD1DA8453F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B611C6E2-4FED-1E4E-8D98-FBBB3464B3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C7EAE21-566B-7B4B-84AB-BD9337618B38}"/>
              </a:ext>
            </a:extLst>
          </p:cNvPr>
          <p:cNvSpPr>
            <a:spLocks noGrp="1"/>
          </p:cNvSpPr>
          <p:nvPr>
            <p:ph type="dt" sz="half" idx="10"/>
          </p:nvPr>
        </p:nvSpPr>
        <p:spPr/>
        <p:txBody>
          <a:bodyPr/>
          <a:lstStyle/>
          <a:p>
            <a:fld id="{DC88E9E9-730A-43DE-8270-418125CFA689}" type="datetime1">
              <a:rPr lang="en-US" altLang="ja-JP" smtClean="0"/>
              <a:t>1/13/2020</a:t>
            </a:fld>
            <a:endParaRPr lang="en-US"/>
          </a:p>
        </p:txBody>
      </p:sp>
      <p:sp>
        <p:nvSpPr>
          <p:cNvPr id="5" name="Footer Placeholder 4">
            <a:extLst>
              <a:ext uri="{FF2B5EF4-FFF2-40B4-BE49-F238E27FC236}">
                <a16:creationId xmlns="" xmlns:a16="http://schemas.microsoft.com/office/drawing/2014/main" id="{FD2C9117-ECE9-A84F-BDEA-B64F5F512B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92F2954-0C4C-EF48-8519-529CD4B47B7F}"/>
              </a:ext>
            </a:extLst>
          </p:cNvPr>
          <p:cNvSpPr>
            <a:spLocks noGrp="1"/>
          </p:cNvSpPr>
          <p:nvPr>
            <p:ph type="sldNum" sz="quarter" idx="12"/>
          </p:nvPr>
        </p:nvSpPr>
        <p:spPr/>
        <p:txBody>
          <a:bodyPr/>
          <a:lstStyle/>
          <a:p>
            <a:fld id="{D9226DAE-D732-0D44-A3A9-3426432CAC1A}" type="slidenum">
              <a:rPr lang="en-US" smtClean="0"/>
              <a:t>‹#›</a:t>
            </a:fld>
            <a:endParaRPr lang="en-US"/>
          </a:p>
        </p:txBody>
      </p:sp>
    </p:spTree>
    <p:extLst>
      <p:ext uri="{BB962C8B-B14F-4D97-AF65-F5344CB8AC3E}">
        <p14:creationId xmlns:p14="http://schemas.microsoft.com/office/powerpoint/2010/main" val="4182018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3C67D4-12FF-5340-825B-5B5FFE404C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D3BB5DF-F088-B942-8ECB-3B4A15A1641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99BD1DB-CF6E-9C49-BAAE-B384FCFBE78A}"/>
              </a:ext>
            </a:extLst>
          </p:cNvPr>
          <p:cNvSpPr>
            <a:spLocks noGrp="1"/>
          </p:cNvSpPr>
          <p:nvPr>
            <p:ph type="dt" sz="half" idx="10"/>
          </p:nvPr>
        </p:nvSpPr>
        <p:spPr/>
        <p:txBody>
          <a:bodyPr/>
          <a:lstStyle/>
          <a:p>
            <a:fld id="{EE590793-6365-4CC9-9BDF-0BB9C3A7C64C}" type="datetime1">
              <a:rPr lang="en-US" altLang="ja-JP" smtClean="0"/>
              <a:t>1/13/2020</a:t>
            </a:fld>
            <a:endParaRPr lang="en-US"/>
          </a:p>
        </p:txBody>
      </p:sp>
      <p:sp>
        <p:nvSpPr>
          <p:cNvPr id="5" name="Footer Placeholder 4">
            <a:extLst>
              <a:ext uri="{FF2B5EF4-FFF2-40B4-BE49-F238E27FC236}">
                <a16:creationId xmlns="" xmlns:a16="http://schemas.microsoft.com/office/drawing/2014/main" id="{C4C650C9-341D-B248-80E8-F7206F2E6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D579778-525E-2E4B-8F8B-D0017EBC2167}"/>
              </a:ext>
            </a:extLst>
          </p:cNvPr>
          <p:cNvSpPr>
            <a:spLocks noGrp="1"/>
          </p:cNvSpPr>
          <p:nvPr>
            <p:ph type="sldNum" sz="quarter" idx="12"/>
          </p:nvPr>
        </p:nvSpPr>
        <p:spPr/>
        <p:txBody>
          <a:bodyPr/>
          <a:lstStyle/>
          <a:p>
            <a:fld id="{D9226DAE-D732-0D44-A3A9-3426432CAC1A}" type="slidenum">
              <a:rPr lang="en-US" smtClean="0"/>
              <a:t>‹#›</a:t>
            </a:fld>
            <a:endParaRPr lang="en-US"/>
          </a:p>
        </p:txBody>
      </p:sp>
    </p:spTree>
    <p:extLst>
      <p:ext uri="{BB962C8B-B14F-4D97-AF65-F5344CB8AC3E}">
        <p14:creationId xmlns:p14="http://schemas.microsoft.com/office/powerpoint/2010/main" val="3624146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325A2FF-CBF5-CE4B-906A-0953F71FFC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FB939C7-D58D-6B49-ADBB-7E0673AC2CC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05211A2-B65F-FE4A-9744-D37FC1D930DB}"/>
              </a:ext>
            </a:extLst>
          </p:cNvPr>
          <p:cNvSpPr>
            <a:spLocks noGrp="1"/>
          </p:cNvSpPr>
          <p:nvPr>
            <p:ph type="dt" sz="half" idx="10"/>
          </p:nvPr>
        </p:nvSpPr>
        <p:spPr/>
        <p:txBody>
          <a:bodyPr/>
          <a:lstStyle/>
          <a:p>
            <a:fld id="{E7EC7ABB-E422-46CC-800F-D2E96398B045}" type="datetime1">
              <a:rPr lang="en-US" altLang="ja-JP" smtClean="0"/>
              <a:t>1/13/2020</a:t>
            </a:fld>
            <a:endParaRPr lang="en-US"/>
          </a:p>
        </p:txBody>
      </p:sp>
      <p:sp>
        <p:nvSpPr>
          <p:cNvPr id="5" name="Footer Placeholder 4">
            <a:extLst>
              <a:ext uri="{FF2B5EF4-FFF2-40B4-BE49-F238E27FC236}">
                <a16:creationId xmlns="" xmlns:a16="http://schemas.microsoft.com/office/drawing/2014/main" id="{5B5D71B0-BBC5-DC44-93D8-2CE7EEA71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ACBCFF7-E358-C14F-BED1-7D12D1E388CC}"/>
              </a:ext>
            </a:extLst>
          </p:cNvPr>
          <p:cNvSpPr>
            <a:spLocks noGrp="1"/>
          </p:cNvSpPr>
          <p:nvPr>
            <p:ph type="sldNum" sz="quarter" idx="12"/>
          </p:nvPr>
        </p:nvSpPr>
        <p:spPr/>
        <p:txBody>
          <a:bodyPr/>
          <a:lstStyle/>
          <a:p>
            <a:fld id="{D9226DAE-D732-0D44-A3A9-3426432CAC1A}" type="slidenum">
              <a:rPr lang="en-US" smtClean="0"/>
              <a:t>‹#›</a:t>
            </a:fld>
            <a:endParaRPr lang="en-US"/>
          </a:p>
        </p:txBody>
      </p:sp>
    </p:spTree>
    <p:extLst>
      <p:ext uri="{BB962C8B-B14F-4D97-AF65-F5344CB8AC3E}">
        <p14:creationId xmlns:p14="http://schemas.microsoft.com/office/powerpoint/2010/main" val="344509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A613CC-22E2-4440-AE32-9F069A0958EF}"/>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 xmlns:a16="http://schemas.microsoft.com/office/drawing/2014/main" id="{18C138DD-532C-AA47-A2EB-6C5F72B9196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9C7BE5A-065C-2A47-970C-1E413F9293A1}"/>
              </a:ext>
            </a:extLst>
          </p:cNvPr>
          <p:cNvSpPr>
            <a:spLocks noGrp="1"/>
          </p:cNvSpPr>
          <p:nvPr>
            <p:ph type="dt" sz="half" idx="10"/>
          </p:nvPr>
        </p:nvSpPr>
        <p:spPr/>
        <p:txBody>
          <a:bodyPr/>
          <a:lstStyle/>
          <a:p>
            <a:fld id="{207E5290-B08B-4C5F-9E53-638A5F1014DE}" type="datetime1">
              <a:rPr lang="en-US" altLang="ja-JP" smtClean="0"/>
              <a:t>1/13/2020</a:t>
            </a:fld>
            <a:endParaRPr lang="en-US"/>
          </a:p>
        </p:txBody>
      </p:sp>
      <p:sp>
        <p:nvSpPr>
          <p:cNvPr id="5" name="Footer Placeholder 4">
            <a:extLst>
              <a:ext uri="{FF2B5EF4-FFF2-40B4-BE49-F238E27FC236}">
                <a16:creationId xmlns="" xmlns:a16="http://schemas.microsoft.com/office/drawing/2014/main" id="{D975B966-C1CF-ED48-BD87-4C571D610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978B832-9A50-D142-BA85-075D6D44A14E}"/>
              </a:ext>
            </a:extLst>
          </p:cNvPr>
          <p:cNvSpPr>
            <a:spLocks noGrp="1"/>
          </p:cNvSpPr>
          <p:nvPr>
            <p:ph type="sldNum" sz="quarter" idx="12"/>
          </p:nvPr>
        </p:nvSpPr>
        <p:spPr/>
        <p:txBody>
          <a:bodyPr/>
          <a:lstStyle/>
          <a:p>
            <a:fld id="{D9226DAE-D732-0D44-A3A9-3426432CAC1A}" type="slidenum">
              <a:rPr lang="en-US" smtClean="0"/>
              <a:t>‹#›</a:t>
            </a:fld>
            <a:endParaRPr lang="en-US"/>
          </a:p>
        </p:txBody>
      </p:sp>
    </p:spTree>
    <p:extLst>
      <p:ext uri="{BB962C8B-B14F-4D97-AF65-F5344CB8AC3E}">
        <p14:creationId xmlns:p14="http://schemas.microsoft.com/office/powerpoint/2010/main" val="2578284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B97B34-0923-F745-B261-AA10FF5EF5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DDCB5718-BB1C-2246-94CD-D4DA33EE6C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EA22DA9F-1D5A-F548-9A08-9521D92ECD75}"/>
              </a:ext>
            </a:extLst>
          </p:cNvPr>
          <p:cNvSpPr>
            <a:spLocks noGrp="1"/>
          </p:cNvSpPr>
          <p:nvPr>
            <p:ph type="dt" sz="half" idx="10"/>
          </p:nvPr>
        </p:nvSpPr>
        <p:spPr/>
        <p:txBody>
          <a:bodyPr/>
          <a:lstStyle/>
          <a:p>
            <a:fld id="{3E401D6C-C9C8-42C5-90BA-4C45DE2E2614}" type="datetime1">
              <a:rPr lang="en-US" altLang="ja-JP" smtClean="0"/>
              <a:t>1/13/2020</a:t>
            </a:fld>
            <a:endParaRPr lang="en-US"/>
          </a:p>
        </p:txBody>
      </p:sp>
      <p:sp>
        <p:nvSpPr>
          <p:cNvPr id="5" name="Footer Placeholder 4">
            <a:extLst>
              <a:ext uri="{FF2B5EF4-FFF2-40B4-BE49-F238E27FC236}">
                <a16:creationId xmlns="" xmlns:a16="http://schemas.microsoft.com/office/drawing/2014/main" id="{941ACE4F-4F18-7E40-96EA-90596D8DA6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B0D72D7-01B3-D34F-8A1F-65CC02A3FF87}"/>
              </a:ext>
            </a:extLst>
          </p:cNvPr>
          <p:cNvSpPr>
            <a:spLocks noGrp="1"/>
          </p:cNvSpPr>
          <p:nvPr>
            <p:ph type="sldNum" sz="quarter" idx="12"/>
          </p:nvPr>
        </p:nvSpPr>
        <p:spPr/>
        <p:txBody>
          <a:bodyPr/>
          <a:lstStyle/>
          <a:p>
            <a:fld id="{D9226DAE-D732-0D44-A3A9-3426432CAC1A}" type="slidenum">
              <a:rPr lang="en-US" smtClean="0"/>
              <a:t>‹#›</a:t>
            </a:fld>
            <a:endParaRPr lang="en-US"/>
          </a:p>
        </p:txBody>
      </p:sp>
    </p:spTree>
    <p:extLst>
      <p:ext uri="{BB962C8B-B14F-4D97-AF65-F5344CB8AC3E}">
        <p14:creationId xmlns:p14="http://schemas.microsoft.com/office/powerpoint/2010/main" val="4159355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8CB0D1-3F59-E548-AC20-B332B5AD40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567A00A-03CD-4A4D-93CB-BC5C3A95BC75}"/>
              </a:ext>
            </a:extLst>
          </p:cNvPr>
          <p:cNvSpPr>
            <a:spLocks noGrp="1"/>
          </p:cNvSpPr>
          <p:nvPr>
            <p:ph sz="half" idx="1"/>
          </p:nvPr>
        </p:nvSpPr>
        <p:spPr>
          <a:xfrm>
            <a:off x="838200" y="1214812"/>
            <a:ext cx="5181600" cy="49621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1A8BB74-868C-6040-9C69-7A22A2351E0D}"/>
              </a:ext>
            </a:extLst>
          </p:cNvPr>
          <p:cNvSpPr>
            <a:spLocks noGrp="1"/>
          </p:cNvSpPr>
          <p:nvPr>
            <p:ph sz="half" idx="2"/>
          </p:nvPr>
        </p:nvSpPr>
        <p:spPr>
          <a:xfrm>
            <a:off x="6172200" y="1214812"/>
            <a:ext cx="5181600" cy="49621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 xmlns:a16="http://schemas.microsoft.com/office/drawing/2014/main" id="{1D7509F8-0C6A-7641-B15B-90EBCC175712}"/>
              </a:ext>
            </a:extLst>
          </p:cNvPr>
          <p:cNvSpPr>
            <a:spLocks noGrp="1"/>
          </p:cNvSpPr>
          <p:nvPr>
            <p:ph type="dt" sz="half" idx="10"/>
          </p:nvPr>
        </p:nvSpPr>
        <p:spPr/>
        <p:txBody>
          <a:bodyPr/>
          <a:lstStyle/>
          <a:p>
            <a:fld id="{AA85627C-77CD-47C1-9A66-F56211C2469F}" type="datetime1">
              <a:rPr lang="en-US" altLang="ja-JP" smtClean="0"/>
              <a:t>1/13/2020</a:t>
            </a:fld>
            <a:endParaRPr lang="en-US"/>
          </a:p>
        </p:txBody>
      </p:sp>
      <p:sp>
        <p:nvSpPr>
          <p:cNvPr id="6" name="Footer Placeholder 5">
            <a:extLst>
              <a:ext uri="{FF2B5EF4-FFF2-40B4-BE49-F238E27FC236}">
                <a16:creationId xmlns="" xmlns:a16="http://schemas.microsoft.com/office/drawing/2014/main" id="{0A9BA687-E391-8D4D-898D-0451C89253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4CF8B34-B094-3D42-912E-461D938F87BB}"/>
              </a:ext>
            </a:extLst>
          </p:cNvPr>
          <p:cNvSpPr>
            <a:spLocks noGrp="1"/>
          </p:cNvSpPr>
          <p:nvPr>
            <p:ph type="sldNum" sz="quarter" idx="12"/>
          </p:nvPr>
        </p:nvSpPr>
        <p:spPr/>
        <p:txBody>
          <a:bodyPr/>
          <a:lstStyle/>
          <a:p>
            <a:fld id="{D9226DAE-D732-0D44-A3A9-3426432CAC1A}" type="slidenum">
              <a:rPr lang="en-US" smtClean="0"/>
              <a:t>‹#›</a:t>
            </a:fld>
            <a:endParaRPr lang="en-US"/>
          </a:p>
        </p:txBody>
      </p:sp>
    </p:spTree>
    <p:extLst>
      <p:ext uri="{BB962C8B-B14F-4D97-AF65-F5344CB8AC3E}">
        <p14:creationId xmlns:p14="http://schemas.microsoft.com/office/powerpoint/2010/main" val="213289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25E1CE-9FF0-FC44-A80E-1CC425966737}"/>
              </a:ext>
            </a:extLst>
          </p:cNvPr>
          <p:cNvSpPr>
            <a:spLocks noGrp="1"/>
          </p:cNvSpPr>
          <p:nvPr>
            <p:ph type="title"/>
          </p:nvPr>
        </p:nvSpPr>
        <p:spPr>
          <a:xfrm>
            <a:off x="839788" y="365125"/>
            <a:ext cx="10515600" cy="898899"/>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F3A3D8B-704B-E147-83E5-B2B317C06C87}"/>
              </a:ext>
            </a:extLst>
          </p:cNvPr>
          <p:cNvSpPr>
            <a:spLocks noGrp="1"/>
          </p:cNvSpPr>
          <p:nvPr>
            <p:ph type="body" idx="1"/>
          </p:nvPr>
        </p:nvSpPr>
        <p:spPr>
          <a:xfrm>
            <a:off x="839788" y="1264024"/>
            <a:ext cx="5157787" cy="12410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4D0A63DE-2D32-8B40-AFB4-09F6148DB5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7B88F9E-96FB-924D-AD75-BC83CB258FCD}"/>
              </a:ext>
            </a:extLst>
          </p:cNvPr>
          <p:cNvSpPr>
            <a:spLocks noGrp="1"/>
          </p:cNvSpPr>
          <p:nvPr>
            <p:ph type="body" sz="quarter" idx="3"/>
          </p:nvPr>
        </p:nvSpPr>
        <p:spPr>
          <a:xfrm>
            <a:off x="6172200" y="1264024"/>
            <a:ext cx="5183188" cy="12410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F1AA8B4E-136D-0D4C-A423-0C0E907027B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61188AC-E93A-6A47-BF50-D3CFDBDB057D}"/>
              </a:ext>
            </a:extLst>
          </p:cNvPr>
          <p:cNvSpPr>
            <a:spLocks noGrp="1"/>
          </p:cNvSpPr>
          <p:nvPr>
            <p:ph type="dt" sz="half" idx="10"/>
          </p:nvPr>
        </p:nvSpPr>
        <p:spPr/>
        <p:txBody>
          <a:bodyPr/>
          <a:lstStyle/>
          <a:p>
            <a:fld id="{B3C5359C-D4CD-47A4-8F40-86971D2C73BA}" type="datetime1">
              <a:rPr lang="en-US" altLang="ja-JP" smtClean="0"/>
              <a:t>1/13/2020</a:t>
            </a:fld>
            <a:endParaRPr lang="en-US"/>
          </a:p>
        </p:txBody>
      </p:sp>
      <p:sp>
        <p:nvSpPr>
          <p:cNvPr id="8" name="Footer Placeholder 7">
            <a:extLst>
              <a:ext uri="{FF2B5EF4-FFF2-40B4-BE49-F238E27FC236}">
                <a16:creationId xmlns="" xmlns:a16="http://schemas.microsoft.com/office/drawing/2014/main" id="{4E9DBCA7-BBCA-E24E-B2EB-ADA7497AB4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A6DAC620-A308-FB4C-806A-CE93D9810BBA}"/>
              </a:ext>
            </a:extLst>
          </p:cNvPr>
          <p:cNvSpPr>
            <a:spLocks noGrp="1"/>
          </p:cNvSpPr>
          <p:nvPr>
            <p:ph type="sldNum" sz="quarter" idx="12"/>
          </p:nvPr>
        </p:nvSpPr>
        <p:spPr/>
        <p:txBody>
          <a:bodyPr/>
          <a:lstStyle/>
          <a:p>
            <a:fld id="{D9226DAE-D732-0D44-A3A9-3426432CAC1A}" type="slidenum">
              <a:rPr lang="en-US" smtClean="0"/>
              <a:t>‹#›</a:t>
            </a:fld>
            <a:endParaRPr lang="en-US"/>
          </a:p>
        </p:txBody>
      </p:sp>
    </p:spTree>
    <p:extLst>
      <p:ext uri="{BB962C8B-B14F-4D97-AF65-F5344CB8AC3E}">
        <p14:creationId xmlns:p14="http://schemas.microsoft.com/office/powerpoint/2010/main" val="65060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481A0B-55DA-714A-86BB-4C6409B4B4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E62E964-9177-A141-9918-4315AF0DD161}"/>
              </a:ext>
            </a:extLst>
          </p:cNvPr>
          <p:cNvSpPr>
            <a:spLocks noGrp="1"/>
          </p:cNvSpPr>
          <p:nvPr>
            <p:ph type="dt" sz="half" idx="10"/>
          </p:nvPr>
        </p:nvSpPr>
        <p:spPr/>
        <p:txBody>
          <a:bodyPr/>
          <a:lstStyle/>
          <a:p>
            <a:fld id="{F031E4DD-5A2E-47EA-B63C-48D2405E27C1}" type="datetime1">
              <a:rPr lang="en-US" altLang="ja-JP" smtClean="0"/>
              <a:t>1/13/2020</a:t>
            </a:fld>
            <a:endParaRPr lang="en-US"/>
          </a:p>
        </p:txBody>
      </p:sp>
      <p:sp>
        <p:nvSpPr>
          <p:cNvPr id="4" name="Footer Placeholder 3">
            <a:extLst>
              <a:ext uri="{FF2B5EF4-FFF2-40B4-BE49-F238E27FC236}">
                <a16:creationId xmlns="" xmlns:a16="http://schemas.microsoft.com/office/drawing/2014/main" id="{16999EAF-5055-CC4A-8674-F68EC2138F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BCD5670-B035-4748-B39B-E81144F3ED92}"/>
              </a:ext>
            </a:extLst>
          </p:cNvPr>
          <p:cNvSpPr>
            <a:spLocks noGrp="1"/>
          </p:cNvSpPr>
          <p:nvPr>
            <p:ph type="sldNum" sz="quarter" idx="12"/>
          </p:nvPr>
        </p:nvSpPr>
        <p:spPr/>
        <p:txBody>
          <a:bodyPr/>
          <a:lstStyle/>
          <a:p>
            <a:fld id="{D9226DAE-D732-0D44-A3A9-3426432CAC1A}" type="slidenum">
              <a:rPr lang="en-US" smtClean="0"/>
              <a:t>‹#›</a:t>
            </a:fld>
            <a:endParaRPr lang="en-US"/>
          </a:p>
        </p:txBody>
      </p:sp>
    </p:spTree>
    <p:extLst>
      <p:ext uri="{BB962C8B-B14F-4D97-AF65-F5344CB8AC3E}">
        <p14:creationId xmlns:p14="http://schemas.microsoft.com/office/powerpoint/2010/main" val="4211371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B6DFDD4-0CEA-7347-BC24-11D0A5EA3426}"/>
              </a:ext>
            </a:extLst>
          </p:cNvPr>
          <p:cNvSpPr>
            <a:spLocks noGrp="1"/>
          </p:cNvSpPr>
          <p:nvPr>
            <p:ph type="dt" sz="half" idx="10"/>
          </p:nvPr>
        </p:nvSpPr>
        <p:spPr/>
        <p:txBody>
          <a:bodyPr/>
          <a:lstStyle/>
          <a:p>
            <a:fld id="{392EFF91-99FF-4691-980D-5DD12C7703FE}" type="datetime1">
              <a:rPr lang="en-US" altLang="ja-JP" smtClean="0"/>
              <a:t>1/13/2020</a:t>
            </a:fld>
            <a:endParaRPr lang="en-US"/>
          </a:p>
        </p:txBody>
      </p:sp>
      <p:sp>
        <p:nvSpPr>
          <p:cNvPr id="3" name="Footer Placeholder 2">
            <a:extLst>
              <a:ext uri="{FF2B5EF4-FFF2-40B4-BE49-F238E27FC236}">
                <a16:creationId xmlns="" xmlns:a16="http://schemas.microsoft.com/office/drawing/2014/main" id="{407A1080-99B1-C442-90E9-CD7B7EB633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886A2312-B782-024F-BE7B-877C7AAC24A7}"/>
              </a:ext>
            </a:extLst>
          </p:cNvPr>
          <p:cNvSpPr>
            <a:spLocks noGrp="1"/>
          </p:cNvSpPr>
          <p:nvPr>
            <p:ph type="sldNum" sz="quarter" idx="12"/>
          </p:nvPr>
        </p:nvSpPr>
        <p:spPr/>
        <p:txBody>
          <a:bodyPr/>
          <a:lstStyle/>
          <a:p>
            <a:fld id="{D9226DAE-D732-0D44-A3A9-3426432CAC1A}" type="slidenum">
              <a:rPr lang="en-US" smtClean="0"/>
              <a:t>‹#›</a:t>
            </a:fld>
            <a:endParaRPr lang="en-US"/>
          </a:p>
        </p:txBody>
      </p:sp>
    </p:spTree>
    <p:extLst>
      <p:ext uri="{BB962C8B-B14F-4D97-AF65-F5344CB8AC3E}">
        <p14:creationId xmlns:p14="http://schemas.microsoft.com/office/powerpoint/2010/main" val="2255346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1E8594-4C4B-3145-9023-0381282E0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9C27041-1A0A-6149-A4B8-19AC20C124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047E3DF-C0BA-9A48-AD05-7F1BB6F1B3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42D1B0F-1FE0-4449-9858-89EDF4E61B49}"/>
              </a:ext>
            </a:extLst>
          </p:cNvPr>
          <p:cNvSpPr>
            <a:spLocks noGrp="1"/>
          </p:cNvSpPr>
          <p:nvPr>
            <p:ph type="dt" sz="half" idx="10"/>
          </p:nvPr>
        </p:nvSpPr>
        <p:spPr/>
        <p:txBody>
          <a:bodyPr/>
          <a:lstStyle/>
          <a:p>
            <a:fld id="{8129C794-8B07-479E-8F26-8E734C31B1BF}" type="datetime1">
              <a:rPr lang="en-US" altLang="ja-JP" smtClean="0"/>
              <a:t>1/13/2020</a:t>
            </a:fld>
            <a:endParaRPr lang="en-US"/>
          </a:p>
        </p:txBody>
      </p:sp>
      <p:sp>
        <p:nvSpPr>
          <p:cNvPr id="6" name="Footer Placeholder 5">
            <a:extLst>
              <a:ext uri="{FF2B5EF4-FFF2-40B4-BE49-F238E27FC236}">
                <a16:creationId xmlns="" xmlns:a16="http://schemas.microsoft.com/office/drawing/2014/main" id="{64FEBB1E-D96B-FA4C-9AD0-0B05645F50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C55FF7A-8240-DC44-A903-4911678D0583}"/>
              </a:ext>
            </a:extLst>
          </p:cNvPr>
          <p:cNvSpPr>
            <a:spLocks noGrp="1"/>
          </p:cNvSpPr>
          <p:nvPr>
            <p:ph type="sldNum" sz="quarter" idx="12"/>
          </p:nvPr>
        </p:nvSpPr>
        <p:spPr/>
        <p:txBody>
          <a:bodyPr/>
          <a:lstStyle/>
          <a:p>
            <a:fld id="{D9226DAE-D732-0D44-A3A9-3426432CAC1A}" type="slidenum">
              <a:rPr lang="en-US" smtClean="0"/>
              <a:t>‹#›</a:t>
            </a:fld>
            <a:endParaRPr lang="en-US"/>
          </a:p>
        </p:txBody>
      </p:sp>
    </p:spTree>
    <p:extLst>
      <p:ext uri="{BB962C8B-B14F-4D97-AF65-F5344CB8AC3E}">
        <p14:creationId xmlns:p14="http://schemas.microsoft.com/office/powerpoint/2010/main" val="1677186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DAE459-AF31-7A42-AF44-1D2E10F2ED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F64607F-F7CE-8043-BAAA-8BA5AB4E55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71E09DEF-D9C0-CC4D-8821-EFA5DCB5B8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6F1C025-F8AB-1847-B02C-ED6875DB3B50}"/>
              </a:ext>
            </a:extLst>
          </p:cNvPr>
          <p:cNvSpPr>
            <a:spLocks noGrp="1"/>
          </p:cNvSpPr>
          <p:nvPr>
            <p:ph type="dt" sz="half" idx="10"/>
          </p:nvPr>
        </p:nvSpPr>
        <p:spPr/>
        <p:txBody>
          <a:bodyPr/>
          <a:lstStyle/>
          <a:p>
            <a:fld id="{4B368B1A-1649-4BB0-B1F2-DC5B28140E10}" type="datetime1">
              <a:rPr lang="en-US" altLang="ja-JP" smtClean="0"/>
              <a:t>1/13/2020</a:t>
            </a:fld>
            <a:endParaRPr lang="en-US"/>
          </a:p>
        </p:txBody>
      </p:sp>
      <p:sp>
        <p:nvSpPr>
          <p:cNvPr id="6" name="Footer Placeholder 5">
            <a:extLst>
              <a:ext uri="{FF2B5EF4-FFF2-40B4-BE49-F238E27FC236}">
                <a16:creationId xmlns="" xmlns:a16="http://schemas.microsoft.com/office/drawing/2014/main" id="{94BA0D4E-39AC-AC45-A112-FE94F76F9C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819F60E-4CC3-234A-A3B8-85357E405C90}"/>
              </a:ext>
            </a:extLst>
          </p:cNvPr>
          <p:cNvSpPr>
            <a:spLocks noGrp="1"/>
          </p:cNvSpPr>
          <p:nvPr>
            <p:ph type="sldNum" sz="quarter" idx="12"/>
          </p:nvPr>
        </p:nvSpPr>
        <p:spPr/>
        <p:txBody>
          <a:bodyPr/>
          <a:lstStyle/>
          <a:p>
            <a:fld id="{D9226DAE-D732-0D44-A3A9-3426432CAC1A}" type="slidenum">
              <a:rPr lang="en-US" smtClean="0"/>
              <a:t>‹#›</a:t>
            </a:fld>
            <a:endParaRPr lang="en-US"/>
          </a:p>
        </p:txBody>
      </p:sp>
    </p:spTree>
    <p:extLst>
      <p:ext uri="{BB962C8B-B14F-4D97-AF65-F5344CB8AC3E}">
        <p14:creationId xmlns:p14="http://schemas.microsoft.com/office/powerpoint/2010/main" val="1106798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E422616-893D-0F42-AD2A-BB25C177BAE3}"/>
              </a:ext>
            </a:extLst>
          </p:cNvPr>
          <p:cNvSpPr>
            <a:spLocks noGrp="1"/>
          </p:cNvSpPr>
          <p:nvPr>
            <p:ph type="title"/>
          </p:nvPr>
        </p:nvSpPr>
        <p:spPr>
          <a:xfrm>
            <a:off x="838200" y="136527"/>
            <a:ext cx="10515600" cy="8988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5E73DC56-124A-1547-8AD7-30DD3E33E163}"/>
              </a:ext>
            </a:extLst>
          </p:cNvPr>
          <p:cNvSpPr>
            <a:spLocks noGrp="1"/>
          </p:cNvSpPr>
          <p:nvPr>
            <p:ph type="body" idx="1"/>
          </p:nvPr>
        </p:nvSpPr>
        <p:spPr>
          <a:xfrm>
            <a:off x="838200" y="1156447"/>
            <a:ext cx="10515600" cy="50205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DB77A8F4-FD87-0748-9ADB-79D5F45055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38256-88E6-4EB1-85B2-5F3F4595904B}" type="datetime1">
              <a:rPr lang="en-US" altLang="ja-JP" smtClean="0"/>
              <a:t>1/13/2020</a:t>
            </a:fld>
            <a:endParaRPr lang="en-US"/>
          </a:p>
        </p:txBody>
      </p:sp>
      <p:sp>
        <p:nvSpPr>
          <p:cNvPr id="5" name="Footer Placeholder 4">
            <a:extLst>
              <a:ext uri="{FF2B5EF4-FFF2-40B4-BE49-F238E27FC236}">
                <a16:creationId xmlns="" xmlns:a16="http://schemas.microsoft.com/office/drawing/2014/main" id="{6957F5EC-E130-AC47-8473-543D7C0F3B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3BCDF9F9-830B-514E-B2DD-1B014D1A31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26DAE-D732-0D44-A3A9-3426432CAC1A}" type="slidenum">
              <a:rPr lang="en-US" smtClean="0"/>
              <a:t>‹#›</a:t>
            </a:fld>
            <a:endParaRPr lang="en-US"/>
          </a:p>
        </p:txBody>
      </p:sp>
    </p:spTree>
    <p:extLst>
      <p:ext uri="{BB962C8B-B14F-4D97-AF65-F5344CB8AC3E}">
        <p14:creationId xmlns:p14="http://schemas.microsoft.com/office/powerpoint/2010/main" val="2602665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eiryo UI" panose="020B0604030504040204" pitchFamily="34" charset="-128"/>
          <a:ea typeface="Meiryo UI" panose="020B0604030504040204"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eiryo UI" panose="020B0604030504040204" pitchFamily="34" charset="-128"/>
          <a:ea typeface="Meiryo UI"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iryo UI" panose="020B0604030504040204" pitchFamily="34" charset="-128"/>
          <a:ea typeface="Meiryo UI" panose="020B0604030504040204"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iryo UI" panose="020B0604030504040204" pitchFamily="34" charset="-128"/>
          <a:ea typeface="Meiryo UI" panose="020B0604030504040204"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UI" panose="020B0604030504040204" pitchFamily="34" charset="-128"/>
          <a:ea typeface="Meiryo UI" panose="020B060403050404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UI" panose="020B0604030504040204" pitchFamily="34" charset="-128"/>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docs.google.com/spreadsheet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docs.google.com/spreadsheet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xxx@"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743811F-1E06-3B44-ABD4-F716FDADFD84}"/>
              </a:ext>
            </a:extLst>
          </p:cNvPr>
          <p:cNvSpPr>
            <a:spLocks noGrp="1"/>
          </p:cNvSpPr>
          <p:nvPr>
            <p:ph type="title"/>
          </p:nvPr>
        </p:nvSpPr>
        <p:spPr>
          <a:xfrm>
            <a:off x="838200" y="550871"/>
            <a:ext cx="10515600" cy="898898"/>
          </a:xfrm>
        </p:spPr>
        <p:txBody>
          <a:bodyPr/>
          <a:lstStyle/>
          <a:p>
            <a:r>
              <a:rPr lang="ja-JP" altLang="en-US" dirty="0">
                <a:solidFill>
                  <a:schemeClr val="tx1">
                    <a:lumMod val="65000"/>
                    <a:lumOff val="35000"/>
                  </a:schemeClr>
                </a:solidFill>
              </a:rPr>
              <a:t>研修開始前にご確認ください。</a:t>
            </a:r>
            <a:endParaRPr lang="en-US" dirty="0">
              <a:solidFill>
                <a:schemeClr val="tx1">
                  <a:lumMod val="65000"/>
                  <a:lumOff val="35000"/>
                </a:schemeClr>
              </a:solidFill>
            </a:endParaRPr>
          </a:p>
        </p:txBody>
      </p:sp>
      <p:sp>
        <p:nvSpPr>
          <p:cNvPr id="5" name="Content Placeholder 4">
            <a:extLst>
              <a:ext uri="{FF2B5EF4-FFF2-40B4-BE49-F238E27FC236}">
                <a16:creationId xmlns="" xmlns:a16="http://schemas.microsoft.com/office/drawing/2014/main" id="{F583B2AB-D4F8-4E46-B127-9A488B12ACA3}"/>
              </a:ext>
            </a:extLst>
          </p:cNvPr>
          <p:cNvSpPr>
            <a:spLocks noGrp="1"/>
          </p:cNvSpPr>
          <p:nvPr>
            <p:ph idx="1"/>
          </p:nvPr>
        </p:nvSpPr>
        <p:spPr>
          <a:xfrm>
            <a:off x="838200" y="1613653"/>
            <a:ext cx="10515600" cy="5020516"/>
          </a:xfrm>
        </p:spPr>
        <p:txBody>
          <a:bodyPr/>
          <a:lstStyle/>
          <a:p>
            <a:pPr marL="0" indent="0">
              <a:buNone/>
            </a:pPr>
            <a:r>
              <a:rPr lang="ja-JP" altLang="en-US" dirty="0">
                <a:solidFill>
                  <a:schemeClr val="tx1">
                    <a:lumMod val="65000"/>
                    <a:lumOff val="35000"/>
                  </a:schemeClr>
                </a:solidFill>
              </a:rPr>
              <a:t>以下のアプリは</a:t>
            </a:r>
            <a:r>
              <a:rPr lang="ja-JP" altLang="en-US" dirty="0" smtClean="0">
                <a:solidFill>
                  <a:schemeClr val="tx1">
                    <a:lumMod val="65000"/>
                    <a:lumOff val="35000"/>
                  </a:schemeClr>
                </a:solidFill>
              </a:rPr>
              <a:t>、スマート</a:t>
            </a:r>
            <a:r>
              <a:rPr lang="ja-JP" altLang="en-US" dirty="0">
                <a:solidFill>
                  <a:schemeClr val="tx1">
                    <a:lumMod val="65000"/>
                    <a:lumOff val="35000"/>
                  </a:schemeClr>
                </a:solidFill>
              </a:rPr>
              <a:t>フォン</a:t>
            </a:r>
            <a:r>
              <a:rPr lang="ja-JP" altLang="en-US" dirty="0" smtClean="0">
                <a:solidFill>
                  <a:schemeClr val="tx1">
                    <a:lumMod val="65000"/>
                    <a:lumOff val="35000"/>
                  </a:schemeClr>
                </a:solidFill>
              </a:rPr>
              <a:t>に</a:t>
            </a:r>
            <a:r>
              <a:rPr lang="ja-JP" altLang="en-US" dirty="0">
                <a:solidFill>
                  <a:schemeClr val="tx1">
                    <a:lumMod val="65000"/>
                    <a:lumOff val="35000"/>
                  </a:schemeClr>
                </a:solidFill>
              </a:rPr>
              <a:t>インストールされていますか。</a:t>
            </a:r>
            <a:endParaRPr lang="en-US" dirty="0">
              <a:solidFill>
                <a:schemeClr val="tx1">
                  <a:lumMod val="65000"/>
                  <a:lumOff val="35000"/>
                </a:schemeClr>
              </a:solidFill>
            </a:endParaRPr>
          </a:p>
          <a:p>
            <a:endParaRPr lang="en-US" dirty="0">
              <a:solidFill>
                <a:schemeClr val="tx1">
                  <a:lumMod val="65000"/>
                  <a:lumOff val="35000"/>
                </a:schemeClr>
              </a:solidFill>
            </a:endParaRPr>
          </a:p>
          <a:p>
            <a:r>
              <a:rPr lang="en-US" dirty="0">
                <a:solidFill>
                  <a:schemeClr val="tx1">
                    <a:lumMod val="65000"/>
                    <a:lumOff val="35000"/>
                  </a:schemeClr>
                </a:solidFill>
              </a:rPr>
              <a:t>YouTube</a:t>
            </a:r>
          </a:p>
          <a:p>
            <a:r>
              <a:rPr lang="en-US" dirty="0" err="1" smtClean="0">
                <a:solidFill>
                  <a:schemeClr val="tx1">
                    <a:lumMod val="65000"/>
                    <a:lumOff val="35000"/>
                  </a:schemeClr>
                </a:solidFill>
              </a:rPr>
              <a:t>GoogleClassroom</a:t>
            </a:r>
            <a:endParaRPr lang="en-US" dirty="0">
              <a:solidFill>
                <a:schemeClr val="tx1">
                  <a:lumMod val="65000"/>
                  <a:lumOff val="35000"/>
                </a:schemeClr>
              </a:solidFill>
            </a:endParaRPr>
          </a:p>
          <a:p>
            <a:endParaRPr lang="en-US" dirty="0">
              <a:solidFill>
                <a:schemeClr val="tx1">
                  <a:lumMod val="65000"/>
                  <a:lumOff val="35000"/>
                </a:schemeClr>
              </a:solidFill>
            </a:endParaRPr>
          </a:p>
          <a:p>
            <a:pPr marL="0" indent="0">
              <a:buNone/>
            </a:pPr>
            <a:r>
              <a:rPr lang="en-US" dirty="0">
                <a:solidFill>
                  <a:schemeClr val="tx1">
                    <a:lumMod val="65000"/>
                    <a:lumOff val="35000"/>
                  </a:schemeClr>
                </a:solidFill>
              </a:rPr>
              <a:t>PC</a:t>
            </a:r>
            <a:r>
              <a:rPr lang="en-US" dirty="0" smtClean="0">
                <a:solidFill>
                  <a:schemeClr val="tx1">
                    <a:lumMod val="65000"/>
                    <a:lumOff val="35000"/>
                  </a:schemeClr>
                </a:solidFill>
              </a:rPr>
              <a:t>、</a:t>
            </a:r>
            <a:r>
              <a:rPr lang="ja-JP" altLang="en-US" dirty="0" smtClean="0">
                <a:solidFill>
                  <a:schemeClr val="tx1">
                    <a:lumMod val="65000"/>
                    <a:lumOff val="35000"/>
                  </a:schemeClr>
                </a:solidFill>
              </a:rPr>
              <a:t>スマート</a:t>
            </a:r>
            <a:r>
              <a:rPr lang="ja-JP" altLang="en-US" dirty="0">
                <a:solidFill>
                  <a:schemeClr val="tx1">
                    <a:lumMod val="65000"/>
                    <a:lumOff val="35000"/>
                  </a:schemeClr>
                </a:solidFill>
              </a:rPr>
              <a:t>フォン</a:t>
            </a:r>
            <a:r>
              <a:rPr lang="ja-JP" altLang="en-US" dirty="0" smtClean="0">
                <a:solidFill>
                  <a:schemeClr val="tx1">
                    <a:lumMod val="65000"/>
                    <a:lumOff val="35000"/>
                  </a:schemeClr>
                </a:solidFill>
              </a:rPr>
              <a:t>で</a:t>
            </a:r>
            <a:r>
              <a:rPr lang="en-US" altLang="ja-JP" dirty="0" err="1">
                <a:solidFill>
                  <a:schemeClr val="tx1">
                    <a:lumMod val="65000"/>
                    <a:lumOff val="35000"/>
                  </a:schemeClr>
                </a:solidFill>
              </a:rPr>
              <a:t>Wifi</a:t>
            </a:r>
            <a:r>
              <a:rPr lang="ja-JP" altLang="en-US" dirty="0">
                <a:solidFill>
                  <a:schemeClr val="tx1">
                    <a:lumMod val="65000"/>
                    <a:lumOff val="35000"/>
                  </a:schemeClr>
                </a:solidFill>
              </a:rPr>
              <a:t>の設定はお済みですか。</a:t>
            </a:r>
            <a:endParaRPr lang="en-US" altLang="ja-JP" dirty="0">
              <a:solidFill>
                <a:schemeClr val="tx1">
                  <a:lumMod val="65000"/>
                  <a:lumOff val="35000"/>
                </a:schemeClr>
              </a:solidFill>
            </a:endParaRPr>
          </a:p>
          <a:p>
            <a:pPr marL="0" indent="0">
              <a:buNone/>
            </a:pPr>
            <a:endParaRPr lang="en-US" dirty="0">
              <a:solidFill>
                <a:schemeClr val="tx1">
                  <a:lumMod val="65000"/>
                  <a:lumOff val="35000"/>
                </a:schemeClr>
              </a:solidFill>
            </a:endParaRPr>
          </a:p>
          <a:p>
            <a:pPr marL="0" indent="0">
              <a:buNone/>
            </a:pPr>
            <a:r>
              <a:rPr lang="en-US" altLang="ja-JP" dirty="0">
                <a:solidFill>
                  <a:schemeClr val="tx1">
                    <a:lumMod val="65000"/>
                    <a:lumOff val="35000"/>
                  </a:schemeClr>
                </a:solidFill>
              </a:rPr>
              <a:t>PC</a:t>
            </a:r>
            <a:r>
              <a:rPr lang="ja-JP" altLang="en-US" dirty="0">
                <a:solidFill>
                  <a:schemeClr val="tx1">
                    <a:lumMod val="65000"/>
                    <a:lumOff val="35000"/>
                  </a:schemeClr>
                </a:solidFill>
              </a:rPr>
              <a:t>で</a:t>
            </a:r>
            <a:r>
              <a:rPr lang="en-US" altLang="ja-JP" dirty="0">
                <a:solidFill>
                  <a:schemeClr val="tx1">
                    <a:lumMod val="65000"/>
                    <a:lumOff val="35000"/>
                  </a:schemeClr>
                </a:solidFill>
              </a:rPr>
              <a:t>Google</a:t>
            </a:r>
            <a:r>
              <a:rPr lang="ja-JP" altLang="en-US" dirty="0">
                <a:solidFill>
                  <a:schemeClr val="tx1">
                    <a:lumMod val="65000"/>
                    <a:lumOff val="35000"/>
                  </a:schemeClr>
                </a:solidFill>
              </a:rPr>
              <a:t>アカウントに入っておいてください。</a:t>
            </a:r>
            <a:endParaRPr lang="en-US" dirty="0">
              <a:solidFill>
                <a:schemeClr val="tx1">
                  <a:lumMod val="65000"/>
                  <a:lumOff val="35000"/>
                </a:schemeClr>
              </a:solidFill>
            </a:endParaRPr>
          </a:p>
        </p:txBody>
      </p:sp>
      <p:sp>
        <p:nvSpPr>
          <p:cNvPr id="2" name="スライド番号プレースホルダー 1"/>
          <p:cNvSpPr>
            <a:spLocks noGrp="1"/>
          </p:cNvSpPr>
          <p:nvPr>
            <p:ph type="sldNum" sz="quarter" idx="12"/>
          </p:nvPr>
        </p:nvSpPr>
        <p:spPr/>
        <p:txBody>
          <a:bodyPr/>
          <a:lstStyle/>
          <a:p>
            <a:fld id="{D9226DAE-D732-0D44-A3A9-3426432CAC1A}" type="slidenum">
              <a:rPr lang="en-US" smtClean="0"/>
              <a:t>1</a:t>
            </a:fld>
            <a:endParaRPr lang="en-US"/>
          </a:p>
        </p:txBody>
      </p:sp>
    </p:spTree>
    <p:extLst>
      <p:ext uri="{BB962C8B-B14F-4D97-AF65-F5344CB8AC3E}">
        <p14:creationId xmlns:p14="http://schemas.microsoft.com/office/powerpoint/2010/main" val="2259156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778DAC-8D0D-064C-A053-9D9D216C10B1}"/>
              </a:ext>
            </a:extLst>
          </p:cNvPr>
          <p:cNvSpPr>
            <a:spLocks noGrp="1"/>
          </p:cNvSpPr>
          <p:nvPr>
            <p:ph type="title"/>
          </p:nvPr>
        </p:nvSpPr>
        <p:spPr>
          <a:xfrm>
            <a:off x="838200" y="550869"/>
            <a:ext cx="10515600" cy="898898"/>
          </a:xfrm>
        </p:spPr>
        <p:txBody>
          <a:bodyPr/>
          <a:lstStyle/>
          <a:p>
            <a:r>
              <a:rPr lang="en-US" dirty="0">
                <a:solidFill>
                  <a:schemeClr val="tx1">
                    <a:lumMod val="65000"/>
                    <a:lumOff val="35000"/>
                  </a:schemeClr>
                </a:solidFill>
              </a:rPr>
              <a:t>ICT</a:t>
            </a:r>
            <a:r>
              <a:rPr lang="ja-JP" altLang="en-US" dirty="0">
                <a:solidFill>
                  <a:schemeClr val="tx1">
                    <a:lumMod val="65000"/>
                    <a:lumOff val="35000"/>
                  </a:schemeClr>
                </a:solidFill>
              </a:rPr>
              <a:t>活用研修の教員としての運用</a:t>
            </a:r>
            <a:endParaRPr lang="en-US" dirty="0">
              <a:solidFill>
                <a:schemeClr val="tx1">
                  <a:lumMod val="65000"/>
                  <a:lumOff val="35000"/>
                </a:schemeClr>
              </a:solidFill>
            </a:endParaRPr>
          </a:p>
        </p:txBody>
      </p:sp>
      <p:sp>
        <p:nvSpPr>
          <p:cNvPr id="3" name="Content Placeholder 2">
            <a:extLst>
              <a:ext uri="{FF2B5EF4-FFF2-40B4-BE49-F238E27FC236}">
                <a16:creationId xmlns="" xmlns:a16="http://schemas.microsoft.com/office/drawing/2014/main" id="{F8B28FE9-FBC4-3C4D-9338-435629EAAD57}"/>
              </a:ext>
            </a:extLst>
          </p:cNvPr>
          <p:cNvSpPr>
            <a:spLocks noGrp="1"/>
          </p:cNvSpPr>
          <p:nvPr>
            <p:ph idx="1"/>
          </p:nvPr>
        </p:nvSpPr>
        <p:spPr>
          <a:xfrm>
            <a:off x="685800" y="1613654"/>
            <a:ext cx="10929938" cy="5020516"/>
          </a:xfrm>
        </p:spPr>
        <p:txBody>
          <a:bodyPr>
            <a:noAutofit/>
          </a:bodyPr>
          <a:lstStyle/>
          <a:p>
            <a:pPr marL="0" indent="0">
              <a:buNone/>
            </a:pPr>
            <a:r>
              <a:rPr lang="ja-JP" altLang="en-US" sz="2400" dirty="0">
                <a:solidFill>
                  <a:schemeClr val="tx1">
                    <a:lumMod val="65000"/>
                    <a:lumOff val="35000"/>
                  </a:schemeClr>
                </a:solidFill>
              </a:rPr>
              <a:t>（</a:t>
            </a:r>
            <a:r>
              <a:rPr lang="en-US" sz="2400" dirty="0" smtClean="0">
                <a:solidFill>
                  <a:schemeClr val="tx1">
                    <a:lumMod val="65000"/>
                    <a:lumOff val="35000"/>
                  </a:schemeClr>
                </a:solidFill>
              </a:rPr>
              <a:t>ICT</a:t>
            </a:r>
            <a:r>
              <a:rPr lang="ja-JP" altLang="en-US" sz="2400" dirty="0">
                <a:solidFill>
                  <a:schemeClr val="tx1">
                    <a:lumMod val="65000"/>
                    <a:lumOff val="35000"/>
                  </a:schemeClr>
                </a:solidFill>
              </a:rPr>
              <a:t>活用研修資料</a:t>
            </a:r>
            <a:r>
              <a:rPr lang="ja-JP" altLang="en-US" sz="2400" dirty="0" smtClean="0">
                <a:solidFill>
                  <a:schemeClr val="tx1">
                    <a:lumMod val="65000"/>
                    <a:lumOff val="35000"/>
                  </a:schemeClr>
                </a:solidFill>
              </a:rPr>
              <a:t>一式）</a:t>
            </a:r>
            <a:endParaRPr lang="en-US" altLang="ja-JP" sz="2400" dirty="0">
              <a:solidFill>
                <a:schemeClr val="tx1">
                  <a:lumMod val="65000"/>
                  <a:lumOff val="35000"/>
                </a:schemeClr>
              </a:solidFill>
            </a:endParaRPr>
          </a:p>
          <a:p>
            <a:pPr marL="0" indent="0">
              <a:buNone/>
            </a:pPr>
            <a:r>
              <a:rPr lang="ja-JP" altLang="en-US" sz="2400" dirty="0">
                <a:solidFill>
                  <a:schemeClr val="tx1">
                    <a:lumMod val="65000"/>
                    <a:lumOff val="35000"/>
                  </a:schemeClr>
                </a:solidFill>
              </a:rPr>
              <a:t>①カリキュラム：研修の概要を記載</a:t>
            </a:r>
            <a:endParaRPr lang="en-US" altLang="ja-JP" sz="2400" dirty="0">
              <a:solidFill>
                <a:schemeClr val="tx1">
                  <a:lumMod val="65000"/>
                  <a:lumOff val="35000"/>
                </a:schemeClr>
              </a:solidFill>
            </a:endParaRPr>
          </a:p>
          <a:p>
            <a:pPr marL="0" indent="0">
              <a:buNone/>
            </a:pPr>
            <a:r>
              <a:rPr lang="ja-JP" altLang="en-US" sz="2400" dirty="0">
                <a:solidFill>
                  <a:schemeClr val="tx1">
                    <a:lumMod val="65000"/>
                    <a:lumOff val="35000"/>
                  </a:schemeClr>
                </a:solidFill>
              </a:rPr>
              <a:t>②シラバス：指導案と同様に、研修で実施する活動に関して、時間、教材、留意点などを示した指針</a:t>
            </a:r>
            <a:endParaRPr lang="en-US" altLang="ja-JP" sz="2400" dirty="0">
              <a:solidFill>
                <a:schemeClr val="tx1">
                  <a:lumMod val="65000"/>
                  <a:lumOff val="35000"/>
                </a:schemeClr>
              </a:solidFill>
            </a:endParaRPr>
          </a:p>
          <a:p>
            <a:pPr marL="0" indent="0">
              <a:buNone/>
            </a:pPr>
            <a:r>
              <a:rPr lang="ja-JP" altLang="en-US" sz="2400" dirty="0">
                <a:solidFill>
                  <a:schemeClr val="tx1">
                    <a:lumMod val="65000"/>
                    <a:lumOff val="35000"/>
                  </a:schemeClr>
                </a:solidFill>
              </a:rPr>
              <a:t>③教材：配布資料など</a:t>
            </a:r>
            <a:endParaRPr lang="en-US" altLang="ja-JP" sz="2400" dirty="0">
              <a:solidFill>
                <a:schemeClr val="tx1">
                  <a:lumMod val="65000"/>
                  <a:lumOff val="35000"/>
                </a:schemeClr>
              </a:solidFill>
            </a:endParaRPr>
          </a:p>
          <a:p>
            <a:pPr marL="0" indent="0">
              <a:buNone/>
            </a:pPr>
            <a:r>
              <a:rPr lang="ja-JP" altLang="en-US" sz="2400" dirty="0">
                <a:solidFill>
                  <a:schemeClr val="tx1">
                    <a:lumMod val="65000"/>
                    <a:lumOff val="35000"/>
                  </a:schemeClr>
                </a:solidFill>
              </a:rPr>
              <a:t>④教具：研修で提示する資料など</a:t>
            </a:r>
            <a:endParaRPr lang="en-US" altLang="ja-JP" sz="2400" dirty="0">
              <a:solidFill>
                <a:schemeClr val="tx1">
                  <a:lumMod val="65000"/>
                  <a:lumOff val="35000"/>
                </a:schemeClr>
              </a:solidFill>
            </a:endParaRPr>
          </a:p>
          <a:p>
            <a:pPr marL="0" indent="0">
              <a:buNone/>
            </a:pPr>
            <a:r>
              <a:rPr lang="ja-JP" altLang="en-US" sz="2400" dirty="0">
                <a:solidFill>
                  <a:schemeClr val="tx1">
                    <a:lumMod val="65000"/>
                    <a:lumOff val="35000"/>
                  </a:schemeClr>
                </a:solidFill>
              </a:rPr>
              <a:t>⑤教授方法：④に準拠する形で、提示する際に話す内容などが記載された資料</a:t>
            </a:r>
            <a:endParaRPr lang="en-US" altLang="ja-JP" sz="2400" dirty="0">
              <a:solidFill>
                <a:schemeClr val="tx1">
                  <a:lumMod val="65000"/>
                  <a:lumOff val="35000"/>
                </a:schemeClr>
              </a:solidFill>
            </a:endParaRPr>
          </a:p>
          <a:p>
            <a:pPr marL="0" indent="0">
              <a:buNone/>
            </a:pPr>
            <a:r>
              <a:rPr lang="ja-JP" altLang="en-US" sz="2400" dirty="0">
                <a:solidFill>
                  <a:schemeClr val="tx1">
                    <a:lumMod val="65000"/>
                    <a:lumOff val="35000"/>
                  </a:schemeClr>
                </a:solidFill>
              </a:rPr>
              <a:t>⑥評価方法：自己評価シート、</a:t>
            </a:r>
            <a:r>
              <a:rPr lang="ja-JP" altLang="en-US" sz="2400" dirty="0" smtClean="0">
                <a:solidFill>
                  <a:schemeClr val="tx1">
                    <a:lumMod val="65000"/>
                    <a:lumOff val="35000"/>
                  </a:schemeClr>
                </a:solidFill>
              </a:rPr>
              <a:t>アクションプランシート、事後アンケート</a:t>
            </a:r>
            <a:r>
              <a:rPr lang="ja-JP" altLang="en-US" sz="2400" dirty="0">
                <a:solidFill>
                  <a:schemeClr val="tx1">
                    <a:lumMod val="65000"/>
                    <a:lumOff val="35000"/>
                  </a:schemeClr>
                </a:solidFill>
              </a:rPr>
              <a:t>、提出物など評価に使用するツールを整理したもの</a:t>
            </a:r>
            <a:endParaRPr lang="en-US" altLang="ja-JP" sz="2400" dirty="0">
              <a:solidFill>
                <a:schemeClr val="tx1">
                  <a:lumMod val="65000"/>
                  <a:lumOff val="35000"/>
                </a:schemeClr>
              </a:solidFill>
            </a:endParaRPr>
          </a:p>
          <a:p>
            <a:pPr marL="0" indent="0">
              <a:buNone/>
            </a:pPr>
            <a:r>
              <a:rPr lang="ja-JP" altLang="en-US" sz="2400" dirty="0">
                <a:solidFill>
                  <a:schemeClr val="tx1">
                    <a:lumMod val="65000"/>
                    <a:lumOff val="35000"/>
                  </a:schemeClr>
                </a:solidFill>
              </a:rPr>
              <a:t>⑦研修会場環境マニュアル：研修当日の会場や環境、設備に関する解説</a:t>
            </a:r>
            <a:endParaRPr lang="en-US" altLang="ja-JP" sz="2400" dirty="0">
              <a:solidFill>
                <a:schemeClr val="tx1">
                  <a:lumMod val="65000"/>
                  <a:lumOff val="35000"/>
                </a:schemeClr>
              </a:solidFill>
            </a:endParaRPr>
          </a:p>
          <a:p>
            <a:pPr marL="0" indent="0">
              <a:buNone/>
            </a:pPr>
            <a:r>
              <a:rPr lang="ja-JP" altLang="en-US" sz="2400" dirty="0">
                <a:solidFill>
                  <a:schemeClr val="tx1">
                    <a:lumMod val="65000"/>
                    <a:lumOff val="35000"/>
                  </a:schemeClr>
                </a:solidFill>
              </a:rPr>
              <a:t>⑧研修募集から研修までの事前準備マニュアル：研修募集、事前課題の設定、研修当日の事前準備などを整理</a:t>
            </a:r>
            <a:endParaRPr lang="en-US" sz="2400" dirty="0">
              <a:solidFill>
                <a:schemeClr val="tx1">
                  <a:lumMod val="65000"/>
                  <a:lumOff val="35000"/>
                </a:schemeClr>
              </a:solidFill>
            </a:endParaRPr>
          </a:p>
        </p:txBody>
      </p:sp>
      <p:sp>
        <p:nvSpPr>
          <p:cNvPr id="4" name="スライド番号プレースホルダー 3"/>
          <p:cNvSpPr>
            <a:spLocks noGrp="1"/>
          </p:cNvSpPr>
          <p:nvPr>
            <p:ph type="sldNum" sz="quarter" idx="12"/>
          </p:nvPr>
        </p:nvSpPr>
        <p:spPr/>
        <p:txBody>
          <a:bodyPr/>
          <a:lstStyle/>
          <a:p>
            <a:fld id="{D9226DAE-D732-0D44-A3A9-3426432CAC1A}" type="slidenum">
              <a:rPr lang="en-US" smtClean="0"/>
              <a:t>10</a:t>
            </a:fld>
            <a:endParaRPr lang="en-US"/>
          </a:p>
        </p:txBody>
      </p:sp>
    </p:spTree>
    <p:extLst>
      <p:ext uri="{BB962C8B-B14F-4D97-AF65-F5344CB8AC3E}">
        <p14:creationId xmlns:p14="http://schemas.microsoft.com/office/powerpoint/2010/main" val="3754984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DBD799-0249-6748-8E84-959286CE4FDC}"/>
              </a:ext>
            </a:extLst>
          </p:cNvPr>
          <p:cNvSpPr>
            <a:spLocks noGrp="1"/>
          </p:cNvSpPr>
          <p:nvPr>
            <p:ph type="title"/>
          </p:nvPr>
        </p:nvSpPr>
        <p:spPr>
          <a:xfrm>
            <a:off x="838200" y="522293"/>
            <a:ext cx="10515600" cy="898898"/>
          </a:xfrm>
        </p:spPr>
        <p:txBody>
          <a:bodyPr/>
          <a:lstStyle/>
          <a:p>
            <a:r>
              <a:rPr lang="en-US" altLang="ja-JP" b="1" dirty="0">
                <a:solidFill>
                  <a:schemeClr val="tx1">
                    <a:lumMod val="65000"/>
                    <a:lumOff val="35000"/>
                  </a:schemeClr>
                </a:solidFill>
                <a:latin typeface="Meiryo UI" panose="020B0604030504040204" pitchFamily="50" charset="-128"/>
                <a:ea typeface="Meiryo UI" panose="020B0604030504040204" pitchFamily="50" charset="-128"/>
              </a:rPr>
              <a:t>ICT</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rPr>
              <a:t>活用研修の目標</a:t>
            </a:r>
            <a:endParaRPr lang="en-US"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3" name="Content Placeholder 2">
            <a:extLst>
              <a:ext uri="{FF2B5EF4-FFF2-40B4-BE49-F238E27FC236}">
                <a16:creationId xmlns="" xmlns:a16="http://schemas.microsoft.com/office/drawing/2014/main" id="{647EC6FB-2752-8C45-B5AA-0BEDE50A05F9}"/>
              </a:ext>
            </a:extLst>
          </p:cNvPr>
          <p:cNvSpPr>
            <a:spLocks noGrp="1"/>
          </p:cNvSpPr>
          <p:nvPr>
            <p:ph idx="1"/>
          </p:nvPr>
        </p:nvSpPr>
        <p:spPr>
          <a:xfrm>
            <a:off x="838200" y="2342320"/>
            <a:ext cx="10515600" cy="2101103"/>
          </a:xfrm>
        </p:spPr>
        <p:txBody>
          <a:bodyPr>
            <a:normAutofit/>
          </a:bodyPr>
          <a:lstStyle/>
          <a:p>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学習効果を上げるための動画教材を設計、開発できる</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開発した動画教材を授業で有効的な活用法を説明できる</a:t>
            </a:r>
            <a:endParaRPr lang="en-US" altLang="ja-JP"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動画教材を活用した授業を改善につなげるための評価を計画できる</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D9226DAE-D732-0D44-A3A9-3426432CAC1A}" type="slidenum">
              <a:rPr lang="en-US" smtClean="0"/>
              <a:t>11</a:t>
            </a:fld>
            <a:endParaRPr lang="en-US"/>
          </a:p>
        </p:txBody>
      </p:sp>
    </p:spTree>
    <p:extLst>
      <p:ext uri="{BB962C8B-B14F-4D97-AF65-F5344CB8AC3E}">
        <p14:creationId xmlns:p14="http://schemas.microsoft.com/office/powerpoint/2010/main" val="1789531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888546-E6F0-1345-99E6-5261B7AA7498}"/>
              </a:ext>
            </a:extLst>
          </p:cNvPr>
          <p:cNvSpPr>
            <a:spLocks noGrp="1"/>
          </p:cNvSpPr>
          <p:nvPr>
            <p:ph type="title"/>
          </p:nvPr>
        </p:nvSpPr>
        <p:spPr>
          <a:xfrm>
            <a:off x="838200" y="550869"/>
            <a:ext cx="10515600" cy="898898"/>
          </a:xfrm>
        </p:spPr>
        <p:txBody>
          <a:bodyPr/>
          <a:lstStyle/>
          <a:p>
            <a:r>
              <a:rPr lang="en-US" altLang="ja-JP" b="1" dirty="0">
                <a:solidFill>
                  <a:schemeClr val="tx1">
                    <a:lumMod val="65000"/>
                    <a:lumOff val="35000"/>
                  </a:schemeClr>
                </a:solidFill>
                <a:latin typeface="Meiryo UI" panose="020B0604030504040204" pitchFamily="50" charset="-128"/>
                <a:ea typeface="Meiryo UI" panose="020B0604030504040204" pitchFamily="50" charset="-128"/>
              </a:rPr>
              <a:t>ICT</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rPr>
              <a:t>活用研修の対面研修の流れ</a:t>
            </a:r>
            <a:endParaRPr lang="en-US" b="1" dirty="0">
              <a:solidFill>
                <a:schemeClr val="tx1">
                  <a:lumMod val="65000"/>
                  <a:lumOff val="35000"/>
                </a:schemeClr>
              </a:solidFill>
              <a:latin typeface="Meiryo UI" panose="020B0604030504040204" pitchFamily="50" charset="-128"/>
              <a:ea typeface="Meiryo UI" panose="020B0604030504040204" pitchFamily="50" charset="-128"/>
            </a:endParaRPr>
          </a:p>
        </p:txBody>
      </p:sp>
      <p:graphicFrame>
        <p:nvGraphicFramePr>
          <p:cNvPr id="4" name="Table 3">
            <a:extLst>
              <a:ext uri="{FF2B5EF4-FFF2-40B4-BE49-F238E27FC236}">
                <a16:creationId xmlns="" xmlns:a16="http://schemas.microsoft.com/office/drawing/2014/main" id="{BB012A61-43A3-704F-9E0B-E98EADFE7016}"/>
              </a:ext>
            </a:extLst>
          </p:cNvPr>
          <p:cNvGraphicFramePr>
            <a:graphicFrameLocks noGrp="1"/>
          </p:cNvGraphicFramePr>
          <p:nvPr>
            <p:extLst>
              <p:ext uri="{D42A27DB-BD31-4B8C-83A1-F6EECF244321}">
                <p14:modId xmlns:p14="http://schemas.microsoft.com/office/powerpoint/2010/main" val="1644589008"/>
              </p:ext>
            </p:extLst>
          </p:nvPr>
        </p:nvGraphicFramePr>
        <p:xfrm>
          <a:off x="579120" y="2015066"/>
          <a:ext cx="11140440" cy="3032024"/>
        </p:xfrm>
        <a:graphic>
          <a:graphicData uri="http://schemas.openxmlformats.org/drawingml/2006/table">
            <a:tbl>
              <a:tblPr firstRow="1" bandRow="1">
                <a:tableStyleId>{7E9639D4-E3E2-4D34-9284-5A2195B3D0D7}</a:tableStyleId>
              </a:tblPr>
              <a:tblGrid>
                <a:gridCol w="5551857">
                  <a:extLst>
                    <a:ext uri="{9D8B030D-6E8A-4147-A177-3AD203B41FA5}">
                      <a16:colId xmlns="" xmlns:a16="http://schemas.microsoft.com/office/drawing/2014/main" val="3522549609"/>
                    </a:ext>
                  </a:extLst>
                </a:gridCol>
                <a:gridCol w="5588583">
                  <a:extLst>
                    <a:ext uri="{9D8B030D-6E8A-4147-A177-3AD203B41FA5}">
                      <a16:colId xmlns="" xmlns:a16="http://schemas.microsoft.com/office/drawing/2014/main" val="3536549930"/>
                    </a:ext>
                  </a:extLst>
                </a:gridCol>
              </a:tblGrid>
              <a:tr h="380264">
                <a:tc>
                  <a:txBody>
                    <a:bodyPr/>
                    <a:lstStyle/>
                    <a:p>
                      <a:pPr algn="ctr"/>
                      <a:r>
                        <a:rPr lang="ja-JP" altLang="en-US" dirty="0" smtClean="0">
                          <a:latin typeface="Meiryo UI" panose="020B0604030504040204" pitchFamily="50" charset="-128"/>
                          <a:ea typeface="Meiryo UI" panose="020B0604030504040204" pitchFamily="50" charset="-128"/>
                        </a:rPr>
                        <a:t>前半</a:t>
                      </a:r>
                      <a:endParaRPr 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dirty="0" smtClean="0">
                          <a:latin typeface="Meiryo UI" panose="020B0604030504040204" pitchFamily="50" charset="-128"/>
                          <a:ea typeface="Meiryo UI" panose="020B0604030504040204" pitchFamily="50" charset="-128"/>
                        </a:rPr>
                        <a:t>後半</a:t>
                      </a:r>
                      <a:endParaRPr 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484719207"/>
                  </a:ext>
                </a:extLst>
              </a:tr>
              <a:tr h="2646221">
                <a:tc>
                  <a:txBody>
                    <a:bodyPr/>
                    <a:lstStyle/>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研修概要（目標、研修の流れ）</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a:solidFill>
                            <a:schemeClr val="tx1">
                              <a:lumMod val="65000"/>
                              <a:lumOff val="35000"/>
                            </a:schemeClr>
                          </a:solidFill>
                          <a:latin typeface="Meiryo UI" panose="020B0604030504040204" pitchFamily="50" charset="-128"/>
                          <a:ea typeface="Meiryo UI" panose="020B0604030504040204" pitchFamily="50" charset="-128"/>
                        </a:rPr>
                        <a:t>インストラクショナルデザイン入門（</a:t>
                      </a:r>
                      <a:r>
                        <a:rPr lang="en-US" altLang="ja-JP" sz="2400" dirty="0">
                          <a:solidFill>
                            <a:schemeClr val="tx1">
                              <a:lumMod val="65000"/>
                              <a:lumOff val="35000"/>
                            </a:schemeClr>
                          </a:solidFill>
                          <a:latin typeface="Meiryo UI" panose="020B0604030504040204" pitchFamily="50" charset="-128"/>
                          <a:ea typeface="Meiryo UI" panose="020B0604030504040204" pitchFamily="50" charset="-128"/>
                        </a:rPr>
                        <a:t>1</a:t>
                      </a:r>
                      <a:r>
                        <a:rPr lang="ja-JP" altLang="en-US" sz="2400">
                          <a:solidFill>
                            <a:schemeClr val="tx1">
                              <a:lumMod val="65000"/>
                              <a:lumOff val="35000"/>
                            </a:schemeClr>
                          </a:solidFill>
                          <a:latin typeface="Meiryo UI" panose="020B0604030504040204" pitchFamily="50" charset="-128"/>
                          <a:ea typeface="Meiryo UI" panose="020B0604030504040204" pitchFamily="50" charset="-128"/>
                        </a:rPr>
                        <a:t>回の授業計画）</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a:solidFill>
                            <a:schemeClr val="tx1">
                              <a:lumMod val="65000"/>
                              <a:lumOff val="35000"/>
                            </a:schemeClr>
                          </a:solidFill>
                          <a:latin typeface="Meiryo UI" panose="020B0604030504040204" pitchFamily="50" charset="-128"/>
                          <a:ea typeface="Meiryo UI" panose="020B0604030504040204" pitchFamily="50" charset="-128"/>
                        </a:rPr>
                        <a:t>動画</a:t>
                      </a: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教材制作</a:t>
                      </a:r>
                      <a:r>
                        <a:rPr lang="ja-JP" altLang="en-US" sz="2400">
                          <a:solidFill>
                            <a:schemeClr val="tx1">
                              <a:lumMod val="65000"/>
                              <a:lumOff val="35000"/>
                            </a:schemeClr>
                          </a:solidFill>
                          <a:latin typeface="Meiryo UI" panose="020B0604030504040204" pitchFamily="50" charset="-128"/>
                          <a:ea typeface="Meiryo UI" panose="020B0604030504040204" pitchFamily="50" charset="-128"/>
                        </a:rPr>
                        <a:t>のプラン</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a:solidFill>
                            <a:schemeClr val="tx1">
                              <a:lumMod val="65000"/>
                              <a:lumOff val="35000"/>
                            </a:schemeClr>
                          </a:solidFill>
                          <a:latin typeface="Meiryo UI" panose="020B0604030504040204" pitchFamily="50" charset="-128"/>
                          <a:ea typeface="Meiryo UI" panose="020B0604030504040204" pitchFamily="50" charset="-128"/>
                        </a:rPr>
                        <a:t>動画撮影</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a:solidFill>
                            <a:schemeClr val="tx1">
                              <a:lumMod val="65000"/>
                              <a:lumOff val="35000"/>
                            </a:schemeClr>
                          </a:solidFill>
                          <a:latin typeface="Meiryo UI" panose="020B0604030504040204" pitchFamily="50" charset="-128"/>
                          <a:ea typeface="Meiryo UI" panose="020B0604030504040204" pitchFamily="50" charset="-128"/>
                        </a:rPr>
                        <a:t>内省</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指導案と動画教材のグループ間評価</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グループ別発表</a:t>
                      </a:r>
                      <a:r>
                        <a:rPr lang="en-US" altLang="ja-JP" sz="2400" dirty="0">
                          <a:solidFill>
                            <a:schemeClr val="tx1">
                              <a:lumMod val="65000"/>
                              <a:lumOff val="35000"/>
                            </a:schemeClr>
                          </a:solidFill>
                          <a:latin typeface="Meiryo UI" panose="020B0604030504040204" pitchFamily="50" charset="-128"/>
                          <a:ea typeface="Meiryo UI" panose="020B0604030504040204" pitchFamily="50" charset="-128"/>
                        </a:rPr>
                        <a:t>1</a:t>
                      </a: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動画再録</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グループ別発表</a:t>
                      </a:r>
                      <a:r>
                        <a:rPr lang="en-US" altLang="ja-JP" sz="2400" dirty="0">
                          <a:solidFill>
                            <a:schemeClr val="tx1">
                              <a:lumMod val="65000"/>
                              <a:lumOff val="35000"/>
                            </a:schemeClr>
                          </a:solidFill>
                          <a:latin typeface="Meiryo UI" panose="020B0604030504040204" pitchFamily="50" charset="-128"/>
                          <a:ea typeface="Meiryo UI" panose="020B0604030504040204" pitchFamily="50" charset="-128"/>
                        </a:rPr>
                        <a:t>2</a:t>
                      </a: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本研修のまとめ	</a:t>
                      </a: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内省</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アクションプランの作成	</a:t>
                      </a:r>
                      <a:endParaRPr lang="en-US" sz="2400" dirty="0">
                        <a:solidFill>
                          <a:schemeClr val="tx1">
                            <a:lumMod val="65000"/>
                            <a:lumOff val="35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201740303"/>
                  </a:ext>
                </a:extLst>
              </a:tr>
            </a:tbl>
          </a:graphicData>
        </a:graphic>
      </p:graphicFrame>
      <p:sp>
        <p:nvSpPr>
          <p:cNvPr id="3" name="スライド番号プレースホルダー 2"/>
          <p:cNvSpPr>
            <a:spLocks noGrp="1"/>
          </p:cNvSpPr>
          <p:nvPr>
            <p:ph type="sldNum" sz="quarter" idx="12"/>
          </p:nvPr>
        </p:nvSpPr>
        <p:spPr/>
        <p:txBody>
          <a:bodyPr/>
          <a:lstStyle/>
          <a:p>
            <a:fld id="{D9226DAE-D732-0D44-A3A9-3426432CAC1A}" type="slidenum">
              <a:rPr lang="en-US" smtClean="0"/>
              <a:t>12</a:t>
            </a:fld>
            <a:endParaRPr lang="en-US"/>
          </a:p>
        </p:txBody>
      </p:sp>
    </p:spTree>
    <p:extLst>
      <p:ext uri="{BB962C8B-B14F-4D97-AF65-F5344CB8AC3E}">
        <p14:creationId xmlns:p14="http://schemas.microsoft.com/office/powerpoint/2010/main" val="1250836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5AAB16-C0FD-3C4E-9C26-ACC49FF0FE3F}"/>
              </a:ext>
            </a:extLst>
          </p:cNvPr>
          <p:cNvSpPr>
            <a:spLocks noGrp="1"/>
          </p:cNvSpPr>
          <p:nvPr>
            <p:ph type="title"/>
          </p:nvPr>
        </p:nvSpPr>
        <p:spPr>
          <a:xfrm>
            <a:off x="410216" y="565155"/>
            <a:ext cx="11371568" cy="898898"/>
          </a:xfrm>
        </p:spPr>
        <p:txBody>
          <a:bodyPr>
            <a:normAutofit fontScale="90000"/>
          </a:bodyPr>
          <a:lstStyle/>
          <a:p>
            <a:r>
              <a:rPr lang="ja-JP" altLang="en-US" dirty="0">
                <a:solidFill>
                  <a:schemeClr val="tx1">
                    <a:lumMod val="65000"/>
                    <a:lumOff val="35000"/>
                  </a:schemeClr>
                </a:solidFill>
              </a:rPr>
              <a:t>グループワーク：</a:t>
            </a:r>
            <a:r>
              <a:rPr lang="en-US" dirty="0">
                <a:solidFill>
                  <a:schemeClr val="tx1">
                    <a:lumMod val="65000"/>
                    <a:lumOff val="35000"/>
                  </a:schemeClr>
                </a:solidFill>
              </a:rPr>
              <a:t>ICT</a:t>
            </a:r>
            <a:r>
              <a:rPr lang="ja-JP" altLang="en-US" dirty="0">
                <a:solidFill>
                  <a:schemeClr val="tx1">
                    <a:lumMod val="65000"/>
                    <a:lumOff val="35000"/>
                  </a:schemeClr>
                </a:solidFill>
              </a:rPr>
              <a:t>活用研修実施イメージの共有</a:t>
            </a:r>
            <a:endParaRPr lang="en-US" dirty="0">
              <a:solidFill>
                <a:schemeClr val="tx1">
                  <a:lumMod val="65000"/>
                  <a:lumOff val="35000"/>
                </a:schemeClr>
              </a:solidFill>
            </a:endParaRPr>
          </a:p>
        </p:txBody>
      </p:sp>
      <p:sp>
        <p:nvSpPr>
          <p:cNvPr id="4" name="楕円 4">
            <a:extLst>
              <a:ext uri="{FF2B5EF4-FFF2-40B4-BE49-F238E27FC236}">
                <a16:creationId xmlns="" xmlns:a16="http://schemas.microsoft.com/office/drawing/2014/main" id="{9014A3B6-80CE-E649-8481-0712F504B0C7}"/>
              </a:ext>
            </a:extLst>
          </p:cNvPr>
          <p:cNvSpPr/>
          <p:nvPr/>
        </p:nvSpPr>
        <p:spPr>
          <a:xfrm>
            <a:off x="8819147" y="1464053"/>
            <a:ext cx="2845029" cy="2931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400" dirty="0">
                <a:latin typeface="Meiryo UI" panose="020B0604030504040204" pitchFamily="50" charset="-128"/>
                <a:ea typeface="Meiryo UI" panose="020B0604030504040204" pitchFamily="50" charset="-128"/>
              </a:rPr>
              <a:t>15</a:t>
            </a:r>
            <a:r>
              <a:rPr kumimoji="1" lang="ja-JP" altLang="en-US" sz="2400">
                <a:latin typeface="Meiryo UI" panose="020B0604030504040204" pitchFamily="50" charset="-128"/>
                <a:ea typeface="Meiryo UI" panose="020B0604030504040204" pitchFamily="50" charset="-128"/>
              </a:rPr>
              <a:t>分</a:t>
            </a:r>
            <a:endParaRPr kumimoji="1" lang="ja-JP" altLang="en-US" sz="2400" dirty="0">
              <a:latin typeface="Meiryo UI" panose="020B0604030504040204" pitchFamily="50" charset="-128"/>
              <a:ea typeface="Meiryo UI" panose="020B0604030504040204" pitchFamily="50" charset="-128"/>
            </a:endParaRPr>
          </a:p>
        </p:txBody>
      </p:sp>
      <p:sp>
        <p:nvSpPr>
          <p:cNvPr id="6" name="Content Placeholder 5">
            <a:extLst>
              <a:ext uri="{FF2B5EF4-FFF2-40B4-BE49-F238E27FC236}">
                <a16:creationId xmlns="" xmlns:a16="http://schemas.microsoft.com/office/drawing/2014/main" id="{9126C553-ABDA-1A41-A895-DE47FD0AD63D}"/>
              </a:ext>
            </a:extLst>
          </p:cNvPr>
          <p:cNvSpPr>
            <a:spLocks noGrp="1"/>
          </p:cNvSpPr>
          <p:nvPr>
            <p:ph idx="1"/>
          </p:nvPr>
        </p:nvSpPr>
        <p:spPr>
          <a:xfrm>
            <a:off x="1057909" y="2313557"/>
            <a:ext cx="7661223" cy="3587187"/>
          </a:xfrm>
        </p:spPr>
        <p:txBody>
          <a:bodyPr>
            <a:normAutofit/>
          </a:bodyPr>
          <a:lstStyle/>
          <a:p>
            <a:r>
              <a:rPr lang="ja-JP" altLang="en-US" dirty="0">
                <a:solidFill>
                  <a:schemeClr val="tx1">
                    <a:lumMod val="65000"/>
                    <a:lumOff val="35000"/>
                  </a:schemeClr>
                </a:solidFill>
              </a:rPr>
              <a:t>事前課題：</a:t>
            </a:r>
            <a:r>
              <a:rPr lang="en-US" dirty="0">
                <a:solidFill>
                  <a:schemeClr val="tx1">
                    <a:lumMod val="65000"/>
                    <a:lumOff val="35000"/>
                  </a:schemeClr>
                </a:solidFill>
              </a:rPr>
              <a:t>ICT</a:t>
            </a:r>
            <a:r>
              <a:rPr lang="ja-JP" altLang="en-US" dirty="0">
                <a:solidFill>
                  <a:schemeClr val="tx1">
                    <a:lumMod val="65000"/>
                    <a:lumOff val="35000"/>
                  </a:schemeClr>
                </a:solidFill>
              </a:rPr>
              <a:t>活用研修資料一式を確認して受講者、教員の</a:t>
            </a:r>
            <a:r>
              <a:rPr lang="ja-JP" altLang="en-US" dirty="0" smtClean="0">
                <a:solidFill>
                  <a:schemeClr val="tx1">
                    <a:lumMod val="65000"/>
                    <a:lumOff val="35000"/>
                  </a:schemeClr>
                </a:solidFill>
              </a:rPr>
              <a:t>動きワークシート</a:t>
            </a:r>
            <a:r>
              <a:rPr lang="ja-JP" altLang="en-US" dirty="0">
                <a:solidFill>
                  <a:schemeClr val="tx1">
                    <a:lumMod val="65000"/>
                    <a:lumOff val="35000"/>
                  </a:schemeClr>
                </a:solidFill>
              </a:rPr>
              <a:t>を使い事前・研修中・事後の動きを整理</a:t>
            </a:r>
            <a:r>
              <a:rPr lang="ja-JP" altLang="en-US" dirty="0" smtClean="0">
                <a:solidFill>
                  <a:schemeClr val="tx1">
                    <a:lumMod val="65000"/>
                    <a:lumOff val="35000"/>
                  </a:schemeClr>
                </a:solidFill>
              </a:rPr>
              <a:t>する</a:t>
            </a:r>
            <a:endParaRPr lang="en-US" altLang="ja-JP" dirty="0">
              <a:solidFill>
                <a:schemeClr val="tx1">
                  <a:lumMod val="65000"/>
                  <a:lumOff val="35000"/>
                </a:schemeClr>
              </a:solidFill>
            </a:endParaRPr>
          </a:p>
          <a:p>
            <a:r>
              <a:rPr lang="ja-JP" altLang="en-US" dirty="0" smtClean="0">
                <a:solidFill>
                  <a:schemeClr val="tx1">
                    <a:lumMod val="65000"/>
                    <a:lumOff val="35000"/>
                  </a:schemeClr>
                </a:solidFill>
              </a:rPr>
              <a:t>動きワークシート</a:t>
            </a:r>
            <a:r>
              <a:rPr lang="ja-JP" altLang="en-US" dirty="0">
                <a:solidFill>
                  <a:schemeClr val="tx1">
                    <a:lumMod val="65000"/>
                    <a:lumOff val="35000"/>
                  </a:schemeClr>
                </a:solidFill>
              </a:rPr>
              <a:t>を共有する</a:t>
            </a:r>
            <a:endParaRPr lang="en-US" dirty="0">
              <a:solidFill>
                <a:schemeClr val="tx1">
                  <a:lumMod val="65000"/>
                  <a:lumOff val="35000"/>
                </a:schemeClr>
              </a:solidFill>
            </a:endParaRPr>
          </a:p>
          <a:p>
            <a:r>
              <a:rPr lang="ja-JP" altLang="en-US" dirty="0">
                <a:solidFill>
                  <a:schemeClr val="tx1">
                    <a:lumMod val="65000"/>
                    <a:lumOff val="35000"/>
                  </a:schemeClr>
                </a:solidFill>
              </a:rPr>
              <a:t>グループの代表</a:t>
            </a:r>
            <a:r>
              <a:rPr lang="en-US" altLang="ja-JP" dirty="0">
                <a:solidFill>
                  <a:schemeClr val="tx1">
                    <a:lumMod val="65000"/>
                    <a:lumOff val="35000"/>
                  </a:schemeClr>
                </a:solidFill>
              </a:rPr>
              <a:t>1</a:t>
            </a:r>
            <a:r>
              <a:rPr lang="ja-JP" altLang="en-US" dirty="0">
                <a:solidFill>
                  <a:schemeClr val="tx1">
                    <a:lumMod val="65000"/>
                    <a:lumOff val="35000"/>
                  </a:schemeClr>
                </a:solidFill>
              </a:rPr>
              <a:t>名</a:t>
            </a:r>
            <a:r>
              <a:rPr lang="ja-JP" altLang="en-US" dirty="0" smtClean="0">
                <a:solidFill>
                  <a:schemeClr val="tx1">
                    <a:lumMod val="65000"/>
                    <a:lumOff val="35000"/>
                  </a:schemeClr>
                </a:solidFill>
              </a:rPr>
              <a:t>の動きワークシート</a:t>
            </a:r>
            <a:r>
              <a:rPr lang="ja-JP" altLang="en-US" dirty="0">
                <a:solidFill>
                  <a:schemeClr val="tx1">
                    <a:lumMod val="65000"/>
                    <a:lumOff val="35000"/>
                  </a:schemeClr>
                </a:solidFill>
              </a:rPr>
              <a:t>へ過不足を記入していく</a:t>
            </a:r>
            <a:endParaRPr lang="en-US" dirty="0">
              <a:solidFill>
                <a:schemeClr val="tx1">
                  <a:lumMod val="65000"/>
                  <a:lumOff val="35000"/>
                </a:schemeClr>
              </a:solidFill>
            </a:endParaRPr>
          </a:p>
          <a:p>
            <a:r>
              <a:rPr lang="ja-JP" altLang="en-US" dirty="0">
                <a:solidFill>
                  <a:schemeClr val="tx1">
                    <a:lumMod val="65000"/>
                    <a:lumOff val="35000"/>
                  </a:schemeClr>
                </a:solidFill>
              </a:rPr>
              <a:t>資料の内容で分かりづらい箇所などは</a:t>
            </a:r>
            <a:r>
              <a:rPr lang="ja-JP" altLang="en-US" dirty="0" smtClean="0">
                <a:solidFill>
                  <a:schemeClr val="tx1">
                    <a:lumMod val="65000"/>
                    <a:lumOff val="35000"/>
                  </a:schemeClr>
                </a:solidFill>
              </a:rPr>
              <a:t>、ポスト</a:t>
            </a:r>
            <a:r>
              <a:rPr lang="ja-JP" altLang="en-US" dirty="0">
                <a:solidFill>
                  <a:schemeClr val="tx1">
                    <a:lumMod val="65000"/>
                    <a:lumOff val="35000"/>
                  </a:schemeClr>
                </a:solidFill>
              </a:rPr>
              <a:t>イット</a:t>
            </a:r>
            <a:r>
              <a:rPr lang="ja-JP" altLang="en-US" dirty="0" smtClean="0">
                <a:solidFill>
                  <a:schemeClr val="tx1">
                    <a:lumMod val="65000"/>
                    <a:lumOff val="35000"/>
                  </a:schemeClr>
                </a:solidFill>
              </a:rPr>
              <a:t>など</a:t>
            </a:r>
            <a:r>
              <a:rPr lang="ja-JP" altLang="en-US" dirty="0">
                <a:solidFill>
                  <a:schemeClr val="tx1">
                    <a:lumMod val="65000"/>
                    <a:lumOff val="35000"/>
                  </a:schemeClr>
                </a:solidFill>
              </a:rPr>
              <a:t>でメモを取りながら作業を行う</a:t>
            </a:r>
            <a:endParaRPr lang="en-US" altLang="ja-JP" dirty="0">
              <a:solidFill>
                <a:schemeClr val="tx1">
                  <a:lumMod val="65000"/>
                  <a:lumOff val="35000"/>
                </a:schemeClr>
              </a:solidFill>
            </a:endParaRPr>
          </a:p>
          <a:p>
            <a:endParaRPr lang="en-US" sz="3600" dirty="0"/>
          </a:p>
          <a:p>
            <a:endParaRPr lang="en-US" sz="3600" dirty="0"/>
          </a:p>
        </p:txBody>
      </p:sp>
      <p:sp>
        <p:nvSpPr>
          <p:cNvPr id="3" name="スライド番号プレースホルダー 2"/>
          <p:cNvSpPr>
            <a:spLocks noGrp="1"/>
          </p:cNvSpPr>
          <p:nvPr>
            <p:ph type="sldNum" sz="quarter" idx="12"/>
          </p:nvPr>
        </p:nvSpPr>
        <p:spPr/>
        <p:txBody>
          <a:bodyPr/>
          <a:lstStyle/>
          <a:p>
            <a:fld id="{D9226DAE-D732-0D44-A3A9-3426432CAC1A}" type="slidenum">
              <a:rPr lang="en-US" smtClean="0"/>
              <a:t>13</a:t>
            </a:fld>
            <a:endParaRPr lang="en-US"/>
          </a:p>
        </p:txBody>
      </p:sp>
    </p:spTree>
    <p:extLst>
      <p:ext uri="{BB962C8B-B14F-4D97-AF65-F5344CB8AC3E}">
        <p14:creationId xmlns:p14="http://schemas.microsoft.com/office/powerpoint/2010/main" val="3428785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0FE7C6-7CAA-0C41-8047-73E8AE5BEFDD}"/>
              </a:ext>
            </a:extLst>
          </p:cNvPr>
          <p:cNvSpPr>
            <a:spLocks noGrp="1"/>
          </p:cNvSpPr>
          <p:nvPr>
            <p:ph type="title"/>
          </p:nvPr>
        </p:nvSpPr>
        <p:spPr>
          <a:xfrm>
            <a:off x="838200" y="536581"/>
            <a:ext cx="10515600" cy="898898"/>
          </a:xfrm>
        </p:spPr>
        <p:txBody>
          <a:bodyPr>
            <a:normAutofit/>
          </a:bodyPr>
          <a:lstStyle/>
          <a:p>
            <a:r>
              <a:rPr lang="ja-JP" altLang="en-US" dirty="0">
                <a:solidFill>
                  <a:schemeClr val="tx1">
                    <a:lumMod val="65000"/>
                    <a:lumOff val="35000"/>
                  </a:schemeClr>
                </a:solidFill>
              </a:rPr>
              <a:t>教員の</a:t>
            </a:r>
            <a:r>
              <a:rPr lang="ja-JP" altLang="en-US" dirty="0" smtClean="0">
                <a:solidFill>
                  <a:schemeClr val="tx1">
                    <a:lumMod val="65000"/>
                    <a:lumOff val="35000"/>
                  </a:schemeClr>
                </a:solidFill>
              </a:rPr>
              <a:t>動きワークシート</a:t>
            </a:r>
            <a:endParaRPr lang="en-US" dirty="0">
              <a:solidFill>
                <a:schemeClr val="tx1">
                  <a:lumMod val="65000"/>
                  <a:lumOff val="35000"/>
                </a:schemeClr>
              </a:solidFill>
            </a:endParaRPr>
          </a:p>
        </p:txBody>
      </p:sp>
      <p:graphicFrame>
        <p:nvGraphicFramePr>
          <p:cNvPr id="7" name="Table 6">
            <a:extLst>
              <a:ext uri="{FF2B5EF4-FFF2-40B4-BE49-F238E27FC236}">
                <a16:creationId xmlns="" xmlns:a16="http://schemas.microsoft.com/office/drawing/2014/main" id="{1349C152-E5B6-C947-99C7-ECA9C389E905}"/>
              </a:ext>
            </a:extLst>
          </p:cNvPr>
          <p:cNvGraphicFramePr>
            <a:graphicFrameLocks noGrp="1"/>
          </p:cNvGraphicFramePr>
          <p:nvPr>
            <p:extLst>
              <p:ext uri="{D42A27DB-BD31-4B8C-83A1-F6EECF244321}">
                <p14:modId xmlns:p14="http://schemas.microsoft.com/office/powerpoint/2010/main" val="1136178968"/>
              </p:ext>
            </p:extLst>
          </p:nvPr>
        </p:nvGraphicFramePr>
        <p:xfrm>
          <a:off x="543859" y="1521204"/>
          <a:ext cx="11137692" cy="4835146"/>
        </p:xfrm>
        <a:graphic>
          <a:graphicData uri="http://schemas.openxmlformats.org/drawingml/2006/table">
            <a:tbl>
              <a:tblPr firstRow="1" bandRow="1">
                <a:tableStyleId>{616DA210-FB5B-4158-B5E0-FEB733F419BA}</a:tableStyleId>
              </a:tblPr>
              <a:tblGrid>
                <a:gridCol w="3712564">
                  <a:extLst>
                    <a:ext uri="{9D8B030D-6E8A-4147-A177-3AD203B41FA5}">
                      <a16:colId xmlns="" xmlns:a16="http://schemas.microsoft.com/office/drawing/2014/main" val="3033734931"/>
                    </a:ext>
                  </a:extLst>
                </a:gridCol>
                <a:gridCol w="3712564">
                  <a:extLst>
                    <a:ext uri="{9D8B030D-6E8A-4147-A177-3AD203B41FA5}">
                      <a16:colId xmlns="" xmlns:a16="http://schemas.microsoft.com/office/drawing/2014/main" val="4052680541"/>
                    </a:ext>
                  </a:extLst>
                </a:gridCol>
                <a:gridCol w="3712564">
                  <a:extLst>
                    <a:ext uri="{9D8B030D-6E8A-4147-A177-3AD203B41FA5}">
                      <a16:colId xmlns="" xmlns:a16="http://schemas.microsoft.com/office/drawing/2014/main" val="394622679"/>
                    </a:ext>
                  </a:extLst>
                </a:gridCol>
              </a:tblGrid>
              <a:tr h="753850">
                <a:tc>
                  <a:txBody>
                    <a:bodyPr/>
                    <a:lstStyle/>
                    <a:p>
                      <a:pPr algn="ct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事前</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pPr algn="ct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研修中</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pPr algn="ct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事後</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 xmlns:a16="http://schemas.microsoft.com/office/drawing/2014/main" val="804266234"/>
                  </a:ext>
                </a:extLst>
              </a:tr>
              <a:tr h="4081296">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extLst>
                  <a:ext uri="{0D108BD9-81ED-4DB2-BD59-A6C34878D82A}">
                    <a16:rowId xmlns="" xmlns:a16="http://schemas.microsoft.com/office/drawing/2014/main" val="2805912770"/>
                  </a:ext>
                </a:extLst>
              </a:tr>
            </a:tbl>
          </a:graphicData>
        </a:graphic>
      </p:graphicFrame>
      <p:sp>
        <p:nvSpPr>
          <p:cNvPr id="3" name="スライド番号プレースホルダー 2"/>
          <p:cNvSpPr>
            <a:spLocks noGrp="1"/>
          </p:cNvSpPr>
          <p:nvPr>
            <p:ph type="sldNum" sz="quarter" idx="12"/>
          </p:nvPr>
        </p:nvSpPr>
        <p:spPr/>
        <p:txBody>
          <a:bodyPr/>
          <a:lstStyle/>
          <a:p>
            <a:fld id="{D9226DAE-D732-0D44-A3A9-3426432CAC1A}" type="slidenum">
              <a:rPr lang="en-US" smtClean="0"/>
              <a:t>14</a:t>
            </a:fld>
            <a:endParaRPr lang="en-US"/>
          </a:p>
        </p:txBody>
      </p:sp>
    </p:spTree>
    <p:extLst>
      <p:ext uri="{BB962C8B-B14F-4D97-AF65-F5344CB8AC3E}">
        <p14:creationId xmlns:p14="http://schemas.microsoft.com/office/powerpoint/2010/main" val="3041141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0FE7C6-7CAA-0C41-8047-73E8AE5BEFDD}"/>
              </a:ext>
            </a:extLst>
          </p:cNvPr>
          <p:cNvSpPr>
            <a:spLocks noGrp="1"/>
          </p:cNvSpPr>
          <p:nvPr>
            <p:ph type="title"/>
          </p:nvPr>
        </p:nvSpPr>
        <p:spPr>
          <a:xfrm>
            <a:off x="838200" y="536581"/>
            <a:ext cx="10515600" cy="898898"/>
          </a:xfrm>
        </p:spPr>
        <p:txBody>
          <a:bodyPr/>
          <a:lstStyle/>
          <a:p>
            <a:r>
              <a:rPr lang="ja-JP" altLang="en-US" dirty="0">
                <a:solidFill>
                  <a:schemeClr val="tx1">
                    <a:lumMod val="65000"/>
                    <a:lumOff val="35000"/>
                  </a:schemeClr>
                </a:solidFill>
              </a:rPr>
              <a:t>受講者の</a:t>
            </a:r>
            <a:r>
              <a:rPr lang="ja-JP" altLang="en-US" dirty="0" smtClean="0">
                <a:solidFill>
                  <a:schemeClr val="tx1">
                    <a:lumMod val="65000"/>
                    <a:lumOff val="35000"/>
                  </a:schemeClr>
                </a:solidFill>
              </a:rPr>
              <a:t>動きワークシート</a:t>
            </a:r>
            <a:endParaRPr lang="en-US" dirty="0">
              <a:solidFill>
                <a:schemeClr val="tx1">
                  <a:lumMod val="65000"/>
                  <a:lumOff val="35000"/>
                </a:schemeClr>
              </a:solidFill>
            </a:endParaRPr>
          </a:p>
        </p:txBody>
      </p:sp>
      <p:sp>
        <p:nvSpPr>
          <p:cNvPr id="3" name="スライド番号プレースホルダー 2"/>
          <p:cNvSpPr>
            <a:spLocks noGrp="1"/>
          </p:cNvSpPr>
          <p:nvPr>
            <p:ph type="sldNum" sz="quarter" idx="12"/>
          </p:nvPr>
        </p:nvSpPr>
        <p:spPr/>
        <p:txBody>
          <a:bodyPr/>
          <a:lstStyle/>
          <a:p>
            <a:fld id="{D9226DAE-D732-0D44-A3A9-3426432CAC1A}" type="slidenum">
              <a:rPr lang="en-US" smtClean="0"/>
              <a:t>15</a:t>
            </a:fld>
            <a:endParaRPr lang="en-US"/>
          </a:p>
        </p:txBody>
      </p:sp>
      <p:graphicFrame>
        <p:nvGraphicFramePr>
          <p:cNvPr id="5" name="Table 6">
            <a:extLst>
              <a:ext uri="{FF2B5EF4-FFF2-40B4-BE49-F238E27FC236}">
                <a16:creationId xmlns="" xmlns:a16="http://schemas.microsoft.com/office/drawing/2014/main" id="{1349C152-E5B6-C947-99C7-ECA9C389E905}"/>
              </a:ext>
            </a:extLst>
          </p:cNvPr>
          <p:cNvGraphicFramePr>
            <a:graphicFrameLocks noGrp="1"/>
          </p:cNvGraphicFramePr>
          <p:nvPr>
            <p:extLst>
              <p:ext uri="{D42A27DB-BD31-4B8C-83A1-F6EECF244321}">
                <p14:modId xmlns:p14="http://schemas.microsoft.com/office/powerpoint/2010/main" val="1265019755"/>
              </p:ext>
            </p:extLst>
          </p:nvPr>
        </p:nvGraphicFramePr>
        <p:xfrm>
          <a:off x="543859" y="1521204"/>
          <a:ext cx="11137692" cy="4835146"/>
        </p:xfrm>
        <a:graphic>
          <a:graphicData uri="http://schemas.openxmlformats.org/drawingml/2006/table">
            <a:tbl>
              <a:tblPr firstRow="1" bandRow="1">
                <a:tableStyleId>{616DA210-FB5B-4158-B5E0-FEB733F419BA}</a:tableStyleId>
              </a:tblPr>
              <a:tblGrid>
                <a:gridCol w="3712564">
                  <a:extLst>
                    <a:ext uri="{9D8B030D-6E8A-4147-A177-3AD203B41FA5}">
                      <a16:colId xmlns="" xmlns:a16="http://schemas.microsoft.com/office/drawing/2014/main" val="3033734931"/>
                    </a:ext>
                  </a:extLst>
                </a:gridCol>
                <a:gridCol w="3712564">
                  <a:extLst>
                    <a:ext uri="{9D8B030D-6E8A-4147-A177-3AD203B41FA5}">
                      <a16:colId xmlns="" xmlns:a16="http://schemas.microsoft.com/office/drawing/2014/main" val="4052680541"/>
                    </a:ext>
                  </a:extLst>
                </a:gridCol>
                <a:gridCol w="3712564">
                  <a:extLst>
                    <a:ext uri="{9D8B030D-6E8A-4147-A177-3AD203B41FA5}">
                      <a16:colId xmlns="" xmlns:a16="http://schemas.microsoft.com/office/drawing/2014/main" val="394622679"/>
                    </a:ext>
                  </a:extLst>
                </a:gridCol>
              </a:tblGrid>
              <a:tr h="753850">
                <a:tc>
                  <a:txBody>
                    <a:bodyPr/>
                    <a:lstStyle/>
                    <a:p>
                      <a:pPr algn="ct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事前</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pPr algn="ct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研修中</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pPr algn="ct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事後</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 xmlns:a16="http://schemas.microsoft.com/office/drawing/2014/main" val="804266234"/>
                  </a:ext>
                </a:extLst>
              </a:tr>
              <a:tr h="4081296">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extLst>
                  <a:ext uri="{0D108BD9-81ED-4DB2-BD59-A6C34878D82A}">
                    <a16:rowId xmlns="" xmlns:a16="http://schemas.microsoft.com/office/drawing/2014/main" val="2805912770"/>
                  </a:ext>
                </a:extLst>
              </a:tr>
            </a:tbl>
          </a:graphicData>
        </a:graphic>
      </p:graphicFrame>
    </p:spTree>
    <p:extLst>
      <p:ext uri="{BB962C8B-B14F-4D97-AF65-F5344CB8AC3E}">
        <p14:creationId xmlns:p14="http://schemas.microsoft.com/office/powerpoint/2010/main" val="4096788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5EE7374-6234-4B48-B823-EDB06E596019}"/>
              </a:ext>
            </a:extLst>
          </p:cNvPr>
          <p:cNvSpPr>
            <a:spLocks noGrp="1"/>
          </p:cNvSpPr>
          <p:nvPr>
            <p:ph idx="1"/>
          </p:nvPr>
        </p:nvSpPr>
        <p:spPr>
          <a:xfrm>
            <a:off x="1066802" y="2013709"/>
            <a:ext cx="7305673" cy="2810107"/>
          </a:xfrm>
        </p:spPr>
        <p:txBody>
          <a:bodyPr/>
          <a:lstStyle/>
          <a:p>
            <a:r>
              <a:rPr lang="ja-JP" altLang="en-US" dirty="0">
                <a:solidFill>
                  <a:schemeClr val="tx1">
                    <a:lumMod val="65000"/>
                    <a:lumOff val="35000"/>
                  </a:schemeClr>
                </a:solidFill>
              </a:rPr>
              <a:t>各グループ代表の</a:t>
            </a:r>
            <a:r>
              <a:rPr lang="ja-JP" altLang="en-US" dirty="0" smtClean="0">
                <a:solidFill>
                  <a:schemeClr val="tx1">
                    <a:lumMod val="65000"/>
                    <a:lumOff val="35000"/>
                  </a:schemeClr>
                </a:solidFill>
              </a:rPr>
              <a:t>受講者＆教員</a:t>
            </a:r>
            <a:r>
              <a:rPr lang="ja-JP" altLang="en-US" dirty="0">
                <a:solidFill>
                  <a:schemeClr val="tx1">
                    <a:lumMod val="65000"/>
                    <a:lumOff val="35000"/>
                  </a:schemeClr>
                </a:solidFill>
              </a:rPr>
              <a:t>の動きワークシートを使ってフィードバック</a:t>
            </a:r>
            <a:endParaRPr lang="en-US" altLang="ja-JP" dirty="0">
              <a:solidFill>
                <a:schemeClr val="tx1">
                  <a:lumMod val="65000"/>
                  <a:lumOff val="35000"/>
                </a:schemeClr>
              </a:solidFill>
            </a:endParaRPr>
          </a:p>
          <a:p>
            <a:endParaRPr lang="en-US" altLang="ja-JP" dirty="0">
              <a:solidFill>
                <a:schemeClr val="tx1">
                  <a:lumMod val="65000"/>
                  <a:lumOff val="35000"/>
                </a:schemeClr>
              </a:solidFill>
            </a:endParaRPr>
          </a:p>
          <a:p>
            <a:r>
              <a:rPr lang="ja-JP" altLang="en-US" dirty="0">
                <a:solidFill>
                  <a:schemeClr val="tx1">
                    <a:lumMod val="65000"/>
                    <a:lumOff val="35000"/>
                  </a:schemeClr>
                </a:solidFill>
              </a:rPr>
              <a:t>実施方法がよくイメージできなかった箇所を共有し、どのようにやるべきか検討</a:t>
            </a:r>
            <a:endParaRPr lang="en-US" dirty="0">
              <a:solidFill>
                <a:schemeClr val="tx1">
                  <a:lumMod val="65000"/>
                  <a:lumOff val="35000"/>
                </a:schemeClr>
              </a:solidFill>
            </a:endParaRPr>
          </a:p>
          <a:p>
            <a:pPr marL="0" indent="0">
              <a:buNone/>
            </a:pPr>
            <a:endParaRPr lang="en-US" dirty="0"/>
          </a:p>
          <a:p>
            <a:endParaRPr lang="en-US" dirty="0"/>
          </a:p>
          <a:p>
            <a:endParaRPr lang="en-US" dirty="0"/>
          </a:p>
        </p:txBody>
      </p:sp>
      <p:sp>
        <p:nvSpPr>
          <p:cNvPr id="5" name="Title 4">
            <a:extLst>
              <a:ext uri="{FF2B5EF4-FFF2-40B4-BE49-F238E27FC236}">
                <a16:creationId xmlns="" xmlns:a16="http://schemas.microsoft.com/office/drawing/2014/main" id="{00C1CE74-53CC-DD48-9BBC-67EE11B1825F}"/>
              </a:ext>
            </a:extLst>
          </p:cNvPr>
          <p:cNvSpPr>
            <a:spLocks noGrp="1"/>
          </p:cNvSpPr>
          <p:nvPr>
            <p:ph type="title"/>
          </p:nvPr>
        </p:nvSpPr>
        <p:spPr>
          <a:xfrm>
            <a:off x="838200" y="536581"/>
            <a:ext cx="10515600" cy="898898"/>
          </a:xfrm>
        </p:spPr>
        <p:txBody>
          <a:bodyPr>
            <a:normAutofit/>
          </a:bodyPr>
          <a:lstStyle/>
          <a:p>
            <a:r>
              <a:rPr lang="ja-JP" altLang="en-US" dirty="0">
                <a:solidFill>
                  <a:schemeClr val="tx1">
                    <a:lumMod val="65000"/>
                    <a:lumOff val="35000"/>
                  </a:schemeClr>
                </a:solidFill>
              </a:rPr>
              <a:t>一斉：</a:t>
            </a:r>
            <a:r>
              <a:rPr lang="en-US" dirty="0">
                <a:solidFill>
                  <a:schemeClr val="tx1">
                    <a:lumMod val="65000"/>
                    <a:lumOff val="35000"/>
                  </a:schemeClr>
                </a:solidFill>
              </a:rPr>
              <a:t>ICT</a:t>
            </a:r>
            <a:r>
              <a:rPr lang="ja-JP" altLang="en-US" dirty="0">
                <a:solidFill>
                  <a:schemeClr val="tx1">
                    <a:lumMod val="65000"/>
                    <a:lumOff val="35000"/>
                  </a:schemeClr>
                </a:solidFill>
              </a:rPr>
              <a:t>活用研修実施イメージの共有</a:t>
            </a:r>
            <a:endParaRPr lang="en-US" dirty="0">
              <a:solidFill>
                <a:schemeClr val="tx1">
                  <a:lumMod val="65000"/>
                  <a:lumOff val="35000"/>
                </a:schemeClr>
              </a:solidFill>
            </a:endParaRPr>
          </a:p>
        </p:txBody>
      </p:sp>
      <p:sp>
        <p:nvSpPr>
          <p:cNvPr id="7" name="楕円 4">
            <a:extLst>
              <a:ext uri="{FF2B5EF4-FFF2-40B4-BE49-F238E27FC236}">
                <a16:creationId xmlns="" xmlns:a16="http://schemas.microsoft.com/office/drawing/2014/main" id="{B1E26C0C-FC58-BC49-8DE8-B558B1326551}"/>
              </a:ext>
            </a:extLst>
          </p:cNvPr>
          <p:cNvSpPr/>
          <p:nvPr/>
        </p:nvSpPr>
        <p:spPr>
          <a:xfrm>
            <a:off x="8977716" y="1492629"/>
            <a:ext cx="2845029" cy="2931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400" dirty="0">
                <a:latin typeface="Meiryo UI" panose="020B0604030504040204" pitchFamily="50" charset="-128"/>
                <a:ea typeface="Meiryo UI" panose="020B0604030504040204" pitchFamily="50" charset="-128"/>
              </a:rPr>
              <a:t>10</a:t>
            </a:r>
            <a:r>
              <a:rPr kumimoji="1" lang="ja-JP" altLang="en-US" sz="2400">
                <a:latin typeface="Meiryo UI" panose="020B0604030504040204" pitchFamily="50" charset="-128"/>
                <a:ea typeface="Meiryo UI" panose="020B0604030504040204" pitchFamily="50" charset="-128"/>
              </a:rPr>
              <a:t>分</a:t>
            </a:r>
            <a:endParaRPr kumimoji="1" lang="ja-JP" altLang="en-US" sz="24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9226DAE-D732-0D44-A3A9-3426432CAC1A}" type="slidenum">
              <a:rPr lang="en-US" smtClean="0"/>
              <a:t>16</a:t>
            </a:fld>
            <a:endParaRPr lang="en-US"/>
          </a:p>
        </p:txBody>
      </p:sp>
    </p:spTree>
    <p:extLst>
      <p:ext uri="{BB962C8B-B14F-4D97-AF65-F5344CB8AC3E}">
        <p14:creationId xmlns:p14="http://schemas.microsoft.com/office/powerpoint/2010/main" val="3635051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0FE7C6-7CAA-0C41-8047-73E8AE5BEFDD}"/>
              </a:ext>
            </a:extLst>
          </p:cNvPr>
          <p:cNvSpPr>
            <a:spLocks noGrp="1"/>
          </p:cNvSpPr>
          <p:nvPr>
            <p:ph type="title"/>
          </p:nvPr>
        </p:nvSpPr>
        <p:spPr>
          <a:xfrm>
            <a:off x="838200" y="550871"/>
            <a:ext cx="10515600" cy="898898"/>
          </a:xfrm>
        </p:spPr>
        <p:txBody>
          <a:bodyPr/>
          <a:lstStyle/>
          <a:p>
            <a:r>
              <a:rPr lang="ja-JP" altLang="en-US" dirty="0">
                <a:solidFill>
                  <a:schemeClr val="tx1">
                    <a:lumMod val="65000"/>
                    <a:lumOff val="35000"/>
                  </a:schemeClr>
                </a:solidFill>
              </a:rPr>
              <a:t>教員の</a:t>
            </a:r>
            <a:r>
              <a:rPr lang="ja-JP" altLang="en-US" dirty="0" smtClean="0">
                <a:solidFill>
                  <a:schemeClr val="tx1">
                    <a:lumMod val="65000"/>
                    <a:lumOff val="35000"/>
                  </a:schemeClr>
                </a:solidFill>
              </a:rPr>
              <a:t>動きワークシート</a:t>
            </a:r>
            <a:endParaRPr lang="en-US" dirty="0">
              <a:solidFill>
                <a:schemeClr val="tx1">
                  <a:lumMod val="65000"/>
                  <a:lumOff val="35000"/>
                </a:schemeClr>
              </a:solidFill>
            </a:endParaRPr>
          </a:p>
        </p:txBody>
      </p:sp>
      <p:graphicFrame>
        <p:nvGraphicFramePr>
          <p:cNvPr id="7" name="Table 6">
            <a:extLst>
              <a:ext uri="{FF2B5EF4-FFF2-40B4-BE49-F238E27FC236}">
                <a16:creationId xmlns="" xmlns:a16="http://schemas.microsoft.com/office/drawing/2014/main" id="{1349C152-E5B6-C947-99C7-ECA9C389E905}"/>
              </a:ext>
            </a:extLst>
          </p:cNvPr>
          <p:cNvGraphicFramePr>
            <a:graphicFrameLocks noGrp="1"/>
          </p:cNvGraphicFramePr>
          <p:nvPr>
            <p:extLst>
              <p:ext uri="{D42A27DB-BD31-4B8C-83A1-F6EECF244321}">
                <p14:modId xmlns:p14="http://schemas.microsoft.com/office/powerpoint/2010/main" val="288447239"/>
              </p:ext>
            </p:extLst>
          </p:nvPr>
        </p:nvGraphicFramePr>
        <p:xfrm>
          <a:off x="371474" y="1435485"/>
          <a:ext cx="11487150" cy="4922458"/>
        </p:xfrm>
        <a:graphic>
          <a:graphicData uri="http://schemas.openxmlformats.org/drawingml/2006/table">
            <a:tbl>
              <a:tblPr firstRow="1" bandRow="1">
                <a:tableStyleId>{616DA210-FB5B-4158-B5E0-FEB733F419BA}</a:tableStyleId>
              </a:tblPr>
              <a:tblGrid>
                <a:gridCol w="3829050">
                  <a:extLst>
                    <a:ext uri="{9D8B030D-6E8A-4147-A177-3AD203B41FA5}">
                      <a16:colId xmlns="" xmlns:a16="http://schemas.microsoft.com/office/drawing/2014/main" val="3033734931"/>
                    </a:ext>
                  </a:extLst>
                </a:gridCol>
                <a:gridCol w="3829050">
                  <a:extLst>
                    <a:ext uri="{9D8B030D-6E8A-4147-A177-3AD203B41FA5}">
                      <a16:colId xmlns="" xmlns:a16="http://schemas.microsoft.com/office/drawing/2014/main" val="4052680541"/>
                    </a:ext>
                  </a:extLst>
                </a:gridCol>
                <a:gridCol w="3829050">
                  <a:extLst>
                    <a:ext uri="{9D8B030D-6E8A-4147-A177-3AD203B41FA5}">
                      <a16:colId xmlns="" xmlns:a16="http://schemas.microsoft.com/office/drawing/2014/main" val="394622679"/>
                    </a:ext>
                  </a:extLst>
                </a:gridCol>
              </a:tblGrid>
              <a:tr h="767462">
                <a:tc>
                  <a:txBody>
                    <a:bodyPr/>
                    <a:lstStyle/>
                    <a:p>
                      <a:pPr algn="ctr"/>
                      <a:r>
                        <a:rPr lang="ja-JP" altLang="en-US" sz="2000" b="1" dirty="0">
                          <a:solidFill>
                            <a:schemeClr val="tx1">
                              <a:lumMod val="65000"/>
                              <a:lumOff val="35000"/>
                            </a:schemeClr>
                          </a:solidFill>
                          <a:latin typeface="Meiryo UI" panose="020B0604030504040204" pitchFamily="34" charset="-128"/>
                          <a:ea typeface="Meiryo UI" panose="020B0604030504040204" pitchFamily="34" charset="-128"/>
                        </a:rPr>
                        <a:t>事前</a:t>
                      </a:r>
                      <a:endParaRPr lang="en-US" sz="2000" b="1" dirty="0">
                        <a:solidFill>
                          <a:schemeClr val="tx1">
                            <a:lumMod val="65000"/>
                            <a:lumOff val="35000"/>
                          </a:schemeClr>
                        </a:solidFill>
                        <a:latin typeface="Meiryo UI" panose="020B0604030504040204" pitchFamily="34" charset="-128"/>
                        <a:ea typeface="Meiryo UI" panose="020B0604030504040204" pitchFamily="34" charset="-128"/>
                      </a:endParaRPr>
                    </a:p>
                  </a:txBody>
                  <a:tcPr anchor="ctr">
                    <a:solidFill>
                      <a:schemeClr val="bg1">
                        <a:lumMod val="95000"/>
                      </a:schemeClr>
                    </a:solidFill>
                  </a:tcPr>
                </a:tc>
                <a:tc>
                  <a:txBody>
                    <a:bodyPr/>
                    <a:lstStyle/>
                    <a:p>
                      <a:pPr algn="ctr"/>
                      <a:r>
                        <a:rPr lang="ja-JP" altLang="en-US" sz="2000" b="1" dirty="0">
                          <a:solidFill>
                            <a:schemeClr val="tx1">
                              <a:lumMod val="65000"/>
                              <a:lumOff val="35000"/>
                            </a:schemeClr>
                          </a:solidFill>
                          <a:latin typeface="Meiryo UI" panose="020B0604030504040204" pitchFamily="34" charset="-128"/>
                          <a:ea typeface="Meiryo UI" panose="020B0604030504040204" pitchFamily="34" charset="-128"/>
                        </a:rPr>
                        <a:t>研修中</a:t>
                      </a:r>
                      <a:endParaRPr lang="en-US" sz="2000" b="1" dirty="0">
                        <a:solidFill>
                          <a:schemeClr val="tx1">
                            <a:lumMod val="65000"/>
                            <a:lumOff val="35000"/>
                          </a:schemeClr>
                        </a:solidFill>
                        <a:latin typeface="Meiryo UI" panose="020B0604030504040204" pitchFamily="34" charset="-128"/>
                        <a:ea typeface="Meiryo UI" panose="020B0604030504040204" pitchFamily="34" charset="-128"/>
                      </a:endParaRPr>
                    </a:p>
                  </a:txBody>
                  <a:tcPr anchor="ctr">
                    <a:solidFill>
                      <a:schemeClr val="bg1">
                        <a:lumMod val="95000"/>
                      </a:schemeClr>
                    </a:solidFill>
                  </a:tcPr>
                </a:tc>
                <a:tc>
                  <a:txBody>
                    <a:bodyPr/>
                    <a:lstStyle/>
                    <a:p>
                      <a:pPr algn="ctr"/>
                      <a:r>
                        <a:rPr lang="ja-JP" altLang="en-US" sz="2000" b="1" dirty="0">
                          <a:solidFill>
                            <a:schemeClr val="tx1">
                              <a:lumMod val="65000"/>
                              <a:lumOff val="35000"/>
                            </a:schemeClr>
                          </a:solidFill>
                          <a:latin typeface="Meiryo UI" panose="020B0604030504040204" pitchFamily="34" charset="-128"/>
                          <a:ea typeface="Meiryo UI" panose="020B0604030504040204" pitchFamily="34" charset="-128"/>
                        </a:rPr>
                        <a:t>事後</a:t>
                      </a:r>
                      <a:endParaRPr lang="en-US" sz="2000" b="1" dirty="0">
                        <a:solidFill>
                          <a:schemeClr val="tx1">
                            <a:lumMod val="65000"/>
                            <a:lumOff val="35000"/>
                          </a:schemeClr>
                        </a:solidFill>
                        <a:latin typeface="Meiryo UI" panose="020B0604030504040204" pitchFamily="34" charset="-128"/>
                        <a:ea typeface="Meiryo UI" panose="020B0604030504040204" pitchFamily="34" charset="-128"/>
                      </a:endParaRPr>
                    </a:p>
                  </a:txBody>
                  <a:tcPr anchor="ctr">
                    <a:solidFill>
                      <a:schemeClr val="bg1">
                        <a:lumMod val="95000"/>
                      </a:schemeClr>
                    </a:solidFill>
                  </a:tcPr>
                </a:tc>
                <a:extLst>
                  <a:ext uri="{0D108BD9-81ED-4DB2-BD59-A6C34878D82A}">
                    <a16:rowId xmlns="" xmlns:a16="http://schemas.microsoft.com/office/drawing/2014/main" val="804266234"/>
                  </a:ext>
                </a:extLst>
              </a:tr>
              <a:tr h="4154996">
                <a:tc>
                  <a:txBody>
                    <a:bodyPr/>
                    <a:lstStyle/>
                    <a:p>
                      <a:pPr marL="342900" indent="-342900">
                        <a:buFont typeface="Arial" panose="020B0604020202020204" pitchFamily="34" charset="0"/>
                        <a:buChar char="•"/>
                      </a:pPr>
                      <a:r>
                        <a:rPr lang="ja-JP" altLang="en-US" sz="2000" b="0" dirty="0">
                          <a:solidFill>
                            <a:schemeClr val="tx1">
                              <a:lumMod val="65000"/>
                              <a:lumOff val="35000"/>
                            </a:schemeClr>
                          </a:solidFill>
                          <a:latin typeface="Meiryo UI" panose="020B0604030504040204" pitchFamily="34" charset="-128"/>
                          <a:ea typeface="Meiryo UI" panose="020B0604030504040204" pitchFamily="34" charset="-128"/>
                        </a:rPr>
                        <a:t>研修日程の調整</a:t>
                      </a:r>
                      <a:endParaRPr lang="en-US" altLang="ja-JP" sz="2000" b="0" dirty="0">
                        <a:solidFill>
                          <a:schemeClr val="tx1">
                            <a:lumMod val="65000"/>
                            <a:lumOff val="35000"/>
                          </a:schemeClr>
                        </a:solidFill>
                        <a:latin typeface="Meiryo UI" panose="020B0604030504040204" pitchFamily="34" charset="-128"/>
                        <a:ea typeface="Meiryo UI" panose="020B0604030504040204" pitchFamily="34" charset="-128"/>
                      </a:endParaRPr>
                    </a:p>
                    <a:p>
                      <a:pPr marL="342900" indent="-342900">
                        <a:buFont typeface="Arial" panose="020B0604020202020204" pitchFamily="34" charset="0"/>
                        <a:buChar char="•"/>
                      </a:pPr>
                      <a:r>
                        <a:rPr lang="ja-JP" altLang="en-US" sz="2000" b="0" dirty="0">
                          <a:solidFill>
                            <a:schemeClr val="tx1">
                              <a:lumMod val="65000"/>
                              <a:lumOff val="35000"/>
                            </a:schemeClr>
                          </a:solidFill>
                          <a:latin typeface="Meiryo UI" panose="020B0604030504040204" pitchFamily="34" charset="-128"/>
                          <a:ea typeface="Meiryo UI" panose="020B0604030504040204" pitchFamily="34" charset="-128"/>
                        </a:rPr>
                        <a:t>研修募集</a:t>
                      </a:r>
                      <a:endParaRPr lang="en-US" altLang="ja-JP" sz="2000" b="0" dirty="0">
                        <a:solidFill>
                          <a:schemeClr val="tx1">
                            <a:lumMod val="65000"/>
                            <a:lumOff val="35000"/>
                          </a:schemeClr>
                        </a:solidFill>
                        <a:latin typeface="Meiryo UI" panose="020B0604030504040204" pitchFamily="34" charset="-128"/>
                        <a:ea typeface="Meiryo UI" panose="020B0604030504040204" pitchFamily="34" charset="-128"/>
                      </a:endParaRPr>
                    </a:p>
                    <a:p>
                      <a:pPr marL="342900" indent="-342900">
                        <a:buFont typeface="Arial" panose="020B0604020202020204" pitchFamily="34" charset="0"/>
                        <a:buChar char="•"/>
                      </a:pPr>
                      <a:r>
                        <a:rPr lang="ja-JP" altLang="en-US" sz="2000" b="0" dirty="0">
                          <a:solidFill>
                            <a:schemeClr val="tx1">
                              <a:lumMod val="65000"/>
                              <a:lumOff val="35000"/>
                            </a:schemeClr>
                          </a:solidFill>
                          <a:latin typeface="Meiryo UI" panose="020B0604030504040204" pitchFamily="34" charset="-128"/>
                          <a:ea typeface="Meiryo UI" panose="020B0604030504040204" pitchFamily="34" charset="-128"/>
                        </a:rPr>
                        <a:t>事前課題の設定</a:t>
                      </a:r>
                      <a:endParaRPr lang="en-US" altLang="ja-JP" sz="2000" b="0" dirty="0">
                        <a:solidFill>
                          <a:schemeClr val="tx1">
                            <a:lumMod val="65000"/>
                            <a:lumOff val="35000"/>
                          </a:schemeClr>
                        </a:solidFill>
                        <a:latin typeface="Meiryo UI" panose="020B0604030504040204" pitchFamily="34" charset="-128"/>
                        <a:ea typeface="Meiryo UI" panose="020B0604030504040204" pitchFamily="34" charset="-128"/>
                      </a:endParaRPr>
                    </a:p>
                    <a:p>
                      <a:pPr marL="342900" indent="-342900">
                        <a:buFont typeface="Arial" panose="020B0604020202020204" pitchFamily="34" charset="0"/>
                        <a:buChar char="•"/>
                      </a:pPr>
                      <a:r>
                        <a:rPr lang="ja-JP" altLang="en-US" sz="2000" b="0" dirty="0">
                          <a:solidFill>
                            <a:schemeClr val="tx1">
                              <a:lumMod val="65000"/>
                              <a:lumOff val="35000"/>
                            </a:schemeClr>
                          </a:solidFill>
                          <a:latin typeface="Meiryo UI" panose="020B0604030504040204" pitchFamily="34" charset="-128"/>
                          <a:ea typeface="Meiryo UI" panose="020B0604030504040204" pitchFamily="34" charset="-128"/>
                        </a:rPr>
                        <a:t>事前課題と研修当日の持ち物などについてのアナウンス</a:t>
                      </a:r>
                      <a:endParaRPr lang="en-US" altLang="ja-JP" sz="2000" b="0" dirty="0">
                        <a:solidFill>
                          <a:schemeClr val="tx1">
                            <a:lumMod val="65000"/>
                            <a:lumOff val="35000"/>
                          </a:schemeClr>
                        </a:solidFill>
                        <a:latin typeface="Meiryo UI" panose="020B0604030504040204" pitchFamily="34" charset="-128"/>
                        <a:ea typeface="Meiryo UI" panose="020B0604030504040204" pitchFamily="34" charset="-128"/>
                      </a:endParaRPr>
                    </a:p>
                    <a:p>
                      <a:pPr marL="342900" indent="-342900">
                        <a:buFont typeface="Arial" panose="020B0604020202020204" pitchFamily="34" charset="0"/>
                        <a:buChar char="•"/>
                      </a:pPr>
                      <a:r>
                        <a:rPr lang="ja-JP" altLang="en-US" sz="2000" b="0" dirty="0">
                          <a:solidFill>
                            <a:schemeClr val="tx1">
                              <a:lumMod val="65000"/>
                              <a:lumOff val="35000"/>
                            </a:schemeClr>
                          </a:solidFill>
                          <a:latin typeface="Meiryo UI" panose="020B0604030504040204" pitchFamily="34" charset="-128"/>
                          <a:ea typeface="Meiryo UI" panose="020B0604030504040204" pitchFamily="34" charset="-128"/>
                        </a:rPr>
                        <a:t>研修の事前準備（</a:t>
                      </a:r>
                      <a:r>
                        <a:rPr lang="en-US" altLang="ja-JP" sz="2000" b="0" dirty="0">
                          <a:solidFill>
                            <a:schemeClr val="tx1">
                              <a:lumMod val="65000"/>
                              <a:lumOff val="35000"/>
                            </a:schemeClr>
                          </a:solidFill>
                          <a:latin typeface="Meiryo UI" panose="020B0604030504040204" pitchFamily="34" charset="-128"/>
                          <a:ea typeface="Meiryo UI" panose="020B0604030504040204" pitchFamily="34" charset="-128"/>
                        </a:rPr>
                        <a:t>Google Classroom</a:t>
                      </a:r>
                      <a:r>
                        <a:rPr lang="ja-JP" altLang="en-US" sz="2000" b="0" dirty="0">
                          <a:solidFill>
                            <a:schemeClr val="tx1">
                              <a:lumMod val="65000"/>
                              <a:lumOff val="35000"/>
                            </a:schemeClr>
                          </a:solidFill>
                          <a:latin typeface="Meiryo UI" panose="020B0604030504040204" pitchFamily="34" charset="-128"/>
                          <a:ea typeface="Meiryo UI" panose="020B0604030504040204" pitchFamily="34" charset="-128"/>
                        </a:rPr>
                        <a:t>の設定など）</a:t>
                      </a:r>
                      <a:endParaRPr lang="en-US" altLang="ja-JP" sz="2000" b="0" dirty="0">
                        <a:solidFill>
                          <a:schemeClr val="tx1">
                            <a:lumMod val="65000"/>
                            <a:lumOff val="35000"/>
                          </a:schemeClr>
                        </a:solidFill>
                        <a:latin typeface="Meiryo UI" panose="020B0604030504040204" pitchFamily="34" charset="-128"/>
                        <a:ea typeface="Meiryo UI" panose="020B0604030504040204" pitchFamily="34" charset="-128"/>
                      </a:endParaRPr>
                    </a:p>
                    <a:p>
                      <a:pPr marL="342900" indent="-342900">
                        <a:buFont typeface="Arial" panose="020B0604020202020204" pitchFamily="34" charset="0"/>
                        <a:buChar char="•"/>
                      </a:pPr>
                      <a:endParaRPr lang="en-US" altLang="ja-JP" sz="2000" b="0" dirty="0">
                        <a:solidFill>
                          <a:schemeClr val="tx1">
                            <a:lumMod val="65000"/>
                            <a:lumOff val="35000"/>
                          </a:schemeClr>
                        </a:solidFill>
                        <a:latin typeface="Meiryo UI" panose="020B0604030504040204" pitchFamily="34" charset="-128"/>
                        <a:ea typeface="Meiryo UI" panose="020B0604030504040204" pitchFamily="34" charset="-128"/>
                      </a:endParaRPr>
                    </a:p>
                  </a:txBody>
                  <a:tcPr>
                    <a:noFill/>
                  </a:tcPr>
                </a:tc>
                <a:tc>
                  <a:txBody>
                    <a:bodyPr/>
                    <a:lstStyle/>
                    <a:p>
                      <a:pPr marL="285750" lvl="0" indent="-285750">
                        <a:buFont typeface="Arial" panose="020B0604020202020204" pitchFamily="34" charset="0"/>
                        <a:buChar char="•"/>
                      </a:pPr>
                      <a:r>
                        <a:rPr lang="ja-JP" altLang="en-US" sz="2000" b="0" dirty="0" smtClean="0">
                          <a:solidFill>
                            <a:schemeClr val="tx1">
                              <a:lumMod val="65000"/>
                              <a:lumOff val="35000"/>
                            </a:schemeClr>
                          </a:solidFill>
                          <a:latin typeface="Meiryo UI" panose="020B0604030504040204" pitchFamily="34" charset="-128"/>
                          <a:ea typeface="Meiryo UI" panose="020B0604030504040204" pitchFamily="34" charset="-128"/>
                        </a:rPr>
                        <a:t>前半</a:t>
                      </a:r>
                      <a:r>
                        <a:rPr lang="en-US" altLang="ja-JP" sz="2000" b="0" dirty="0" smtClean="0">
                          <a:solidFill>
                            <a:schemeClr val="tx1">
                              <a:lumMod val="65000"/>
                              <a:lumOff val="35000"/>
                            </a:schemeClr>
                          </a:solidFill>
                          <a:latin typeface="Meiryo UI" panose="020B0604030504040204" pitchFamily="34" charset="-128"/>
                          <a:ea typeface="Meiryo UI" panose="020B0604030504040204" pitchFamily="34" charset="-128"/>
                        </a:rPr>
                        <a:t>4</a:t>
                      </a:r>
                      <a:r>
                        <a:rPr lang="en-US" sz="2000" b="0" dirty="0" smtClean="0">
                          <a:solidFill>
                            <a:schemeClr val="tx1">
                              <a:lumMod val="65000"/>
                              <a:lumOff val="35000"/>
                            </a:schemeClr>
                          </a:solidFill>
                          <a:latin typeface="Meiryo UI" panose="020B0604030504040204" pitchFamily="34" charset="-128"/>
                          <a:ea typeface="Meiryo UI" panose="020B0604030504040204" pitchFamily="34" charset="-128"/>
                        </a:rPr>
                        <a:t>時間、</a:t>
                      </a:r>
                      <a:r>
                        <a:rPr lang="ja-JP" altLang="en-US" sz="2000" b="0" dirty="0" smtClean="0">
                          <a:solidFill>
                            <a:schemeClr val="tx1">
                              <a:lumMod val="65000"/>
                              <a:lumOff val="35000"/>
                            </a:schemeClr>
                          </a:solidFill>
                          <a:latin typeface="Meiryo UI" panose="020B0604030504040204" pitchFamily="34" charset="-128"/>
                          <a:ea typeface="Meiryo UI" panose="020B0604030504040204" pitchFamily="34" charset="-128"/>
                        </a:rPr>
                        <a:t>後半</a:t>
                      </a:r>
                      <a:r>
                        <a:rPr lang="en-US" sz="2000" b="0" dirty="0" smtClean="0">
                          <a:solidFill>
                            <a:schemeClr val="tx1">
                              <a:lumMod val="65000"/>
                              <a:lumOff val="35000"/>
                            </a:schemeClr>
                          </a:solidFill>
                          <a:latin typeface="Meiryo UI" panose="020B0604030504040204" pitchFamily="34" charset="-128"/>
                          <a:ea typeface="Meiryo UI" panose="020B0604030504040204" pitchFamily="34" charset="-128"/>
                        </a:rPr>
                        <a:t>3</a:t>
                      </a:r>
                      <a:r>
                        <a:rPr lang="en-US" sz="2000" b="0" dirty="0">
                          <a:solidFill>
                            <a:schemeClr val="tx1">
                              <a:lumMod val="65000"/>
                              <a:lumOff val="35000"/>
                            </a:schemeClr>
                          </a:solidFill>
                          <a:latin typeface="Meiryo UI" panose="020B0604030504040204" pitchFamily="34" charset="-128"/>
                          <a:ea typeface="Meiryo UI" panose="020B0604030504040204" pitchFamily="34" charset="-128"/>
                        </a:rPr>
                        <a:t>時間、</a:t>
                      </a:r>
                      <a:r>
                        <a:rPr lang="en-US" sz="2000" b="0" dirty="0" smtClean="0">
                          <a:solidFill>
                            <a:schemeClr val="tx1">
                              <a:lumMod val="65000"/>
                              <a:lumOff val="35000"/>
                            </a:schemeClr>
                          </a:solidFill>
                          <a:latin typeface="Meiryo UI" panose="020B0604030504040204" pitchFamily="34" charset="-128"/>
                          <a:ea typeface="Meiryo UI" panose="020B0604030504040204" pitchFamily="34" charset="-128"/>
                        </a:rPr>
                        <a:t>計7時間</a:t>
                      </a:r>
                      <a:endParaRPr lang="en-US" sz="2000" b="0" dirty="0">
                        <a:solidFill>
                          <a:schemeClr val="tx1">
                            <a:lumMod val="65000"/>
                            <a:lumOff val="35000"/>
                          </a:schemeClr>
                        </a:solidFill>
                        <a:latin typeface="Meiryo UI" panose="020B0604030504040204" pitchFamily="34" charset="-128"/>
                        <a:ea typeface="Meiryo UI" panose="020B0604030504040204" pitchFamily="34" charset="-128"/>
                      </a:endParaRPr>
                    </a:p>
                    <a:p>
                      <a:pPr marL="285750" lvl="0" indent="-285750">
                        <a:buFont typeface="Arial" panose="020B0604020202020204" pitchFamily="34" charset="0"/>
                        <a:buChar char="•"/>
                      </a:pPr>
                      <a:r>
                        <a:rPr lang="en-US" sz="2000" b="0" dirty="0" err="1">
                          <a:solidFill>
                            <a:schemeClr val="tx1">
                              <a:lumMod val="65000"/>
                              <a:lumOff val="35000"/>
                            </a:schemeClr>
                          </a:solidFill>
                          <a:latin typeface="Meiryo UI" panose="020B0604030504040204" pitchFamily="34" charset="-128"/>
                          <a:ea typeface="Meiryo UI" panose="020B0604030504040204" pitchFamily="34" charset="-128"/>
                        </a:rPr>
                        <a:t>演習、ディスカッションを中心に</a:t>
                      </a:r>
                      <a:r>
                        <a:rPr lang="ja-JP" altLang="en-US" sz="2000" b="0" dirty="0">
                          <a:solidFill>
                            <a:schemeClr val="tx1">
                              <a:lumMod val="65000"/>
                              <a:lumOff val="35000"/>
                            </a:schemeClr>
                          </a:solidFill>
                          <a:latin typeface="Meiryo UI" panose="020B0604030504040204" pitchFamily="34" charset="-128"/>
                          <a:ea typeface="Meiryo UI" panose="020B0604030504040204" pitchFamily="34" charset="-128"/>
                        </a:rPr>
                        <a:t>行う</a:t>
                      </a:r>
                      <a:endParaRPr lang="en-US" altLang="ja-JP" sz="2000" b="0" dirty="0">
                        <a:solidFill>
                          <a:schemeClr val="tx1">
                            <a:lumMod val="65000"/>
                            <a:lumOff val="35000"/>
                          </a:schemeClr>
                        </a:solidFill>
                        <a:latin typeface="Meiryo UI" panose="020B0604030504040204" pitchFamily="34" charset="-128"/>
                        <a:ea typeface="Meiryo UI" panose="020B0604030504040204" pitchFamily="34" charset="-128"/>
                      </a:endParaRPr>
                    </a:p>
                    <a:p>
                      <a:pPr marL="285750" lvl="0" indent="-285750">
                        <a:buFont typeface="Arial" panose="020B0604020202020204" pitchFamily="34" charset="0"/>
                        <a:buChar char="•"/>
                      </a:pPr>
                      <a:r>
                        <a:rPr lang="ja-JP" altLang="en-US" sz="2000" b="0" dirty="0">
                          <a:solidFill>
                            <a:schemeClr val="tx1">
                              <a:lumMod val="65000"/>
                              <a:lumOff val="35000"/>
                            </a:schemeClr>
                          </a:solidFill>
                          <a:latin typeface="Meiryo UI" panose="020B0604030504040204" pitchFamily="34" charset="-128"/>
                          <a:ea typeface="Meiryo UI" panose="020B0604030504040204" pitchFamily="34" charset="-128"/>
                        </a:rPr>
                        <a:t>学習活動の時間管理、運用、ファシリテーション</a:t>
                      </a:r>
                      <a:endParaRPr lang="en-US" sz="2000" b="0" dirty="0">
                        <a:solidFill>
                          <a:schemeClr val="tx1">
                            <a:lumMod val="65000"/>
                            <a:lumOff val="35000"/>
                          </a:schemeClr>
                        </a:solidFill>
                        <a:latin typeface="Meiryo UI" panose="020B0604030504040204" pitchFamily="34" charset="-128"/>
                        <a:ea typeface="Meiryo UI" panose="020B0604030504040204" pitchFamily="34" charset="-128"/>
                      </a:endParaRPr>
                    </a:p>
                    <a:p>
                      <a:pPr marL="342900" indent="-342900">
                        <a:buFont typeface="Arial" panose="020B0604020202020204" pitchFamily="34" charset="0"/>
                        <a:buChar char="•"/>
                      </a:pPr>
                      <a:endParaRPr lang="en-US" sz="2000" b="0" dirty="0">
                        <a:solidFill>
                          <a:schemeClr val="tx1">
                            <a:lumMod val="65000"/>
                            <a:lumOff val="35000"/>
                          </a:schemeClr>
                        </a:solidFill>
                        <a:latin typeface="Meiryo UI" panose="020B0604030504040204" pitchFamily="34" charset="-128"/>
                        <a:ea typeface="Meiryo UI" panose="020B0604030504040204" pitchFamily="34" charset="-128"/>
                      </a:endParaRPr>
                    </a:p>
                  </a:txBody>
                  <a:tcPr>
                    <a:noFill/>
                  </a:tcPr>
                </a:tc>
                <a:tc>
                  <a:txBody>
                    <a:bodyPr/>
                    <a:lstStyle/>
                    <a:p>
                      <a:pPr marL="342900" indent="-342900">
                        <a:buFont typeface="Arial" panose="020B0604020202020204" pitchFamily="34" charset="0"/>
                        <a:buChar char="•"/>
                      </a:pPr>
                      <a:r>
                        <a:rPr lang="en-US" altLang="ja-JP" sz="2000" b="0" dirty="0">
                          <a:solidFill>
                            <a:schemeClr val="tx1">
                              <a:lumMod val="65000"/>
                              <a:lumOff val="35000"/>
                            </a:schemeClr>
                          </a:solidFill>
                          <a:latin typeface="Meiryo UI" panose="020B0604030504040204" pitchFamily="34" charset="-128"/>
                          <a:ea typeface="Meiryo UI" panose="020B0604030504040204" pitchFamily="34" charset="-128"/>
                        </a:rPr>
                        <a:t>(</a:t>
                      </a:r>
                      <a:r>
                        <a:rPr lang="ja-JP" altLang="en-US" sz="2000" b="0" dirty="0">
                          <a:solidFill>
                            <a:schemeClr val="tx1">
                              <a:lumMod val="65000"/>
                              <a:lumOff val="35000"/>
                            </a:schemeClr>
                          </a:solidFill>
                          <a:latin typeface="Meiryo UI" panose="020B0604030504040204" pitchFamily="34" charset="-128"/>
                          <a:ea typeface="Meiryo UI" panose="020B0604030504040204" pitchFamily="34" charset="-128"/>
                        </a:rPr>
                        <a:t>アクションプランへのコメント</a:t>
                      </a:r>
                      <a:r>
                        <a:rPr lang="en-US" altLang="ja-JP" sz="2000" b="0" dirty="0">
                          <a:solidFill>
                            <a:schemeClr val="tx1">
                              <a:lumMod val="65000"/>
                              <a:lumOff val="35000"/>
                            </a:schemeClr>
                          </a:solidFill>
                          <a:latin typeface="Meiryo UI" panose="020B0604030504040204" pitchFamily="34" charset="-128"/>
                          <a:ea typeface="Meiryo UI" panose="020B0604030504040204" pitchFamily="34" charset="-128"/>
                        </a:rPr>
                        <a:t>)</a:t>
                      </a:r>
                    </a:p>
                    <a:p>
                      <a:pPr marL="342900" indent="-342900">
                        <a:buFont typeface="Arial" panose="020B0604020202020204" pitchFamily="34" charset="0"/>
                        <a:buChar char="•"/>
                      </a:pPr>
                      <a:r>
                        <a:rPr lang="ja-JP" altLang="en-US" sz="2000" b="0" dirty="0">
                          <a:solidFill>
                            <a:schemeClr val="tx1">
                              <a:lumMod val="65000"/>
                              <a:lumOff val="35000"/>
                            </a:schemeClr>
                          </a:solidFill>
                          <a:latin typeface="Meiryo UI" panose="020B0604030504040204" pitchFamily="34" charset="-128"/>
                          <a:ea typeface="Meiryo UI" panose="020B0604030504040204" pitchFamily="34" charset="-128"/>
                        </a:rPr>
                        <a:t>最終課題提出後、指導案シートへのコメント、動画教材の評価（動画教材チェックポイントを使用）</a:t>
                      </a:r>
                      <a:endParaRPr lang="en-US" altLang="ja-JP" sz="2000" b="0" dirty="0">
                        <a:solidFill>
                          <a:schemeClr val="tx1">
                            <a:lumMod val="65000"/>
                            <a:lumOff val="35000"/>
                          </a:schemeClr>
                        </a:solidFill>
                        <a:latin typeface="Meiryo UI" panose="020B0604030504040204" pitchFamily="34" charset="-128"/>
                        <a:ea typeface="Meiryo UI" panose="020B0604030504040204" pitchFamily="34" charset="-128"/>
                      </a:endParaRPr>
                    </a:p>
                    <a:p>
                      <a:pPr marL="342900" indent="-342900">
                        <a:buFont typeface="Arial" panose="020B0604020202020204" pitchFamily="34" charset="0"/>
                        <a:buChar char="•"/>
                      </a:pPr>
                      <a:r>
                        <a:rPr lang="ja-JP" altLang="en-US" sz="2000" b="0" dirty="0">
                          <a:solidFill>
                            <a:schemeClr val="tx1">
                              <a:lumMod val="65000"/>
                              <a:lumOff val="35000"/>
                            </a:schemeClr>
                          </a:solidFill>
                          <a:latin typeface="Meiryo UI" panose="020B0604030504040204" pitchFamily="34" charset="-128"/>
                          <a:ea typeface="Meiryo UI" panose="020B0604030504040204" pitchFamily="34" charset="-128"/>
                        </a:rPr>
                        <a:t>研修全体の</a:t>
                      </a:r>
                      <a:r>
                        <a:rPr lang="ja-JP" altLang="en-US" sz="2000" b="0" dirty="0" smtClean="0">
                          <a:solidFill>
                            <a:schemeClr val="tx1">
                              <a:lumMod val="65000"/>
                              <a:lumOff val="35000"/>
                            </a:schemeClr>
                          </a:solidFill>
                          <a:latin typeface="Meiryo UI" panose="020B0604030504040204" pitchFamily="34" charset="-128"/>
                          <a:ea typeface="Meiryo UI" panose="020B0604030504040204" pitchFamily="34" charset="-128"/>
                        </a:rPr>
                        <a:t>評価し、改善</a:t>
                      </a:r>
                      <a:r>
                        <a:rPr lang="ja-JP" altLang="en-US" sz="2000" b="0" dirty="0">
                          <a:solidFill>
                            <a:schemeClr val="tx1">
                              <a:lumMod val="65000"/>
                              <a:lumOff val="35000"/>
                            </a:schemeClr>
                          </a:solidFill>
                          <a:latin typeface="Meiryo UI" panose="020B0604030504040204" pitchFamily="34" charset="-128"/>
                          <a:ea typeface="Meiryo UI" panose="020B0604030504040204" pitchFamily="34" charset="-128"/>
                        </a:rPr>
                        <a:t>案を考える</a:t>
                      </a:r>
                      <a:endParaRPr lang="en-US" sz="2000" b="0" dirty="0">
                        <a:solidFill>
                          <a:schemeClr val="tx1">
                            <a:lumMod val="65000"/>
                            <a:lumOff val="35000"/>
                          </a:schemeClr>
                        </a:solidFill>
                        <a:latin typeface="Meiryo UI" panose="020B0604030504040204" pitchFamily="34" charset="-128"/>
                        <a:ea typeface="Meiryo UI" panose="020B0604030504040204" pitchFamily="34" charset="-128"/>
                      </a:endParaRPr>
                    </a:p>
                  </a:txBody>
                  <a:tcPr>
                    <a:noFill/>
                  </a:tcPr>
                </a:tc>
                <a:extLst>
                  <a:ext uri="{0D108BD9-81ED-4DB2-BD59-A6C34878D82A}">
                    <a16:rowId xmlns="" xmlns:a16="http://schemas.microsoft.com/office/drawing/2014/main" val="2805912770"/>
                  </a:ext>
                </a:extLst>
              </a:tr>
            </a:tbl>
          </a:graphicData>
        </a:graphic>
      </p:graphicFrame>
      <p:sp>
        <p:nvSpPr>
          <p:cNvPr id="3" name="スライド番号プレースホルダー 2"/>
          <p:cNvSpPr>
            <a:spLocks noGrp="1"/>
          </p:cNvSpPr>
          <p:nvPr>
            <p:ph type="sldNum" sz="quarter" idx="12"/>
          </p:nvPr>
        </p:nvSpPr>
        <p:spPr/>
        <p:txBody>
          <a:bodyPr/>
          <a:lstStyle/>
          <a:p>
            <a:fld id="{D9226DAE-D732-0D44-A3A9-3426432CAC1A}" type="slidenum">
              <a:rPr lang="en-US" smtClean="0"/>
              <a:t>17</a:t>
            </a:fld>
            <a:endParaRPr lang="en-US"/>
          </a:p>
        </p:txBody>
      </p:sp>
    </p:spTree>
    <p:extLst>
      <p:ext uri="{BB962C8B-B14F-4D97-AF65-F5344CB8AC3E}">
        <p14:creationId xmlns:p14="http://schemas.microsoft.com/office/powerpoint/2010/main" val="3487867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0FE7C6-7CAA-0C41-8047-73E8AE5BEFDD}"/>
              </a:ext>
            </a:extLst>
          </p:cNvPr>
          <p:cNvSpPr>
            <a:spLocks noGrp="1"/>
          </p:cNvSpPr>
          <p:nvPr>
            <p:ph type="title"/>
          </p:nvPr>
        </p:nvSpPr>
        <p:spPr>
          <a:xfrm>
            <a:off x="838200" y="550869"/>
            <a:ext cx="10515600" cy="898898"/>
          </a:xfrm>
        </p:spPr>
        <p:txBody>
          <a:bodyPr/>
          <a:lstStyle/>
          <a:p>
            <a:r>
              <a:rPr lang="ja-JP" altLang="en-US" dirty="0">
                <a:solidFill>
                  <a:schemeClr val="tx1">
                    <a:lumMod val="65000"/>
                    <a:lumOff val="35000"/>
                  </a:schemeClr>
                </a:solidFill>
              </a:rPr>
              <a:t>受講者の</a:t>
            </a:r>
            <a:r>
              <a:rPr lang="ja-JP" altLang="en-US" dirty="0" smtClean="0">
                <a:solidFill>
                  <a:schemeClr val="tx1">
                    <a:lumMod val="65000"/>
                    <a:lumOff val="35000"/>
                  </a:schemeClr>
                </a:solidFill>
              </a:rPr>
              <a:t>動きワークシート</a:t>
            </a:r>
            <a:endParaRPr lang="en-US" dirty="0">
              <a:solidFill>
                <a:schemeClr val="tx1">
                  <a:lumMod val="65000"/>
                  <a:lumOff val="35000"/>
                </a:schemeClr>
              </a:solidFill>
            </a:endParaRPr>
          </a:p>
        </p:txBody>
      </p:sp>
      <p:graphicFrame>
        <p:nvGraphicFramePr>
          <p:cNvPr id="7" name="Table 6">
            <a:extLst>
              <a:ext uri="{FF2B5EF4-FFF2-40B4-BE49-F238E27FC236}">
                <a16:creationId xmlns="" xmlns:a16="http://schemas.microsoft.com/office/drawing/2014/main" id="{1349C152-E5B6-C947-99C7-ECA9C389E905}"/>
              </a:ext>
            </a:extLst>
          </p:cNvPr>
          <p:cNvGraphicFramePr>
            <a:graphicFrameLocks noGrp="1"/>
          </p:cNvGraphicFramePr>
          <p:nvPr>
            <p:extLst>
              <p:ext uri="{D42A27DB-BD31-4B8C-83A1-F6EECF244321}">
                <p14:modId xmlns:p14="http://schemas.microsoft.com/office/powerpoint/2010/main" val="2457169243"/>
              </p:ext>
            </p:extLst>
          </p:nvPr>
        </p:nvGraphicFramePr>
        <p:xfrm>
          <a:off x="371474" y="1406905"/>
          <a:ext cx="11458575" cy="4908175"/>
        </p:xfrm>
        <a:graphic>
          <a:graphicData uri="http://schemas.openxmlformats.org/drawingml/2006/table">
            <a:tbl>
              <a:tblPr firstRow="1" bandRow="1">
                <a:tableStyleId>{616DA210-FB5B-4158-B5E0-FEB733F419BA}</a:tableStyleId>
              </a:tblPr>
              <a:tblGrid>
                <a:gridCol w="3819525">
                  <a:extLst>
                    <a:ext uri="{9D8B030D-6E8A-4147-A177-3AD203B41FA5}">
                      <a16:colId xmlns="" xmlns:a16="http://schemas.microsoft.com/office/drawing/2014/main" val="3033734931"/>
                    </a:ext>
                  </a:extLst>
                </a:gridCol>
                <a:gridCol w="3819525">
                  <a:extLst>
                    <a:ext uri="{9D8B030D-6E8A-4147-A177-3AD203B41FA5}">
                      <a16:colId xmlns="" xmlns:a16="http://schemas.microsoft.com/office/drawing/2014/main" val="4052680541"/>
                    </a:ext>
                  </a:extLst>
                </a:gridCol>
                <a:gridCol w="3819525">
                  <a:extLst>
                    <a:ext uri="{9D8B030D-6E8A-4147-A177-3AD203B41FA5}">
                      <a16:colId xmlns="" xmlns:a16="http://schemas.microsoft.com/office/drawing/2014/main" val="394622679"/>
                    </a:ext>
                  </a:extLst>
                </a:gridCol>
              </a:tblGrid>
              <a:tr h="765236">
                <a:tc>
                  <a:txBody>
                    <a:bodyPr/>
                    <a:lstStyle/>
                    <a:p>
                      <a:pPr algn="ctr"/>
                      <a:r>
                        <a:rPr lang="ja-JP" altLang="en-US" sz="2000" dirty="0">
                          <a:solidFill>
                            <a:schemeClr val="tx1">
                              <a:lumMod val="65000"/>
                              <a:lumOff val="35000"/>
                            </a:schemeClr>
                          </a:solidFill>
                          <a:latin typeface="Meiryo UI" panose="020B0604030504040204" pitchFamily="34" charset="-128"/>
                          <a:ea typeface="Meiryo UI" panose="020B0604030504040204" pitchFamily="34" charset="-128"/>
                        </a:rPr>
                        <a:t>事前</a:t>
                      </a:r>
                      <a:endParaRPr lang="en-US" sz="2000" dirty="0">
                        <a:solidFill>
                          <a:schemeClr val="tx1">
                            <a:lumMod val="65000"/>
                            <a:lumOff val="35000"/>
                          </a:schemeClr>
                        </a:solidFill>
                        <a:latin typeface="Meiryo UI" panose="020B0604030504040204" pitchFamily="34" charset="-128"/>
                        <a:ea typeface="Meiryo UI" panose="020B0604030504040204" pitchFamily="34" charset="-128"/>
                      </a:endParaRPr>
                    </a:p>
                  </a:txBody>
                  <a:tcPr anchor="ctr">
                    <a:solidFill>
                      <a:schemeClr val="bg1">
                        <a:lumMod val="95000"/>
                      </a:schemeClr>
                    </a:solidFill>
                  </a:tcPr>
                </a:tc>
                <a:tc>
                  <a:txBody>
                    <a:bodyPr/>
                    <a:lstStyle/>
                    <a:p>
                      <a:pPr algn="ctr"/>
                      <a:r>
                        <a:rPr lang="ja-JP" altLang="en-US" sz="2000" dirty="0">
                          <a:solidFill>
                            <a:schemeClr val="tx1">
                              <a:lumMod val="65000"/>
                              <a:lumOff val="35000"/>
                            </a:schemeClr>
                          </a:solidFill>
                          <a:latin typeface="Meiryo UI" panose="020B0604030504040204" pitchFamily="34" charset="-128"/>
                          <a:ea typeface="Meiryo UI" panose="020B0604030504040204" pitchFamily="34" charset="-128"/>
                        </a:rPr>
                        <a:t>研修中</a:t>
                      </a:r>
                      <a:endParaRPr lang="en-US" sz="2000" dirty="0">
                        <a:solidFill>
                          <a:schemeClr val="tx1">
                            <a:lumMod val="65000"/>
                            <a:lumOff val="35000"/>
                          </a:schemeClr>
                        </a:solidFill>
                        <a:latin typeface="Meiryo UI" panose="020B0604030504040204" pitchFamily="34" charset="-128"/>
                        <a:ea typeface="Meiryo UI" panose="020B0604030504040204" pitchFamily="34" charset="-128"/>
                      </a:endParaRPr>
                    </a:p>
                  </a:txBody>
                  <a:tcPr anchor="ctr">
                    <a:solidFill>
                      <a:schemeClr val="bg1">
                        <a:lumMod val="95000"/>
                      </a:schemeClr>
                    </a:solidFill>
                  </a:tcPr>
                </a:tc>
                <a:tc>
                  <a:txBody>
                    <a:bodyPr/>
                    <a:lstStyle/>
                    <a:p>
                      <a:pPr algn="ctr"/>
                      <a:r>
                        <a:rPr lang="ja-JP" altLang="en-US" sz="2000" dirty="0">
                          <a:solidFill>
                            <a:schemeClr val="tx1">
                              <a:lumMod val="65000"/>
                              <a:lumOff val="35000"/>
                            </a:schemeClr>
                          </a:solidFill>
                          <a:latin typeface="Meiryo UI" panose="020B0604030504040204" pitchFamily="34" charset="-128"/>
                          <a:ea typeface="Meiryo UI" panose="020B0604030504040204" pitchFamily="34" charset="-128"/>
                        </a:rPr>
                        <a:t>事後</a:t>
                      </a:r>
                      <a:endParaRPr lang="en-US" sz="2000" dirty="0">
                        <a:solidFill>
                          <a:schemeClr val="tx1">
                            <a:lumMod val="65000"/>
                            <a:lumOff val="35000"/>
                          </a:schemeClr>
                        </a:solidFill>
                        <a:latin typeface="Meiryo UI" panose="020B0604030504040204" pitchFamily="34" charset="-128"/>
                        <a:ea typeface="Meiryo UI" panose="020B0604030504040204" pitchFamily="34" charset="-128"/>
                      </a:endParaRPr>
                    </a:p>
                  </a:txBody>
                  <a:tcPr anchor="ctr">
                    <a:solidFill>
                      <a:schemeClr val="bg1">
                        <a:lumMod val="95000"/>
                      </a:schemeClr>
                    </a:solidFill>
                  </a:tcPr>
                </a:tc>
                <a:extLst>
                  <a:ext uri="{0D108BD9-81ED-4DB2-BD59-A6C34878D82A}">
                    <a16:rowId xmlns="" xmlns:a16="http://schemas.microsoft.com/office/drawing/2014/main" val="804266234"/>
                  </a:ext>
                </a:extLst>
              </a:tr>
              <a:tr h="4142939">
                <a:tc>
                  <a:txBody>
                    <a:bodyPr/>
                    <a:lstStyle/>
                    <a:p>
                      <a:pPr marL="285750" indent="-285750">
                        <a:buFont typeface="Arial" panose="020B0604020202020204" pitchFamily="34" charset="0"/>
                        <a:buChar char="•"/>
                      </a:pPr>
                      <a:r>
                        <a:rPr lang="ja-JP" altLang="en-US" sz="2000" b="0" dirty="0">
                          <a:solidFill>
                            <a:schemeClr val="tx1">
                              <a:lumMod val="65000"/>
                              <a:lumOff val="35000"/>
                            </a:schemeClr>
                          </a:solidFill>
                          <a:latin typeface="Meiryo UI" panose="020B0604030504040204" pitchFamily="34" charset="-128"/>
                          <a:ea typeface="Meiryo UI" panose="020B0604030504040204" pitchFamily="34" charset="-128"/>
                        </a:rPr>
                        <a:t>全国専門学校教育研究会</a:t>
                      </a:r>
                      <a:r>
                        <a:rPr lang="en-US" altLang="ja-JP" sz="2000" b="0" dirty="0">
                          <a:solidFill>
                            <a:schemeClr val="tx1">
                              <a:lumMod val="65000"/>
                              <a:lumOff val="35000"/>
                            </a:schemeClr>
                          </a:solidFill>
                          <a:latin typeface="Meiryo UI" panose="020B0604030504040204" pitchFamily="34" charset="-128"/>
                          <a:ea typeface="Meiryo UI" panose="020B0604030504040204" pitchFamily="34" charset="-128"/>
                        </a:rPr>
                        <a:t>. (2014). 『</a:t>
                      </a:r>
                      <a:r>
                        <a:rPr lang="ja-JP" altLang="en-US" sz="2000" b="0" dirty="0">
                          <a:solidFill>
                            <a:schemeClr val="tx1">
                              <a:lumMod val="65000"/>
                              <a:lumOff val="35000"/>
                            </a:schemeClr>
                          </a:solidFill>
                          <a:latin typeface="Meiryo UI" panose="020B0604030504040204" pitchFamily="34" charset="-128"/>
                          <a:ea typeface="Meiryo UI" panose="020B0604030504040204" pitchFamily="34" charset="-128"/>
                        </a:rPr>
                        <a:t>インストラクショナルデザインテキスト</a:t>
                      </a:r>
                      <a:r>
                        <a:rPr lang="en-US" altLang="ja-JP" sz="2000" b="0" dirty="0">
                          <a:solidFill>
                            <a:schemeClr val="tx1">
                              <a:lumMod val="65000"/>
                              <a:lumOff val="35000"/>
                            </a:schemeClr>
                          </a:solidFill>
                          <a:latin typeface="Meiryo UI" panose="020B0604030504040204" pitchFamily="34" charset="-128"/>
                          <a:ea typeface="Meiryo UI" panose="020B0604030504040204" pitchFamily="34" charset="-128"/>
                        </a:rPr>
                        <a:t>』(ID</a:t>
                      </a:r>
                      <a:r>
                        <a:rPr lang="ja-JP" altLang="en-US" sz="2000" b="0" dirty="0">
                          <a:solidFill>
                            <a:schemeClr val="tx1">
                              <a:lumMod val="65000"/>
                              <a:lumOff val="35000"/>
                            </a:schemeClr>
                          </a:solidFill>
                          <a:latin typeface="Meiryo UI" panose="020B0604030504040204" pitchFamily="34" charset="-128"/>
                          <a:ea typeface="Meiryo UI" panose="020B0604030504040204" pitchFamily="34" charset="-128"/>
                        </a:rPr>
                        <a:t>テキスト</a:t>
                      </a:r>
                      <a:r>
                        <a:rPr lang="en-US" altLang="ja-JP" sz="2000" b="0" dirty="0">
                          <a:solidFill>
                            <a:schemeClr val="tx1">
                              <a:lumMod val="65000"/>
                              <a:lumOff val="35000"/>
                            </a:schemeClr>
                          </a:solidFill>
                          <a:latin typeface="Meiryo UI" panose="020B0604030504040204" pitchFamily="34" charset="-128"/>
                          <a:ea typeface="Meiryo UI" panose="020B0604030504040204" pitchFamily="34" charset="-128"/>
                        </a:rPr>
                        <a:t>)</a:t>
                      </a:r>
                      <a:r>
                        <a:rPr lang="ja-JP" altLang="en-US" sz="2000" b="0" dirty="0">
                          <a:solidFill>
                            <a:schemeClr val="tx1">
                              <a:lumMod val="65000"/>
                              <a:lumOff val="35000"/>
                            </a:schemeClr>
                          </a:solidFill>
                          <a:latin typeface="Meiryo UI" panose="020B0604030504040204" pitchFamily="34" charset="-128"/>
                          <a:ea typeface="Meiryo UI" panose="020B0604030504040204" pitchFamily="34" charset="-128"/>
                        </a:rPr>
                        <a:t> 特に、第</a:t>
                      </a:r>
                      <a:r>
                        <a:rPr lang="en-US" altLang="ja-JP" sz="2000" b="0" dirty="0">
                          <a:solidFill>
                            <a:schemeClr val="tx1">
                              <a:lumMod val="65000"/>
                              <a:lumOff val="35000"/>
                            </a:schemeClr>
                          </a:solidFill>
                          <a:latin typeface="Meiryo UI" panose="020B0604030504040204" pitchFamily="34" charset="-128"/>
                          <a:ea typeface="Meiryo UI" panose="020B0604030504040204" pitchFamily="34" charset="-128"/>
                        </a:rPr>
                        <a:t>1</a:t>
                      </a:r>
                      <a:r>
                        <a:rPr lang="ja-JP" altLang="en-US" sz="2000" b="0" dirty="0">
                          <a:solidFill>
                            <a:schemeClr val="tx1">
                              <a:lumMod val="65000"/>
                              <a:lumOff val="35000"/>
                            </a:schemeClr>
                          </a:solidFill>
                          <a:latin typeface="Meiryo UI" panose="020B0604030504040204" pitchFamily="34" charset="-128"/>
                          <a:ea typeface="Meiryo UI" panose="020B0604030504040204" pitchFamily="34" charset="-128"/>
                        </a:rPr>
                        <a:t>章と第</a:t>
                      </a:r>
                      <a:r>
                        <a:rPr lang="en-US" altLang="ja-JP" sz="2000" b="0" dirty="0">
                          <a:solidFill>
                            <a:schemeClr val="tx1">
                              <a:lumMod val="65000"/>
                              <a:lumOff val="35000"/>
                            </a:schemeClr>
                          </a:solidFill>
                          <a:latin typeface="Meiryo UI" panose="020B0604030504040204" pitchFamily="34" charset="-128"/>
                          <a:ea typeface="Meiryo UI" panose="020B0604030504040204" pitchFamily="34" charset="-128"/>
                        </a:rPr>
                        <a:t>5</a:t>
                      </a:r>
                      <a:r>
                        <a:rPr lang="ja-JP" altLang="en-US" sz="2000" b="0" dirty="0">
                          <a:solidFill>
                            <a:schemeClr val="tx1">
                              <a:lumMod val="65000"/>
                              <a:lumOff val="35000"/>
                            </a:schemeClr>
                          </a:solidFill>
                          <a:latin typeface="Meiryo UI" panose="020B0604030504040204" pitchFamily="34" charset="-128"/>
                          <a:ea typeface="Meiryo UI" panose="020B0604030504040204" pitchFamily="34" charset="-128"/>
                        </a:rPr>
                        <a:t>章を読む</a:t>
                      </a:r>
                      <a:endParaRPr lang="en-US" altLang="ja-JP" sz="2000" b="0" dirty="0">
                        <a:solidFill>
                          <a:schemeClr val="tx1">
                            <a:lumMod val="65000"/>
                            <a:lumOff val="35000"/>
                          </a:schemeClr>
                        </a:solidFill>
                        <a:latin typeface="Meiryo UI" panose="020B0604030504040204" pitchFamily="34" charset="-128"/>
                        <a:ea typeface="Meiryo UI" panose="020B0604030504040204" pitchFamily="34" charset="-128"/>
                      </a:endParaRPr>
                    </a:p>
                    <a:p>
                      <a:pPr marL="285750" indent="-285750">
                        <a:buFont typeface="Arial" panose="020B0604020202020204" pitchFamily="34" charset="0"/>
                        <a:buChar char="•"/>
                      </a:pPr>
                      <a:endParaRPr lang="en-US" altLang="ja-JP" sz="2000" b="0" dirty="0">
                        <a:solidFill>
                          <a:schemeClr val="tx1">
                            <a:lumMod val="65000"/>
                            <a:lumOff val="35000"/>
                          </a:schemeClr>
                        </a:solidFill>
                        <a:latin typeface="Meiryo UI" panose="020B0604030504040204" pitchFamily="34" charset="-128"/>
                        <a:ea typeface="Meiryo UI" panose="020B0604030504040204" pitchFamily="34" charset="-128"/>
                      </a:endParaRPr>
                    </a:p>
                    <a:p>
                      <a:pPr marL="285750" indent="-285750">
                        <a:buFont typeface="Arial" panose="020B0604020202020204" pitchFamily="34" charset="0"/>
                        <a:buChar char="•"/>
                      </a:pPr>
                      <a:r>
                        <a:rPr lang="ja-JP" altLang="en-US" sz="2000" b="0" dirty="0">
                          <a:solidFill>
                            <a:schemeClr val="tx1">
                              <a:lumMod val="65000"/>
                              <a:lumOff val="35000"/>
                            </a:schemeClr>
                          </a:solidFill>
                          <a:latin typeface="Meiryo UI" panose="020B0604030504040204" pitchFamily="34" charset="-128"/>
                          <a:ea typeface="Meiryo UI" panose="020B0604030504040204" pitchFamily="34" charset="-128"/>
                        </a:rPr>
                        <a:t>配布資料の指導案シート</a:t>
                      </a:r>
                      <a:r>
                        <a:rPr lang="en-US" altLang="ja-JP" sz="2000" b="0" dirty="0">
                          <a:solidFill>
                            <a:schemeClr val="tx1">
                              <a:lumMod val="65000"/>
                              <a:lumOff val="35000"/>
                            </a:schemeClr>
                          </a:solidFill>
                          <a:latin typeface="Meiryo UI" panose="020B0604030504040204" pitchFamily="34" charset="-128"/>
                          <a:ea typeface="Meiryo UI" panose="020B0604030504040204" pitchFamily="34" charset="-128"/>
                        </a:rPr>
                        <a:t>No1&amp;No2</a:t>
                      </a:r>
                      <a:r>
                        <a:rPr lang="ja-JP" altLang="en-US" sz="2000" b="0" dirty="0">
                          <a:solidFill>
                            <a:schemeClr val="tx1">
                              <a:lumMod val="65000"/>
                              <a:lumOff val="35000"/>
                            </a:schemeClr>
                          </a:solidFill>
                          <a:latin typeface="Meiryo UI" panose="020B0604030504040204" pitchFamily="34" charset="-128"/>
                          <a:ea typeface="Meiryo UI" panose="020B0604030504040204" pitchFamily="34" charset="-128"/>
                        </a:rPr>
                        <a:t>に、動画教材を使ってみたいと考える、自身の授業設計を行う</a:t>
                      </a:r>
                      <a:endParaRPr lang="en-US" altLang="ja-JP" sz="2000" b="0" dirty="0">
                        <a:solidFill>
                          <a:schemeClr val="tx1">
                            <a:lumMod val="65000"/>
                            <a:lumOff val="35000"/>
                          </a:schemeClr>
                        </a:solidFill>
                        <a:latin typeface="Meiryo UI" panose="020B0604030504040204" pitchFamily="34" charset="-128"/>
                        <a:ea typeface="Meiryo UI" panose="020B0604030504040204" pitchFamily="34" charset="-128"/>
                      </a:endParaRPr>
                    </a:p>
                    <a:p>
                      <a:pPr marL="285750" indent="-285750">
                        <a:buFont typeface="Arial" panose="020B0604020202020204" pitchFamily="34" charset="0"/>
                        <a:buChar char="•"/>
                      </a:pPr>
                      <a:endParaRPr lang="en-US" altLang="ja-JP" sz="2000" b="0" dirty="0">
                        <a:solidFill>
                          <a:schemeClr val="tx1">
                            <a:lumMod val="65000"/>
                            <a:lumOff val="35000"/>
                          </a:schemeClr>
                        </a:solidFill>
                        <a:latin typeface="Meiryo UI" panose="020B0604030504040204" pitchFamily="34" charset="-128"/>
                        <a:ea typeface="Meiryo UI" panose="020B0604030504040204" pitchFamily="34" charset="-128"/>
                      </a:endParaRPr>
                    </a:p>
                    <a:p>
                      <a:pPr marL="285750" indent="-285750">
                        <a:buFont typeface="Arial" panose="020B0604020202020204" pitchFamily="34" charset="0"/>
                        <a:buChar char="•"/>
                      </a:pPr>
                      <a:r>
                        <a:rPr lang="ja-JP" altLang="en-US" sz="2000" b="0" dirty="0">
                          <a:solidFill>
                            <a:schemeClr val="tx1">
                              <a:lumMod val="65000"/>
                              <a:lumOff val="35000"/>
                            </a:schemeClr>
                          </a:solidFill>
                          <a:latin typeface="Meiryo UI" panose="020B0604030504040204" pitchFamily="34" charset="-128"/>
                          <a:ea typeface="Meiryo UI" panose="020B0604030504040204" pitchFamily="34" charset="-128"/>
                        </a:rPr>
                        <a:t>事前動画教材の視聴</a:t>
                      </a:r>
                      <a:endParaRPr lang="en-US" altLang="ja-JP" sz="2000" b="0" dirty="0">
                        <a:solidFill>
                          <a:schemeClr val="tx1">
                            <a:lumMod val="65000"/>
                            <a:lumOff val="35000"/>
                          </a:schemeClr>
                        </a:solidFill>
                        <a:latin typeface="Meiryo UI" panose="020B0604030504040204" pitchFamily="34" charset="-128"/>
                        <a:ea typeface="Meiryo UI" panose="020B0604030504040204" pitchFamily="34" charset="-128"/>
                      </a:endParaRPr>
                    </a:p>
                  </a:txBody>
                  <a:tcPr>
                    <a:noFill/>
                  </a:tcPr>
                </a:tc>
                <a:tc>
                  <a:txBody>
                    <a:bodyPr/>
                    <a:lstStyle/>
                    <a:p>
                      <a:pPr marL="285750" lvl="0" indent="-285750">
                        <a:buFont typeface="Arial" panose="020B0604020202020204" pitchFamily="34" charset="0"/>
                        <a:buChar char="•"/>
                      </a:pPr>
                      <a:r>
                        <a:rPr lang="ja-JP" altLang="en-US" sz="2000" b="0" dirty="0" smtClean="0">
                          <a:solidFill>
                            <a:schemeClr val="tx1">
                              <a:lumMod val="65000"/>
                              <a:lumOff val="35000"/>
                            </a:schemeClr>
                          </a:solidFill>
                          <a:latin typeface="Meiryo UI" panose="020B0604030504040204" pitchFamily="34" charset="-128"/>
                          <a:ea typeface="Meiryo UI" panose="020B0604030504040204" pitchFamily="34" charset="-128"/>
                        </a:rPr>
                        <a:t>前半</a:t>
                      </a:r>
                      <a:r>
                        <a:rPr lang="en-US" altLang="ja-JP" sz="2000" b="0" dirty="0" smtClean="0">
                          <a:solidFill>
                            <a:schemeClr val="tx1">
                              <a:lumMod val="65000"/>
                              <a:lumOff val="35000"/>
                            </a:schemeClr>
                          </a:solidFill>
                          <a:latin typeface="Meiryo UI" panose="020B0604030504040204" pitchFamily="34" charset="-128"/>
                          <a:ea typeface="Meiryo UI" panose="020B0604030504040204" pitchFamily="34" charset="-128"/>
                        </a:rPr>
                        <a:t>4</a:t>
                      </a:r>
                      <a:r>
                        <a:rPr lang="en-US" sz="2000" b="0" dirty="0" smtClean="0">
                          <a:solidFill>
                            <a:schemeClr val="tx1">
                              <a:lumMod val="65000"/>
                              <a:lumOff val="35000"/>
                            </a:schemeClr>
                          </a:solidFill>
                          <a:latin typeface="Meiryo UI" panose="020B0604030504040204" pitchFamily="34" charset="-128"/>
                          <a:ea typeface="Meiryo UI" panose="020B0604030504040204" pitchFamily="34" charset="-128"/>
                        </a:rPr>
                        <a:t>時間、</a:t>
                      </a:r>
                      <a:r>
                        <a:rPr lang="ja-JP" altLang="en-US" sz="2000" b="0" dirty="0" smtClean="0">
                          <a:solidFill>
                            <a:schemeClr val="tx1">
                              <a:lumMod val="65000"/>
                              <a:lumOff val="35000"/>
                            </a:schemeClr>
                          </a:solidFill>
                          <a:latin typeface="Meiryo UI" panose="020B0604030504040204" pitchFamily="34" charset="-128"/>
                          <a:ea typeface="Meiryo UI" panose="020B0604030504040204" pitchFamily="34" charset="-128"/>
                        </a:rPr>
                        <a:t>後半</a:t>
                      </a:r>
                      <a:r>
                        <a:rPr lang="en-US" sz="2000" b="0" dirty="0" smtClean="0">
                          <a:solidFill>
                            <a:schemeClr val="tx1">
                              <a:lumMod val="65000"/>
                              <a:lumOff val="35000"/>
                            </a:schemeClr>
                          </a:solidFill>
                          <a:latin typeface="Meiryo UI" panose="020B0604030504040204" pitchFamily="34" charset="-128"/>
                          <a:ea typeface="Meiryo UI" panose="020B0604030504040204" pitchFamily="34" charset="-128"/>
                        </a:rPr>
                        <a:t>3</a:t>
                      </a:r>
                      <a:r>
                        <a:rPr lang="en-US" sz="2000" b="0" dirty="0">
                          <a:solidFill>
                            <a:schemeClr val="tx1">
                              <a:lumMod val="65000"/>
                              <a:lumOff val="35000"/>
                            </a:schemeClr>
                          </a:solidFill>
                          <a:latin typeface="Meiryo UI" panose="020B0604030504040204" pitchFamily="34" charset="-128"/>
                          <a:ea typeface="Meiryo UI" panose="020B0604030504040204" pitchFamily="34" charset="-128"/>
                        </a:rPr>
                        <a:t>時間、</a:t>
                      </a:r>
                      <a:r>
                        <a:rPr lang="en-US" sz="2000" b="0" dirty="0" smtClean="0">
                          <a:solidFill>
                            <a:schemeClr val="tx1">
                              <a:lumMod val="65000"/>
                              <a:lumOff val="35000"/>
                            </a:schemeClr>
                          </a:solidFill>
                          <a:latin typeface="Meiryo UI" panose="020B0604030504040204" pitchFamily="34" charset="-128"/>
                          <a:ea typeface="Meiryo UI" panose="020B0604030504040204" pitchFamily="34" charset="-128"/>
                        </a:rPr>
                        <a:t>計7時間</a:t>
                      </a:r>
                      <a:endParaRPr lang="en-US" sz="2000" b="0" dirty="0">
                        <a:solidFill>
                          <a:schemeClr val="tx1">
                            <a:lumMod val="65000"/>
                            <a:lumOff val="35000"/>
                          </a:schemeClr>
                        </a:solidFill>
                        <a:latin typeface="Meiryo UI" panose="020B0604030504040204" pitchFamily="34" charset="-128"/>
                        <a:ea typeface="Meiryo UI" panose="020B0604030504040204" pitchFamily="34" charset="-128"/>
                      </a:endParaRPr>
                    </a:p>
                    <a:p>
                      <a:pPr marL="285750" lvl="0" indent="-285750">
                        <a:buFont typeface="Arial" panose="020B0604020202020204" pitchFamily="34" charset="0"/>
                        <a:buChar char="•"/>
                      </a:pPr>
                      <a:r>
                        <a:rPr lang="en-US" sz="2000" b="0" dirty="0" err="1">
                          <a:solidFill>
                            <a:schemeClr val="tx1">
                              <a:lumMod val="65000"/>
                              <a:lumOff val="35000"/>
                            </a:schemeClr>
                          </a:solidFill>
                          <a:latin typeface="Meiryo UI" panose="020B0604030504040204" pitchFamily="34" charset="-128"/>
                          <a:ea typeface="Meiryo UI" panose="020B0604030504040204" pitchFamily="34" charset="-128"/>
                        </a:rPr>
                        <a:t>演習、ディスカッションを中心に</a:t>
                      </a:r>
                      <a:r>
                        <a:rPr lang="ja-JP" altLang="en-US" sz="2000" b="0" dirty="0">
                          <a:solidFill>
                            <a:schemeClr val="tx1">
                              <a:lumMod val="65000"/>
                              <a:lumOff val="35000"/>
                            </a:schemeClr>
                          </a:solidFill>
                          <a:latin typeface="Meiryo UI" panose="020B0604030504040204" pitchFamily="34" charset="-128"/>
                          <a:ea typeface="Meiryo UI" panose="020B0604030504040204" pitchFamily="34" charset="-128"/>
                        </a:rPr>
                        <a:t>行う</a:t>
                      </a:r>
                      <a:endParaRPr lang="en-US" sz="2000" b="0" dirty="0">
                        <a:solidFill>
                          <a:schemeClr val="tx1">
                            <a:lumMod val="65000"/>
                            <a:lumOff val="35000"/>
                          </a:schemeClr>
                        </a:solidFill>
                        <a:latin typeface="Meiryo UI" panose="020B0604030504040204" pitchFamily="34" charset="-128"/>
                        <a:ea typeface="Meiryo UI" panose="020B0604030504040204" pitchFamily="34" charset="-128"/>
                      </a:endParaRPr>
                    </a:p>
                    <a:p>
                      <a:pPr marL="285750" lvl="0" indent="-285750">
                        <a:buFont typeface="Arial" panose="020B0604020202020204" pitchFamily="34" charset="0"/>
                        <a:buChar char="•"/>
                      </a:pPr>
                      <a:r>
                        <a:rPr lang="ja-JP" altLang="en-US" sz="2000" b="0" dirty="0">
                          <a:solidFill>
                            <a:schemeClr val="tx1">
                              <a:lumMod val="65000"/>
                              <a:lumOff val="35000"/>
                            </a:schemeClr>
                          </a:solidFill>
                          <a:latin typeface="Meiryo UI" panose="020B0604030504040204" pitchFamily="34" charset="-128"/>
                          <a:ea typeface="Meiryo UI" panose="020B0604030504040204" pitchFamily="34" charset="-128"/>
                        </a:rPr>
                        <a:t>自己評価シート、アクションプランの作成</a:t>
                      </a:r>
                      <a:endParaRPr lang="en-US" sz="2000" b="0" dirty="0">
                        <a:solidFill>
                          <a:schemeClr val="tx1">
                            <a:lumMod val="65000"/>
                            <a:lumOff val="35000"/>
                          </a:schemeClr>
                        </a:solidFill>
                        <a:latin typeface="Meiryo UI" panose="020B0604030504040204" pitchFamily="34" charset="-128"/>
                        <a:ea typeface="Meiryo UI" panose="020B0604030504040204" pitchFamily="34" charset="-128"/>
                      </a:endParaRPr>
                    </a:p>
                    <a:p>
                      <a:endParaRPr lang="en-US" sz="2000" b="0" dirty="0">
                        <a:solidFill>
                          <a:schemeClr val="tx1">
                            <a:lumMod val="65000"/>
                            <a:lumOff val="35000"/>
                          </a:schemeClr>
                        </a:solidFill>
                        <a:latin typeface="Meiryo UI" panose="020B0604030504040204" pitchFamily="34" charset="-128"/>
                        <a:ea typeface="Meiryo UI" panose="020B0604030504040204" pitchFamily="34" charset="-128"/>
                      </a:endParaRPr>
                    </a:p>
                  </a:txBody>
                  <a:tcPr>
                    <a:noFill/>
                  </a:tcPr>
                </a:tc>
                <a:tc>
                  <a:txBody>
                    <a:bodyPr/>
                    <a:lstStyle/>
                    <a:p>
                      <a:pPr marL="285750" indent="-285750">
                        <a:buFont typeface="Arial" panose="020B0604020202020204" pitchFamily="34" charset="0"/>
                        <a:buChar char="•"/>
                      </a:pPr>
                      <a:r>
                        <a:rPr lang="ja-JP" altLang="en-US" sz="2000" b="0" dirty="0">
                          <a:solidFill>
                            <a:schemeClr val="tx1">
                              <a:lumMod val="65000"/>
                              <a:lumOff val="35000"/>
                            </a:schemeClr>
                          </a:solidFill>
                          <a:latin typeface="Meiryo UI" panose="020B0604030504040204" pitchFamily="34" charset="-128"/>
                          <a:ea typeface="Meiryo UI" panose="020B0604030504040204" pitchFamily="34" charset="-128"/>
                        </a:rPr>
                        <a:t>アクションプランに即し、最終課題に向けた準備</a:t>
                      </a:r>
                      <a:endParaRPr lang="en-US" altLang="ja-JP" sz="2000" b="0" dirty="0">
                        <a:solidFill>
                          <a:schemeClr val="tx1">
                            <a:lumMod val="65000"/>
                            <a:lumOff val="35000"/>
                          </a:schemeClr>
                        </a:solidFill>
                        <a:latin typeface="Meiryo UI" panose="020B0604030504040204" pitchFamily="34" charset="-128"/>
                        <a:ea typeface="Meiryo UI" panose="020B0604030504040204" pitchFamily="34" charset="-128"/>
                      </a:endParaRPr>
                    </a:p>
                    <a:p>
                      <a:pPr marL="742950" lvl="1" indent="-285750">
                        <a:buFont typeface="Arial" panose="020B0604020202020204" pitchFamily="34" charset="0"/>
                        <a:buChar char="•"/>
                      </a:pPr>
                      <a:r>
                        <a:rPr lang="en-US" sz="2000" b="0" dirty="0" err="1">
                          <a:solidFill>
                            <a:schemeClr val="tx1">
                              <a:lumMod val="65000"/>
                              <a:lumOff val="35000"/>
                            </a:schemeClr>
                          </a:solidFill>
                          <a:latin typeface="Meiryo UI" panose="020B0604030504040204" pitchFamily="34" charset="-128"/>
                          <a:ea typeface="Meiryo UI" panose="020B0604030504040204" pitchFamily="34" charset="-128"/>
                        </a:rPr>
                        <a:t>授業用に作成した動画教材</a:t>
                      </a:r>
                      <a:r>
                        <a:rPr lang="en-US" sz="2000" b="0" dirty="0">
                          <a:solidFill>
                            <a:schemeClr val="tx1">
                              <a:lumMod val="65000"/>
                              <a:lumOff val="35000"/>
                            </a:schemeClr>
                          </a:solidFill>
                          <a:latin typeface="Meiryo UI" panose="020B0604030504040204" pitchFamily="34" charset="-128"/>
                          <a:ea typeface="Meiryo UI" panose="020B0604030504040204" pitchFamily="34" charset="-128"/>
                        </a:rPr>
                        <a:t>*</a:t>
                      </a:r>
                    </a:p>
                    <a:p>
                      <a:pPr marL="742950" lvl="1" indent="-285750">
                        <a:buFont typeface="Arial" panose="020B0604020202020204" pitchFamily="34" charset="0"/>
                        <a:buChar char="•"/>
                      </a:pPr>
                      <a:r>
                        <a:rPr lang="en-US" sz="2000" b="0" dirty="0" err="1">
                          <a:solidFill>
                            <a:schemeClr val="tx1">
                              <a:lumMod val="65000"/>
                              <a:lumOff val="35000"/>
                            </a:schemeClr>
                          </a:solidFill>
                          <a:latin typeface="Meiryo UI" panose="020B0604030504040204" pitchFamily="34" charset="-128"/>
                          <a:ea typeface="Meiryo UI" panose="020B0604030504040204" pitchFamily="34" charset="-128"/>
                        </a:rPr>
                        <a:t>授業用動画を制作した振り返り、または、</a:t>
                      </a:r>
                      <a:r>
                        <a:rPr lang="en-US" sz="2000" b="0" dirty="0" err="1" smtClean="0">
                          <a:solidFill>
                            <a:schemeClr val="tx1">
                              <a:lumMod val="65000"/>
                              <a:lumOff val="35000"/>
                            </a:schemeClr>
                          </a:solidFill>
                          <a:latin typeface="Meiryo UI" panose="020B0604030504040204" pitchFamily="34" charset="-128"/>
                          <a:ea typeface="Meiryo UI" panose="020B0604030504040204" pitchFamily="34" charset="-128"/>
                        </a:rPr>
                        <a:t>授業で動画</a:t>
                      </a:r>
                      <a:r>
                        <a:rPr lang="ja-JP" altLang="en-US" sz="2000" b="0" dirty="0" smtClean="0">
                          <a:solidFill>
                            <a:schemeClr val="tx1">
                              <a:lumMod val="65000"/>
                              <a:lumOff val="35000"/>
                            </a:schemeClr>
                          </a:solidFill>
                          <a:latin typeface="Meiryo UI" panose="020B0604030504040204" pitchFamily="34" charset="-128"/>
                          <a:ea typeface="Meiryo UI" panose="020B0604030504040204" pitchFamily="34" charset="-128"/>
                        </a:rPr>
                        <a:t>教材</a:t>
                      </a:r>
                      <a:r>
                        <a:rPr lang="en-US" sz="2000" b="0" dirty="0" err="1" smtClean="0">
                          <a:solidFill>
                            <a:schemeClr val="tx1">
                              <a:lumMod val="65000"/>
                              <a:lumOff val="35000"/>
                            </a:schemeClr>
                          </a:solidFill>
                          <a:latin typeface="Meiryo UI" panose="020B0604030504040204" pitchFamily="34" charset="-128"/>
                          <a:ea typeface="Meiryo UI" panose="020B0604030504040204" pitchFamily="34" charset="-128"/>
                        </a:rPr>
                        <a:t>を活用した振り返り</a:t>
                      </a:r>
                      <a:r>
                        <a:rPr lang="en-US" sz="2000" b="0" dirty="0">
                          <a:solidFill>
                            <a:schemeClr val="tx1">
                              <a:lumMod val="65000"/>
                              <a:lumOff val="35000"/>
                            </a:schemeClr>
                          </a:solidFill>
                          <a:latin typeface="Meiryo UI" panose="020B0604030504040204" pitchFamily="34" charset="-128"/>
                          <a:ea typeface="Meiryo UI" panose="020B0604030504040204" pitchFamily="34" charset="-128"/>
                        </a:rPr>
                        <a:t>*</a:t>
                      </a:r>
                    </a:p>
                    <a:p>
                      <a:pPr marL="742950" lvl="1" indent="-285750">
                        <a:buFont typeface="Arial" panose="020B0604020202020204" pitchFamily="34" charset="0"/>
                        <a:buChar char="•"/>
                      </a:pPr>
                      <a:r>
                        <a:rPr lang="en-US" sz="2000" b="0" dirty="0" err="1">
                          <a:solidFill>
                            <a:schemeClr val="tx1">
                              <a:lumMod val="65000"/>
                              <a:lumOff val="35000"/>
                            </a:schemeClr>
                          </a:solidFill>
                          <a:latin typeface="Meiryo UI" panose="020B0604030504040204" pitchFamily="34" charset="-128"/>
                          <a:ea typeface="Meiryo UI" panose="020B0604030504040204" pitchFamily="34" charset="-128"/>
                        </a:rPr>
                        <a:t>指導案シート</a:t>
                      </a:r>
                      <a:r>
                        <a:rPr lang="en-US" sz="2000" b="0" dirty="0">
                          <a:solidFill>
                            <a:schemeClr val="tx1">
                              <a:lumMod val="65000"/>
                              <a:lumOff val="35000"/>
                            </a:schemeClr>
                          </a:solidFill>
                          <a:latin typeface="Meiryo UI" panose="020B0604030504040204" pitchFamily="34" charset="-128"/>
                          <a:ea typeface="Meiryo UI" panose="020B0604030504040204" pitchFamily="34" charset="-128"/>
                        </a:rPr>
                        <a:t>*</a:t>
                      </a:r>
                    </a:p>
                    <a:p>
                      <a:pPr marL="742950" lvl="1" indent="-285750">
                        <a:buFont typeface="Arial" panose="020B0604020202020204" pitchFamily="34" charset="0"/>
                        <a:buChar char="•"/>
                      </a:pPr>
                      <a:r>
                        <a:rPr lang="en-US" sz="2000" b="0" dirty="0" err="1">
                          <a:solidFill>
                            <a:schemeClr val="tx1">
                              <a:lumMod val="65000"/>
                              <a:lumOff val="35000"/>
                            </a:schemeClr>
                          </a:solidFill>
                          <a:latin typeface="Meiryo UI" panose="020B0604030504040204" pitchFamily="34" charset="-128"/>
                          <a:ea typeface="Meiryo UI" panose="020B0604030504040204" pitchFamily="34" charset="-128"/>
                        </a:rPr>
                        <a:t>学生が動画教材を活用している動画・写真</a:t>
                      </a:r>
                      <a:endParaRPr lang="en-US" sz="2000" b="0" dirty="0">
                        <a:solidFill>
                          <a:schemeClr val="tx1">
                            <a:lumMod val="65000"/>
                            <a:lumOff val="35000"/>
                          </a:schemeClr>
                        </a:solidFill>
                        <a:latin typeface="Meiryo UI" panose="020B0604030504040204" pitchFamily="34" charset="-128"/>
                        <a:ea typeface="Meiryo UI" panose="020B0604030504040204" pitchFamily="34" charset="-128"/>
                      </a:endParaRPr>
                    </a:p>
                    <a:p>
                      <a:pPr marL="742950" lvl="1" indent="-285750">
                        <a:buFont typeface="Arial" panose="020B0604020202020204" pitchFamily="34" charset="0"/>
                        <a:buChar char="•"/>
                      </a:pPr>
                      <a:r>
                        <a:rPr lang="en-US" sz="2000" b="0" dirty="0" err="1" smtClean="0">
                          <a:solidFill>
                            <a:schemeClr val="tx1">
                              <a:lumMod val="65000"/>
                              <a:lumOff val="35000"/>
                            </a:schemeClr>
                          </a:solidFill>
                          <a:latin typeface="Meiryo UI" panose="020B0604030504040204" pitchFamily="34" charset="-128"/>
                          <a:ea typeface="Meiryo UI" panose="020B0604030504040204" pitchFamily="34" charset="-128"/>
                        </a:rPr>
                        <a:t>学生の感想</a:t>
                      </a:r>
                      <a:endParaRPr lang="en-US" sz="2000" b="0" dirty="0">
                        <a:solidFill>
                          <a:schemeClr val="tx1">
                            <a:lumMod val="65000"/>
                            <a:lumOff val="35000"/>
                          </a:schemeClr>
                        </a:solidFill>
                        <a:latin typeface="Meiryo UI" panose="020B0604030504040204" pitchFamily="34" charset="-128"/>
                        <a:ea typeface="Meiryo UI" panose="020B0604030504040204" pitchFamily="34" charset="-128"/>
                      </a:endParaRPr>
                    </a:p>
                    <a:p>
                      <a:pPr marL="742950" lvl="1" indent="-285750">
                        <a:buFont typeface="Arial" panose="020B0604020202020204" pitchFamily="34" charset="0"/>
                        <a:buChar char="•"/>
                      </a:pPr>
                      <a:endParaRPr lang="en-US" sz="2000" b="0" dirty="0">
                        <a:solidFill>
                          <a:schemeClr val="tx1">
                            <a:lumMod val="65000"/>
                            <a:lumOff val="35000"/>
                          </a:schemeClr>
                        </a:solidFill>
                        <a:latin typeface="Meiryo UI" panose="020B0604030504040204" pitchFamily="34" charset="-128"/>
                        <a:ea typeface="Meiryo UI" panose="020B0604030504040204" pitchFamily="34" charset="-128"/>
                      </a:endParaRPr>
                    </a:p>
                    <a:p>
                      <a:pPr marL="457200" lvl="1" indent="0">
                        <a:buFont typeface="Arial" panose="020B0604020202020204" pitchFamily="34" charset="0"/>
                        <a:buNone/>
                      </a:pPr>
                      <a:r>
                        <a:rPr lang="en-US" sz="2000" b="0" dirty="0" smtClean="0">
                          <a:solidFill>
                            <a:schemeClr val="tx1">
                              <a:lumMod val="65000"/>
                              <a:lumOff val="35000"/>
                            </a:schemeClr>
                          </a:solidFill>
                          <a:latin typeface="Meiryo UI" panose="020B0604030504040204" pitchFamily="34" charset="-128"/>
                          <a:ea typeface="Meiryo UI" panose="020B0604030504040204" pitchFamily="34" charset="-128"/>
                        </a:rPr>
                        <a:t>*</a:t>
                      </a:r>
                      <a:r>
                        <a:rPr lang="ja-JP" altLang="en-US" sz="2000" b="0" dirty="0">
                          <a:solidFill>
                            <a:schemeClr val="tx1">
                              <a:lumMod val="65000"/>
                              <a:lumOff val="35000"/>
                            </a:schemeClr>
                          </a:solidFill>
                          <a:latin typeface="Meiryo UI" panose="020B0604030504040204" pitchFamily="34" charset="-128"/>
                          <a:ea typeface="Meiryo UI" panose="020B0604030504040204" pitchFamily="34" charset="-128"/>
                        </a:rPr>
                        <a:t>提出が必須の項目</a:t>
                      </a:r>
                      <a:endParaRPr lang="en-US" sz="2000" b="0" dirty="0">
                        <a:solidFill>
                          <a:schemeClr val="tx1">
                            <a:lumMod val="65000"/>
                            <a:lumOff val="35000"/>
                          </a:schemeClr>
                        </a:solidFill>
                        <a:latin typeface="Meiryo UI" panose="020B0604030504040204" pitchFamily="34" charset="-128"/>
                        <a:ea typeface="Meiryo UI" panose="020B0604030504040204" pitchFamily="34" charset="-128"/>
                      </a:endParaRPr>
                    </a:p>
                  </a:txBody>
                  <a:tcPr>
                    <a:noFill/>
                  </a:tcPr>
                </a:tc>
                <a:extLst>
                  <a:ext uri="{0D108BD9-81ED-4DB2-BD59-A6C34878D82A}">
                    <a16:rowId xmlns="" xmlns:a16="http://schemas.microsoft.com/office/drawing/2014/main" val="2805912770"/>
                  </a:ext>
                </a:extLst>
              </a:tr>
            </a:tbl>
          </a:graphicData>
        </a:graphic>
      </p:graphicFrame>
      <p:sp>
        <p:nvSpPr>
          <p:cNvPr id="4" name="スライド番号プレースホルダー 3"/>
          <p:cNvSpPr>
            <a:spLocks noGrp="1"/>
          </p:cNvSpPr>
          <p:nvPr>
            <p:ph type="sldNum" sz="quarter" idx="12"/>
          </p:nvPr>
        </p:nvSpPr>
        <p:spPr/>
        <p:txBody>
          <a:bodyPr/>
          <a:lstStyle/>
          <a:p>
            <a:fld id="{D9226DAE-D732-0D44-A3A9-3426432CAC1A}" type="slidenum">
              <a:rPr lang="en-US" smtClean="0"/>
              <a:t>18</a:t>
            </a:fld>
            <a:endParaRPr lang="en-US"/>
          </a:p>
        </p:txBody>
      </p:sp>
    </p:spTree>
    <p:extLst>
      <p:ext uri="{BB962C8B-B14F-4D97-AF65-F5344CB8AC3E}">
        <p14:creationId xmlns:p14="http://schemas.microsoft.com/office/powerpoint/2010/main" val="1791436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E83053-EE4D-BB40-8C54-DCFA73C4C861}"/>
              </a:ext>
            </a:extLst>
          </p:cNvPr>
          <p:cNvSpPr>
            <a:spLocks noGrp="1"/>
          </p:cNvSpPr>
          <p:nvPr>
            <p:ph type="title"/>
          </p:nvPr>
        </p:nvSpPr>
        <p:spPr>
          <a:xfrm>
            <a:off x="470789" y="2643188"/>
            <a:ext cx="11250422" cy="1517650"/>
          </a:xfrm>
        </p:spPr>
        <p:txBody>
          <a:bodyPr>
            <a:normAutofit/>
          </a:bodyPr>
          <a:lstStyle/>
          <a:p>
            <a:r>
              <a:rPr lang="en-US" sz="4400" dirty="0">
                <a:solidFill>
                  <a:schemeClr val="tx1">
                    <a:lumMod val="65000"/>
                    <a:lumOff val="35000"/>
                  </a:schemeClr>
                </a:solidFill>
              </a:rPr>
              <a:t>ICT</a:t>
            </a:r>
            <a:r>
              <a:rPr lang="ja-JP" altLang="en-US" sz="4400" dirty="0">
                <a:solidFill>
                  <a:schemeClr val="tx1">
                    <a:lumMod val="65000"/>
                    <a:lumOff val="35000"/>
                  </a:schemeClr>
                </a:solidFill>
              </a:rPr>
              <a:t>活用研修の概要と実施方法：</a:t>
            </a:r>
            <a:r>
              <a:rPr lang="en-US" altLang="ja-JP" sz="4400" dirty="0">
                <a:solidFill>
                  <a:schemeClr val="tx1">
                    <a:lumMod val="65000"/>
                    <a:lumOff val="35000"/>
                  </a:schemeClr>
                </a:solidFill>
              </a:rPr>
              <a:t/>
            </a:r>
            <a:br>
              <a:rPr lang="en-US" altLang="ja-JP" sz="4400" dirty="0">
                <a:solidFill>
                  <a:schemeClr val="tx1">
                    <a:lumMod val="65000"/>
                    <a:lumOff val="35000"/>
                  </a:schemeClr>
                </a:solidFill>
              </a:rPr>
            </a:br>
            <a:r>
              <a:rPr lang="en-US" altLang="ja-JP" sz="4400" dirty="0">
                <a:solidFill>
                  <a:schemeClr val="tx1">
                    <a:lumMod val="65000"/>
                    <a:lumOff val="35000"/>
                  </a:schemeClr>
                </a:solidFill>
              </a:rPr>
              <a:t>(2)</a:t>
            </a:r>
            <a:r>
              <a:rPr lang="ja-JP" altLang="en-US" sz="4400" dirty="0">
                <a:solidFill>
                  <a:schemeClr val="tx1">
                    <a:lumMod val="65000"/>
                    <a:lumOff val="35000"/>
                  </a:schemeClr>
                </a:solidFill>
              </a:rPr>
              <a:t>マイクロティーチング</a:t>
            </a:r>
            <a:endParaRPr lang="en-US" sz="4400" dirty="0">
              <a:solidFill>
                <a:schemeClr val="tx1">
                  <a:lumMod val="65000"/>
                  <a:lumOff val="35000"/>
                </a:schemeClr>
              </a:solidFill>
            </a:endParaRPr>
          </a:p>
        </p:txBody>
      </p:sp>
      <p:sp>
        <p:nvSpPr>
          <p:cNvPr id="4" name="スライド番号プレースホルダー 3"/>
          <p:cNvSpPr>
            <a:spLocks noGrp="1"/>
          </p:cNvSpPr>
          <p:nvPr>
            <p:ph type="sldNum" sz="quarter" idx="12"/>
          </p:nvPr>
        </p:nvSpPr>
        <p:spPr/>
        <p:txBody>
          <a:bodyPr/>
          <a:lstStyle/>
          <a:p>
            <a:fld id="{D9226DAE-D732-0D44-A3A9-3426432CAC1A}" type="slidenum">
              <a:rPr lang="en-US" smtClean="0"/>
              <a:t>19</a:t>
            </a:fld>
            <a:endParaRPr lang="en-US"/>
          </a:p>
        </p:txBody>
      </p:sp>
    </p:spTree>
    <p:extLst>
      <p:ext uri="{BB962C8B-B14F-4D97-AF65-F5344CB8AC3E}">
        <p14:creationId xmlns:p14="http://schemas.microsoft.com/office/powerpoint/2010/main" val="1915483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3BB0A9-9997-7441-8DF4-C6CC35D88E03}"/>
              </a:ext>
            </a:extLst>
          </p:cNvPr>
          <p:cNvSpPr>
            <a:spLocks noGrp="1"/>
          </p:cNvSpPr>
          <p:nvPr>
            <p:ph type="ctrTitle"/>
          </p:nvPr>
        </p:nvSpPr>
        <p:spPr>
          <a:xfrm>
            <a:off x="728663" y="1508131"/>
            <a:ext cx="10772775" cy="2387600"/>
          </a:xfrm>
        </p:spPr>
        <p:txBody>
          <a:bodyPr>
            <a:normAutofit fontScale="90000"/>
          </a:bodyPr>
          <a:lstStyle/>
          <a:p>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ICT</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活用研修</a:t>
            </a:r>
            <a:r>
              <a:rPr lang="ja-JP" altLang="en-US" dirty="0" smtClean="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担当</a:t>
            </a:r>
            <a:r>
              <a:rPr lang="ja-JP" altLang="en-US" dirty="0" smtClean="0">
                <a:solidFill>
                  <a:schemeClr val="tx1">
                    <a:lumMod val="65000"/>
                    <a:lumOff val="35000"/>
                  </a:schemeClr>
                </a:solidFill>
                <a:latin typeface="Meiryo UI" panose="020B0604030504040204" pitchFamily="50" charset="-128"/>
                <a:ea typeface="Meiryo UI" panose="020B0604030504040204" pitchFamily="50" charset="-128"/>
              </a:rPr>
              <a:t>教員育成研修</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
            </a:r>
            <a:br>
              <a:rPr lang="en-US" altLang="ja-JP" dirty="0">
                <a:solidFill>
                  <a:schemeClr val="tx1">
                    <a:lumMod val="65000"/>
                    <a:lumOff val="35000"/>
                  </a:schemeClr>
                </a:solidFill>
                <a:latin typeface="Meiryo UI" panose="020B0604030504040204" pitchFamily="50" charset="-128"/>
                <a:ea typeface="Meiryo UI" panose="020B0604030504040204" pitchFamily="50" charset="-128"/>
              </a:rPr>
            </a:b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前半</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3" name="Subtitle 2">
            <a:extLst>
              <a:ext uri="{FF2B5EF4-FFF2-40B4-BE49-F238E27FC236}">
                <a16:creationId xmlns="" xmlns:a16="http://schemas.microsoft.com/office/drawing/2014/main" id="{6D0B6F59-10D8-B046-9E79-95E8E76AD16A}"/>
              </a:ext>
            </a:extLst>
          </p:cNvPr>
          <p:cNvSpPr>
            <a:spLocks noGrp="1"/>
          </p:cNvSpPr>
          <p:nvPr>
            <p:ph type="subTitle" idx="1"/>
          </p:nvPr>
        </p:nvSpPr>
        <p:spPr>
          <a:xfrm>
            <a:off x="1538288" y="3959232"/>
            <a:ext cx="9144000" cy="1655762"/>
          </a:xfrm>
        </p:spPr>
        <p:txBody>
          <a:bodyPr/>
          <a:lstStyle/>
          <a:p>
            <a:r>
              <a:rPr lang="en-US" altLang="ja-JP" dirty="0" smtClean="0">
                <a:solidFill>
                  <a:schemeClr val="tx1">
                    <a:lumMod val="65000"/>
                    <a:lumOff val="35000"/>
                  </a:schemeClr>
                </a:solidFill>
                <a:latin typeface="Meiryo UI" panose="020B0604030504040204" pitchFamily="50" charset="-128"/>
                <a:ea typeface="Meiryo UI" panose="020B0604030504040204" pitchFamily="50" charset="-128"/>
              </a:rPr>
              <a:t>20XX</a:t>
            </a:r>
            <a:r>
              <a:rPr lang="ja-JP" altLang="en-US" dirty="0" smtClean="0">
                <a:solidFill>
                  <a:schemeClr val="tx1">
                    <a:lumMod val="65000"/>
                    <a:lumOff val="35000"/>
                  </a:schemeClr>
                </a:solidFill>
                <a:latin typeface="Meiryo UI" panose="020B0604030504040204" pitchFamily="50" charset="-128"/>
                <a:ea typeface="Meiryo UI" panose="020B0604030504040204" pitchFamily="50" charset="-128"/>
              </a:rPr>
              <a:t>年</a:t>
            </a:r>
            <a:r>
              <a:rPr lang="en-US" altLang="ja-JP" dirty="0" smtClean="0">
                <a:solidFill>
                  <a:schemeClr val="tx1">
                    <a:lumMod val="65000"/>
                    <a:lumOff val="35000"/>
                  </a:schemeClr>
                </a:solidFill>
                <a:latin typeface="Meiryo UI" panose="020B0604030504040204" pitchFamily="50" charset="-128"/>
                <a:ea typeface="Meiryo UI" panose="020B0604030504040204" pitchFamily="50" charset="-128"/>
              </a:rPr>
              <a:t>XX</a:t>
            </a:r>
            <a:r>
              <a:rPr lang="ja-JP" altLang="en-US" dirty="0" smtClean="0">
                <a:solidFill>
                  <a:schemeClr val="tx1">
                    <a:lumMod val="65000"/>
                    <a:lumOff val="35000"/>
                  </a:schemeClr>
                </a:solidFill>
                <a:latin typeface="Meiryo UI" panose="020B0604030504040204" pitchFamily="50" charset="-128"/>
                <a:ea typeface="Meiryo UI" panose="020B0604030504040204" pitchFamily="50" charset="-128"/>
              </a:rPr>
              <a:t>月</a:t>
            </a:r>
            <a:r>
              <a:rPr lang="en-US" altLang="ja-JP" dirty="0" smtClean="0">
                <a:solidFill>
                  <a:schemeClr val="tx1">
                    <a:lumMod val="65000"/>
                    <a:lumOff val="35000"/>
                  </a:schemeClr>
                </a:solidFill>
                <a:latin typeface="Meiryo UI" panose="020B0604030504040204" pitchFamily="50" charset="-128"/>
                <a:ea typeface="Meiryo UI" panose="020B0604030504040204" pitchFamily="50" charset="-128"/>
              </a:rPr>
              <a:t>XX</a:t>
            </a:r>
            <a:r>
              <a:rPr lang="ja-JP" altLang="en-US" dirty="0" smtClean="0">
                <a:solidFill>
                  <a:schemeClr val="tx1">
                    <a:lumMod val="65000"/>
                    <a:lumOff val="35000"/>
                  </a:schemeClr>
                </a:solidFill>
                <a:latin typeface="Meiryo UI" panose="020B0604030504040204" pitchFamily="50" charset="-128"/>
                <a:ea typeface="Meiryo UI" panose="020B0604030504040204" pitchFamily="50" charset="-128"/>
              </a:rPr>
              <a:t>日</a:t>
            </a:r>
            <a:r>
              <a:rPr lang="en-US" altLang="ja-JP" dirty="0" smtClean="0">
                <a:solidFill>
                  <a:schemeClr val="tx1">
                    <a:lumMod val="65000"/>
                    <a:lumOff val="35000"/>
                  </a:schemeClr>
                </a:solidFill>
                <a:latin typeface="Meiryo UI" panose="020B0604030504040204" pitchFamily="50" charset="-128"/>
                <a:ea typeface="Meiryo UI" panose="020B0604030504040204" pitchFamily="50" charset="-128"/>
              </a:rPr>
              <a:t>〜XX</a:t>
            </a:r>
            <a:r>
              <a:rPr lang="ja-JP" altLang="en-US" dirty="0" smtClean="0">
                <a:solidFill>
                  <a:schemeClr val="tx1">
                    <a:lumMod val="65000"/>
                    <a:lumOff val="35000"/>
                  </a:schemeClr>
                </a:solidFill>
                <a:latin typeface="Meiryo UI" panose="020B0604030504040204" pitchFamily="50" charset="-128"/>
                <a:ea typeface="Meiryo UI" panose="020B0604030504040204" pitchFamily="50" charset="-128"/>
              </a:rPr>
              <a:t>日</a:t>
            </a:r>
            <a:r>
              <a:rPr lang="en-US" altLang="ja-JP" dirty="0" smtClean="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dirty="0" smtClean="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dirty="0" smtClean="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D9226DAE-D732-0D44-A3A9-3426432CAC1A}" type="slidenum">
              <a:rPr lang="en-US" smtClean="0"/>
              <a:t>2</a:t>
            </a:fld>
            <a:endParaRPr lang="en-US"/>
          </a:p>
        </p:txBody>
      </p:sp>
    </p:spTree>
    <p:extLst>
      <p:ext uri="{BB962C8B-B14F-4D97-AF65-F5344CB8AC3E}">
        <p14:creationId xmlns:p14="http://schemas.microsoft.com/office/powerpoint/2010/main" val="2351755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888546-E6F0-1345-99E6-5261B7AA7498}"/>
              </a:ext>
            </a:extLst>
          </p:cNvPr>
          <p:cNvSpPr>
            <a:spLocks noGrp="1"/>
          </p:cNvSpPr>
          <p:nvPr>
            <p:ph type="title"/>
          </p:nvPr>
        </p:nvSpPr>
        <p:spPr>
          <a:xfrm>
            <a:off x="838200" y="550867"/>
            <a:ext cx="10515600" cy="898898"/>
          </a:xfrm>
        </p:spPr>
        <p:txBody>
          <a:bodyPr/>
          <a:lstStyle/>
          <a:p>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ICT</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活用研修の対面</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rPr>
              <a:t>研修の流れ</a:t>
            </a:r>
            <a:endParaRPr lang="en-US" b="1" dirty="0">
              <a:solidFill>
                <a:schemeClr val="tx1">
                  <a:lumMod val="65000"/>
                  <a:lumOff val="35000"/>
                </a:schemeClr>
              </a:solidFill>
              <a:latin typeface="Meiryo UI" panose="020B0604030504040204" pitchFamily="50" charset="-128"/>
              <a:ea typeface="Meiryo UI" panose="020B0604030504040204" pitchFamily="50" charset="-128"/>
            </a:endParaRPr>
          </a:p>
        </p:txBody>
      </p:sp>
      <p:graphicFrame>
        <p:nvGraphicFramePr>
          <p:cNvPr id="4" name="Table 3">
            <a:extLst>
              <a:ext uri="{FF2B5EF4-FFF2-40B4-BE49-F238E27FC236}">
                <a16:creationId xmlns="" xmlns:a16="http://schemas.microsoft.com/office/drawing/2014/main" id="{BB012A61-43A3-704F-9E0B-E98EADFE7016}"/>
              </a:ext>
            </a:extLst>
          </p:cNvPr>
          <p:cNvGraphicFramePr>
            <a:graphicFrameLocks noGrp="1"/>
          </p:cNvGraphicFramePr>
          <p:nvPr>
            <p:extLst>
              <p:ext uri="{D42A27DB-BD31-4B8C-83A1-F6EECF244321}">
                <p14:modId xmlns:p14="http://schemas.microsoft.com/office/powerpoint/2010/main" val="2710019043"/>
              </p:ext>
            </p:extLst>
          </p:nvPr>
        </p:nvGraphicFramePr>
        <p:xfrm>
          <a:off x="579120" y="2015066"/>
          <a:ext cx="11140440" cy="3032024"/>
        </p:xfrm>
        <a:graphic>
          <a:graphicData uri="http://schemas.openxmlformats.org/drawingml/2006/table">
            <a:tbl>
              <a:tblPr firstRow="1" bandRow="1">
                <a:tableStyleId>{7E9639D4-E3E2-4D34-9284-5A2195B3D0D7}</a:tableStyleId>
              </a:tblPr>
              <a:tblGrid>
                <a:gridCol w="5551857">
                  <a:extLst>
                    <a:ext uri="{9D8B030D-6E8A-4147-A177-3AD203B41FA5}">
                      <a16:colId xmlns="" xmlns:a16="http://schemas.microsoft.com/office/drawing/2014/main" val="3522549609"/>
                    </a:ext>
                  </a:extLst>
                </a:gridCol>
                <a:gridCol w="5588583">
                  <a:extLst>
                    <a:ext uri="{9D8B030D-6E8A-4147-A177-3AD203B41FA5}">
                      <a16:colId xmlns="" xmlns:a16="http://schemas.microsoft.com/office/drawing/2014/main" val="3536549930"/>
                    </a:ext>
                  </a:extLst>
                </a:gridCol>
              </a:tblGrid>
              <a:tr h="380264">
                <a:tc>
                  <a:txBody>
                    <a:bodyPr/>
                    <a:lstStyle/>
                    <a:p>
                      <a:pPr algn="ctr"/>
                      <a:r>
                        <a:rPr lang="ja-JP" altLang="en-US" dirty="0" smtClean="0">
                          <a:latin typeface="Meiryo UI" panose="020B0604030504040204" pitchFamily="50" charset="-128"/>
                          <a:ea typeface="Meiryo UI" panose="020B0604030504040204" pitchFamily="50" charset="-128"/>
                        </a:rPr>
                        <a:t>前半</a:t>
                      </a:r>
                      <a:endParaRPr 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dirty="0" smtClean="0">
                          <a:latin typeface="Meiryo UI" panose="020B0604030504040204" pitchFamily="50" charset="-128"/>
                          <a:ea typeface="Meiryo UI" panose="020B0604030504040204" pitchFamily="50" charset="-128"/>
                        </a:rPr>
                        <a:t>後半</a:t>
                      </a:r>
                      <a:endParaRPr 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484719207"/>
                  </a:ext>
                </a:extLst>
              </a:tr>
              <a:tr h="2646221">
                <a:tc>
                  <a:txBody>
                    <a:bodyPr/>
                    <a:lstStyle/>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研修概要（目標、研修の流れ）</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a:solidFill>
                            <a:schemeClr val="tx1">
                              <a:lumMod val="65000"/>
                              <a:lumOff val="35000"/>
                            </a:schemeClr>
                          </a:solidFill>
                          <a:latin typeface="Meiryo UI" panose="020B0604030504040204" pitchFamily="50" charset="-128"/>
                          <a:ea typeface="Meiryo UI" panose="020B0604030504040204" pitchFamily="50" charset="-128"/>
                        </a:rPr>
                        <a:t>インストラクショナルデザイン入門（</a:t>
                      </a:r>
                      <a:r>
                        <a:rPr lang="en-US" altLang="ja-JP" sz="2400" dirty="0">
                          <a:solidFill>
                            <a:schemeClr val="tx1">
                              <a:lumMod val="65000"/>
                              <a:lumOff val="35000"/>
                            </a:schemeClr>
                          </a:solidFill>
                          <a:latin typeface="Meiryo UI" panose="020B0604030504040204" pitchFamily="50" charset="-128"/>
                          <a:ea typeface="Meiryo UI" panose="020B0604030504040204" pitchFamily="50" charset="-128"/>
                        </a:rPr>
                        <a:t>1</a:t>
                      </a:r>
                      <a:r>
                        <a:rPr lang="ja-JP" altLang="en-US" sz="2400">
                          <a:solidFill>
                            <a:schemeClr val="tx1">
                              <a:lumMod val="65000"/>
                              <a:lumOff val="35000"/>
                            </a:schemeClr>
                          </a:solidFill>
                          <a:latin typeface="Meiryo UI" panose="020B0604030504040204" pitchFamily="50" charset="-128"/>
                          <a:ea typeface="Meiryo UI" panose="020B0604030504040204" pitchFamily="50" charset="-128"/>
                        </a:rPr>
                        <a:t>回の授業計画）</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a:solidFill>
                            <a:schemeClr val="tx1">
                              <a:lumMod val="65000"/>
                              <a:lumOff val="35000"/>
                            </a:schemeClr>
                          </a:solidFill>
                          <a:latin typeface="Meiryo UI" panose="020B0604030504040204" pitchFamily="50" charset="-128"/>
                          <a:ea typeface="Meiryo UI" panose="020B0604030504040204" pitchFamily="50" charset="-128"/>
                        </a:rPr>
                        <a:t>動画</a:t>
                      </a: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教材制作</a:t>
                      </a:r>
                      <a:r>
                        <a:rPr lang="ja-JP" altLang="en-US" sz="2400">
                          <a:solidFill>
                            <a:schemeClr val="tx1">
                              <a:lumMod val="65000"/>
                              <a:lumOff val="35000"/>
                            </a:schemeClr>
                          </a:solidFill>
                          <a:latin typeface="Meiryo UI" panose="020B0604030504040204" pitchFamily="50" charset="-128"/>
                          <a:ea typeface="Meiryo UI" panose="020B0604030504040204" pitchFamily="50" charset="-128"/>
                        </a:rPr>
                        <a:t>のプラン</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a:solidFill>
                            <a:schemeClr val="tx1">
                              <a:lumMod val="65000"/>
                              <a:lumOff val="35000"/>
                            </a:schemeClr>
                          </a:solidFill>
                          <a:latin typeface="Meiryo UI" panose="020B0604030504040204" pitchFamily="50" charset="-128"/>
                          <a:ea typeface="Meiryo UI" panose="020B0604030504040204" pitchFamily="50" charset="-128"/>
                        </a:rPr>
                        <a:t>動画撮影</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a:solidFill>
                            <a:schemeClr val="tx1">
                              <a:lumMod val="65000"/>
                              <a:lumOff val="35000"/>
                            </a:schemeClr>
                          </a:solidFill>
                          <a:latin typeface="Meiryo UI" panose="020B0604030504040204" pitchFamily="50" charset="-128"/>
                          <a:ea typeface="Meiryo UI" panose="020B0604030504040204" pitchFamily="50" charset="-128"/>
                        </a:rPr>
                        <a:t>内省</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指導案と動画教材のグループ間評価</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グループ別発表</a:t>
                      </a:r>
                      <a:r>
                        <a:rPr lang="en-US" altLang="ja-JP" sz="2400" dirty="0">
                          <a:solidFill>
                            <a:schemeClr val="tx1">
                              <a:lumMod val="65000"/>
                              <a:lumOff val="35000"/>
                            </a:schemeClr>
                          </a:solidFill>
                          <a:latin typeface="Meiryo UI" panose="020B0604030504040204" pitchFamily="50" charset="-128"/>
                          <a:ea typeface="Meiryo UI" panose="020B0604030504040204" pitchFamily="50" charset="-128"/>
                        </a:rPr>
                        <a:t>1</a:t>
                      </a: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動画再録</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グループ別発表</a:t>
                      </a:r>
                      <a:r>
                        <a:rPr lang="en-US" altLang="ja-JP" sz="2400" dirty="0">
                          <a:solidFill>
                            <a:schemeClr val="tx1">
                              <a:lumMod val="65000"/>
                              <a:lumOff val="35000"/>
                            </a:schemeClr>
                          </a:solidFill>
                          <a:latin typeface="Meiryo UI" panose="020B0604030504040204" pitchFamily="50" charset="-128"/>
                          <a:ea typeface="Meiryo UI" panose="020B0604030504040204" pitchFamily="50" charset="-128"/>
                        </a:rPr>
                        <a:t>2</a:t>
                      </a: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本研修のまとめ	</a:t>
                      </a: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内省</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アクションプランの作成	</a:t>
                      </a:r>
                      <a:endParaRPr lang="en-US" sz="2400" dirty="0">
                        <a:solidFill>
                          <a:schemeClr val="tx1">
                            <a:lumMod val="65000"/>
                            <a:lumOff val="35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201740303"/>
                  </a:ext>
                </a:extLst>
              </a:tr>
            </a:tbl>
          </a:graphicData>
        </a:graphic>
      </p:graphicFrame>
      <p:sp>
        <p:nvSpPr>
          <p:cNvPr id="3" name="スライド番号プレースホルダー 2"/>
          <p:cNvSpPr>
            <a:spLocks noGrp="1"/>
          </p:cNvSpPr>
          <p:nvPr>
            <p:ph type="sldNum" sz="quarter" idx="12"/>
          </p:nvPr>
        </p:nvSpPr>
        <p:spPr/>
        <p:txBody>
          <a:bodyPr/>
          <a:lstStyle/>
          <a:p>
            <a:fld id="{D9226DAE-D732-0D44-A3A9-3426432CAC1A}" type="slidenum">
              <a:rPr lang="en-US" smtClean="0"/>
              <a:t>20</a:t>
            </a:fld>
            <a:endParaRPr lang="en-US"/>
          </a:p>
        </p:txBody>
      </p:sp>
    </p:spTree>
    <p:extLst>
      <p:ext uri="{BB962C8B-B14F-4D97-AF65-F5344CB8AC3E}">
        <p14:creationId xmlns:p14="http://schemas.microsoft.com/office/powerpoint/2010/main" val="1329603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888546-E6F0-1345-99E6-5261B7AA7498}"/>
              </a:ext>
            </a:extLst>
          </p:cNvPr>
          <p:cNvSpPr>
            <a:spLocks noGrp="1"/>
          </p:cNvSpPr>
          <p:nvPr>
            <p:ph type="title"/>
          </p:nvPr>
        </p:nvSpPr>
        <p:spPr>
          <a:xfrm>
            <a:off x="823912" y="536583"/>
            <a:ext cx="10515600" cy="898898"/>
          </a:xfrm>
        </p:spPr>
        <p:txBody>
          <a:bodyPr/>
          <a:lstStyle/>
          <a:p>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ICT</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活用研修の対面</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rPr>
              <a:t>研修の流れ</a:t>
            </a:r>
            <a:endParaRPr lang="en-US" b="1" dirty="0">
              <a:solidFill>
                <a:schemeClr val="tx1">
                  <a:lumMod val="65000"/>
                  <a:lumOff val="35000"/>
                </a:schemeClr>
              </a:solidFill>
              <a:latin typeface="Meiryo UI" panose="020B0604030504040204" pitchFamily="50" charset="-128"/>
              <a:ea typeface="Meiryo UI" panose="020B0604030504040204" pitchFamily="50" charset="-128"/>
            </a:endParaRPr>
          </a:p>
        </p:txBody>
      </p:sp>
      <p:graphicFrame>
        <p:nvGraphicFramePr>
          <p:cNvPr id="4" name="Table 3">
            <a:extLst>
              <a:ext uri="{FF2B5EF4-FFF2-40B4-BE49-F238E27FC236}">
                <a16:creationId xmlns="" xmlns:a16="http://schemas.microsoft.com/office/drawing/2014/main" id="{BB012A61-43A3-704F-9E0B-E98EADFE7016}"/>
              </a:ext>
            </a:extLst>
          </p:cNvPr>
          <p:cNvGraphicFramePr>
            <a:graphicFrameLocks noGrp="1"/>
          </p:cNvGraphicFramePr>
          <p:nvPr>
            <p:extLst>
              <p:ext uri="{D42A27DB-BD31-4B8C-83A1-F6EECF244321}">
                <p14:modId xmlns:p14="http://schemas.microsoft.com/office/powerpoint/2010/main" val="505275170"/>
              </p:ext>
            </p:extLst>
          </p:nvPr>
        </p:nvGraphicFramePr>
        <p:xfrm>
          <a:off x="536256" y="2615152"/>
          <a:ext cx="11140440" cy="3032024"/>
        </p:xfrm>
        <a:graphic>
          <a:graphicData uri="http://schemas.openxmlformats.org/drawingml/2006/table">
            <a:tbl>
              <a:tblPr firstRow="1" bandRow="1">
                <a:tableStyleId>{7E9639D4-E3E2-4D34-9284-5A2195B3D0D7}</a:tableStyleId>
              </a:tblPr>
              <a:tblGrid>
                <a:gridCol w="5551857">
                  <a:extLst>
                    <a:ext uri="{9D8B030D-6E8A-4147-A177-3AD203B41FA5}">
                      <a16:colId xmlns="" xmlns:a16="http://schemas.microsoft.com/office/drawing/2014/main" val="3522549609"/>
                    </a:ext>
                  </a:extLst>
                </a:gridCol>
                <a:gridCol w="5588583">
                  <a:extLst>
                    <a:ext uri="{9D8B030D-6E8A-4147-A177-3AD203B41FA5}">
                      <a16:colId xmlns="" xmlns:a16="http://schemas.microsoft.com/office/drawing/2014/main" val="3536549930"/>
                    </a:ext>
                  </a:extLst>
                </a:gridCol>
              </a:tblGrid>
              <a:tr h="380264">
                <a:tc>
                  <a:txBody>
                    <a:bodyPr/>
                    <a:lstStyle/>
                    <a:p>
                      <a:pPr algn="ctr"/>
                      <a:r>
                        <a:rPr lang="ja-JP" altLang="en-US" dirty="0" smtClean="0">
                          <a:latin typeface="Meiryo UI" panose="020B0604030504040204" pitchFamily="50" charset="-128"/>
                          <a:ea typeface="Meiryo UI" panose="020B0604030504040204" pitchFamily="50" charset="-128"/>
                        </a:rPr>
                        <a:t>前半</a:t>
                      </a:r>
                      <a:endParaRPr 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dirty="0" smtClean="0">
                          <a:latin typeface="Meiryo UI" panose="020B0604030504040204" pitchFamily="50" charset="-128"/>
                          <a:ea typeface="Meiryo UI" panose="020B0604030504040204" pitchFamily="50" charset="-128"/>
                        </a:rPr>
                        <a:t>後半</a:t>
                      </a:r>
                      <a:endParaRPr 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484719207"/>
                  </a:ext>
                </a:extLst>
              </a:tr>
              <a:tr h="2646221">
                <a:tc>
                  <a:txBody>
                    <a:bodyPr/>
                    <a:lstStyle/>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研修概要（目標、研修の流れ）</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rgbClr val="FF0000"/>
                          </a:solidFill>
                          <a:latin typeface="Meiryo UI" panose="020B0604030504040204" pitchFamily="50" charset="-128"/>
                          <a:ea typeface="Meiryo UI" panose="020B0604030504040204" pitchFamily="50" charset="-128"/>
                        </a:rPr>
                        <a:t>インストラクショナルデザイン入門（</a:t>
                      </a:r>
                      <a:r>
                        <a:rPr lang="en-US" altLang="ja-JP" sz="2400" dirty="0">
                          <a:solidFill>
                            <a:srgbClr val="FF0000"/>
                          </a:solidFill>
                          <a:latin typeface="Meiryo UI" panose="020B0604030504040204" pitchFamily="50" charset="-128"/>
                          <a:ea typeface="Meiryo UI" panose="020B0604030504040204" pitchFamily="50" charset="-128"/>
                        </a:rPr>
                        <a:t>1</a:t>
                      </a:r>
                      <a:r>
                        <a:rPr lang="ja-JP" altLang="en-US" sz="2400" dirty="0">
                          <a:solidFill>
                            <a:srgbClr val="FF0000"/>
                          </a:solidFill>
                          <a:latin typeface="Meiryo UI" panose="020B0604030504040204" pitchFamily="50" charset="-128"/>
                          <a:ea typeface="Meiryo UI" panose="020B0604030504040204" pitchFamily="50" charset="-128"/>
                        </a:rPr>
                        <a:t>回の授業計画）</a:t>
                      </a:r>
                      <a:endParaRPr lang="en-US" altLang="ja-JP" sz="2400" dirty="0">
                        <a:solidFill>
                          <a:srgbClr val="FF0000"/>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rgbClr val="FF0000"/>
                          </a:solidFill>
                          <a:latin typeface="Meiryo UI" panose="020B0604030504040204" pitchFamily="50" charset="-128"/>
                          <a:ea typeface="Meiryo UI" panose="020B0604030504040204" pitchFamily="50" charset="-128"/>
                        </a:rPr>
                        <a:t>動画教材制作のプラン</a:t>
                      </a:r>
                      <a:endParaRPr lang="en-US" altLang="ja-JP" sz="2400" dirty="0">
                        <a:solidFill>
                          <a:srgbClr val="FF0000"/>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動画撮影</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内省</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指導案と動画教材のグループ間評価</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rgbClr val="FF0000"/>
                          </a:solidFill>
                          <a:latin typeface="Meiryo UI" panose="020B0604030504040204" pitchFamily="50" charset="-128"/>
                          <a:ea typeface="Meiryo UI" panose="020B0604030504040204" pitchFamily="50" charset="-128"/>
                        </a:rPr>
                        <a:t>グループ別発表</a:t>
                      </a:r>
                      <a:r>
                        <a:rPr lang="en-US" altLang="ja-JP" sz="2400" dirty="0">
                          <a:solidFill>
                            <a:srgbClr val="FF0000"/>
                          </a:solidFill>
                          <a:latin typeface="Meiryo UI" panose="020B0604030504040204" pitchFamily="50" charset="-128"/>
                          <a:ea typeface="Meiryo UI" panose="020B0604030504040204" pitchFamily="50" charset="-128"/>
                        </a:rPr>
                        <a:t>1</a:t>
                      </a: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動画再録</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グループ別発表</a:t>
                      </a:r>
                      <a:r>
                        <a:rPr lang="en-US" altLang="ja-JP" sz="2400" dirty="0">
                          <a:solidFill>
                            <a:schemeClr val="tx1">
                              <a:lumMod val="65000"/>
                              <a:lumOff val="35000"/>
                            </a:schemeClr>
                          </a:solidFill>
                          <a:latin typeface="Meiryo UI" panose="020B0604030504040204" pitchFamily="50" charset="-128"/>
                          <a:ea typeface="Meiryo UI" panose="020B0604030504040204" pitchFamily="50" charset="-128"/>
                        </a:rPr>
                        <a:t>2</a:t>
                      </a: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本研修のまとめ	</a:t>
                      </a: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内省</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アクションプランの作成</a:t>
                      </a:r>
                      <a:r>
                        <a:rPr lang="ja-JP" altLang="en-US" sz="2400" dirty="0">
                          <a:latin typeface="Meiryo UI" panose="020B0604030504040204" pitchFamily="50" charset="-128"/>
                          <a:ea typeface="Meiryo UI" panose="020B0604030504040204" pitchFamily="50" charset="-128"/>
                        </a:rPr>
                        <a:t>	</a:t>
                      </a:r>
                      <a:endParaRPr lang="en-US" sz="24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201740303"/>
                  </a:ext>
                </a:extLst>
              </a:tr>
            </a:tbl>
          </a:graphicData>
        </a:graphic>
      </p:graphicFrame>
      <p:sp>
        <p:nvSpPr>
          <p:cNvPr id="3" name="スライド番号プレースホルダー 2"/>
          <p:cNvSpPr>
            <a:spLocks noGrp="1"/>
          </p:cNvSpPr>
          <p:nvPr>
            <p:ph type="sldNum" sz="quarter" idx="12"/>
          </p:nvPr>
        </p:nvSpPr>
        <p:spPr/>
        <p:txBody>
          <a:bodyPr/>
          <a:lstStyle/>
          <a:p>
            <a:fld id="{D9226DAE-D732-0D44-A3A9-3426432CAC1A}" type="slidenum">
              <a:rPr lang="en-US" smtClean="0"/>
              <a:t>21</a:t>
            </a:fld>
            <a:endParaRPr lang="en-US"/>
          </a:p>
        </p:txBody>
      </p:sp>
    </p:spTree>
    <p:extLst>
      <p:ext uri="{BB962C8B-B14F-4D97-AF65-F5344CB8AC3E}">
        <p14:creationId xmlns:p14="http://schemas.microsoft.com/office/powerpoint/2010/main" val="3068067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778DAC-8D0D-064C-A053-9D9D216C10B1}"/>
              </a:ext>
            </a:extLst>
          </p:cNvPr>
          <p:cNvSpPr>
            <a:spLocks noGrp="1"/>
          </p:cNvSpPr>
          <p:nvPr>
            <p:ph type="title"/>
          </p:nvPr>
        </p:nvSpPr>
        <p:spPr>
          <a:xfrm>
            <a:off x="823912" y="550869"/>
            <a:ext cx="10515600" cy="898898"/>
          </a:xfrm>
        </p:spPr>
        <p:txBody>
          <a:bodyPr/>
          <a:lstStyle/>
          <a:p>
            <a:r>
              <a:rPr lang="en-US" dirty="0">
                <a:solidFill>
                  <a:schemeClr val="tx1">
                    <a:lumMod val="65000"/>
                    <a:lumOff val="35000"/>
                  </a:schemeClr>
                </a:solidFill>
              </a:rPr>
              <a:t>ICT</a:t>
            </a:r>
            <a:r>
              <a:rPr lang="ja-JP" altLang="en-US" dirty="0">
                <a:solidFill>
                  <a:schemeClr val="tx1">
                    <a:lumMod val="65000"/>
                    <a:lumOff val="35000"/>
                  </a:schemeClr>
                </a:solidFill>
              </a:rPr>
              <a:t>活用研修の教員としての運用</a:t>
            </a:r>
            <a:endParaRPr lang="en-US" dirty="0">
              <a:solidFill>
                <a:schemeClr val="tx1">
                  <a:lumMod val="65000"/>
                  <a:lumOff val="35000"/>
                </a:schemeClr>
              </a:solidFill>
            </a:endParaRPr>
          </a:p>
        </p:txBody>
      </p:sp>
      <p:sp>
        <p:nvSpPr>
          <p:cNvPr id="3" name="Content Placeholder 2">
            <a:extLst>
              <a:ext uri="{FF2B5EF4-FFF2-40B4-BE49-F238E27FC236}">
                <a16:creationId xmlns="" xmlns:a16="http://schemas.microsoft.com/office/drawing/2014/main" id="{F8B28FE9-FBC4-3C4D-9338-435629EAAD57}"/>
              </a:ext>
            </a:extLst>
          </p:cNvPr>
          <p:cNvSpPr>
            <a:spLocks noGrp="1"/>
          </p:cNvSpPr>
          <p:nvPr>
            <p:ph idx="1"/>
          </p:nvPr>
        </p:nvSpPr>
        <p:spPr>
          <a:xfrm>
            <a:off x="838200" y="1399338"/>
            <a:ext cx="10515600" cy="5020516"/>
          </a:xfrm>
        </p:spPr>
        <p:txBody>
          <a:bodyPr>
            <a:noAutofit/>
          </a:bodyPr>
          <a:lstStyle/>
          <a:p>
            <a:pPr marL="0" indent="0">
              <a:buNone/>
            </a:pPr>
            <a:r>
              <a:rPr lang="ja-JP" altLang="en-US" sz="2400" dirty="0" smtClean="0">
                <a:solidFill>
                  <a:schemeClr val="tx1">
                    <a:lumMod val="65000"/>
                    <a:lumOff val="35000"/>
                  </a:schemeClr>
                </a:solidFill>
              </a:rPr>
              <a:t>（</a:t>
            </a:r>
            <a:r>
              <a:rPr lang="en-US" sz="2400" dirty="0" smtClean="0">
                <a:solidFill>
                  <a:schemeClr val="tx1">
                    <a:lumMod val="65000"/>
                    <a:lumOff val="35000"/>
                  </a:schemeClr>
                </a:solidFill>
              </a:rPr>
              <a:t>ICT</a:t>
            </a:r>
            <a:r>
              <a:rPr lang="ja-JP" altLang="en-US" sz="2400" dirty="0">
                <a:solidFill>
                  <a:schemeClr val="tx1">
                    <a:lumMod val="65000"/>
                    <a:lumOff val="35000"/>
                  </a:schemeClr>
                </a:solidFill>
              </a:rPr>
              <a:t>活用研修資料</a:t>
            </a:r>
            <a:r>
              <a:rPr lang="ja-JP" altLang="en-US" sz="2400" dirty="0" smtClean="0">
                <a:solidFill>
                  <a:schemeClr val="tx1">
                    <a:lumMod val="65000"/>
                    <a:lumOff val="35000"/>
                  </a:schemeClr>
                </a:solidFill>
              </a:rPr>
              <a:t>一式）</a:t>
            </a:r>
            <a:endParaRPr lang="en-US" altLang="ja-JP" sz="2400" dirty="0">
              <a:solidFill>
                <a:schemeClr val="tx1">
                  <a:lumMod val="65000"/>
                  <a:lumOff val="35000"/>
                </a:schemeClr>
              </a:solidFill>
            </a:endParaRPr>
          </a:p>
          <a:p>
            <a:pPr marL="0" indent="0">
              <a:buNone/>
            </a:pPr>
            <a:r>
              <a:rPr lang="ja-JP" altLang="en-US" sz="2400" dirty="0">
                <a:solidFill>
                  <a:schemeClr val="tx1">
                    <a:lumMod val="65000"/>
                    <a:lumOff val="35000"/>
                  </a:schemeClr>
                </a:solidFill>
              </a:rPr>
              <a:t>①カリキュラム：研修の概要を記載</a:t>
            </a:r>
            <a:endParaRPr lang="en-US" altLang="ja-JP" sz="2400" dirty="0">
              <a:solidFill>
                <a:schemeClr val="tx1">
                  <a:lumMod val="65000"/>
                  <a:lumOff val="35000"/>
                </a:schemeClr>
              </a:solidFill>
            </a:endParaRPr>
          </a:p>
          <a:p>
            <a:pPr marL="0" indent="0">
              <a:buNone/>
            </a:pPr>
            <a:r>
              <a:rPr lang="ja-JP" altLang="en-US" sz="2400" dirty="0"/>
              <a:t>②</a:t>
            </a:r>
            <a:r>
              <a:rPr lang="ja-JP" altLang="en-US" sz="2400" dirty="0">
                <a:solidFill>
                  <a:srgbClr val="FF0000"/>
                </a:solidFill>
              </a:rPr>
              <a:t>シラバス</a:t>
            </a:r>
            <a:r>
              <a:rPr lang="ja-JP" altLang="en-US" sz="2400" dirty="0">
                <a:solidFill>
                  <a:schemeClr val="tx1">
                    <a:lumMod val="65000"/>
                    <a:lumOff val="35000"/>
                  </a:schemeClr>
                </a:solidFill>
              </a:rPr>
              <a:t>：指導案と同様に、研修で実施する活動に関して、時間、教材、留意点などを示した指針</a:t>
            </a:r>
            <a:endParaRPr lang="en-US" altLang="ja-JP" sz="2400" dirty="0">
              <a:solidFill>
                <a:schemeClr val="tx1">
                  <a:lumMod val="65000"/>
                  <a:lumOff val="35000"/>
                </a:schemeClr>
              </a:solidFill>
            </a:endParaRPr>
          </a:p>
          <a:p>
            <a:pPr marL="0" indent="0">
              <a:buNone/>
            </a:pPr>
            <a:r>
              <a:rPr lang="ja-JP" altLang="en-US" sz="2400" dirty="0"/>
              <a:t>③</a:t>
            </a:r>
            <a:r>
              <a:rPr lang="ja-JP" altLang="en-US" sz="2400" dirty="0">
                <a:solidFill>
                  <a:srgbClr val="FF0000"/>
                </a:solidFill>
              </a:rPr>
              <a:t>教材</a:t>
            </a:r>
            <a:r>
              <a:rPr lang="ja-JP" altLang="en-US" sz="2400" dirty="0">
                <a:solidFill>
                  <a:schemeClr val="tx1">
                    <a:lumMod val="65000"/>
                    <a:lumOff val="35000"/>
                  </a:schemeClr>
                </a:solidFill>
              </a:rPr>
              <a:t>：配布資料など</a:t>
            </a:r>
            <a:endParaRPr lang="en-US" altLang="ja-JP" sz="2400" dirty="0">
              <a:solidFill>
                <a:schemeClr val="tx1">
                  <a:lumMod val="65000"/>
                  <a:lumOff val="35000"/>
                </a:schemeClr>
              </a:solidFill>
            </a:endParaRPr>
          </a:p>
          <a:p>
            <a:pPr marL="0" indent="0">
              <a:buNone/>
            </a:pPr>
            <a:r>
              <a:rPr lang="ja-JP" altLang="en-US" sz="2400" dirty="0"/>
              <a:t>④</a:t>
            </a:r>
            <a:r>
              <a:rPr lang="ja-JP" altLang="en-US" sz="2400" dirty="0">
                <a:solidFill>
                  <a:srgbClr val="FF0000"/>
                </a:solidFill>
              </a:rPr>
              <a:t>教具</a:t>
            </a:r>
            <a:r>
              <a:rPr lang="ja-JP" altLang="en-US" sz="2400" dirty="0">
                <a:solidFill>
                  <a:schemeClr val="tx1">
                    <a:lumMod val="65000"/>
                    <a:lumOff val="35000"/>
                  </a:schemeClr>
                </a:solidFill>
              </a:rPr>
              <a:t>：研修で提示する資料など</a:t>
            </a:r>
            <a:endParaRPr lang="en-US" altLang="ja-JP" sz="2400" dirty="0">
              <a:solidFill>
                <a:schemeClr val="tx1">
                  <a:lumMod val="65000"/>
                  <a:lumOff val="35000"/>
                </a:schemeClr>
              </a:solidFill>
            </a:endParaRPr>
          </a:p>
          <a:p>
            <a:pPr marL="0" indent="0">
              <a:buNone/>
            </a:pPr>
            <a:r>
              <a:rPr lang="ja-JP" altLang="en-US" sz="2400" dirty="0">
                <a:solidFill>
                  <a:schemeClr val="tx1">
                    <a:lumMod val="65000"/>
                    <a:lumOff val="35000"/>
                  </a:schemeClr>
                </a:solidFill>
              </a:rPr>
              <a:t>⑤教授方法：④に準拠する形で、提示する際に話す内容などが記載された資料</a:t>
            </a:r>
            <a:endParaRPr lang="en-US" altLang="ja-JP" sz="2400" dirty="0">
              <a:solidFill>
                <a:schemeClr val="tx1">
                  <a:lumMod val="65000"/>
                  <a:lumOff val="35000"/>
                </a:schemeClr>
              </a:solidFill>
            </a:endParaRPr>
          </a:p>
          <a:p>
            <a:pPr marL="0" indent="0">
              <a:buNone/>
            </a:pPr>
            <a:r>
              <a:rPr lang="ja-JP" altLang="en-US" sz="2400" dirty="0">
                <a:solidFill>
                  <a:schemeClr val="tx1">
                    <a:lumMod val="65000"/>
                    <a:lumOff val="35000"/>
                  </a:schemeClr>
                </a:solidFill>
              </a:rPr>
              <a:t>⑥評価方法：自己評価シート、</a:t>
            </a:r>
            <a:r>
              <a:rPr lang="ja-JP" altLang="en-US" sz="2400" dirty="0" smtClean="0">
                <a:solidFill>
                  <a:schemeClr val="tx1">
                    <a:lumMod val="65000"/>
                    <a:lumOff val="35000"/>
                  </a:schemeClr>
                </a:solidFill>
              </a:rPr>
              <a:t>アクションプランシート、事後アンケート</a:t>
            </a:r>
            <a:r>
              <a:rPr lang="ja-JP" altLang="en-US" sz="2400" dirty="0">
                <a:solidFill>
                  <a:schemeClr val="tx1">
                    <a:lumMod val="65000"/>
                    <a:lumOff val="35000"/>
                  </a:schemeClr>
                </a:solidFill>
              </a:rPr>
              <a:t>、提出物など評価に使用するツールを整理したもの</a:t>
            </a:r>
            <a:endParaRPr lang="en-US" altLang="ja-JP" sz="2400" dirty="0">
              <a:solidFill>
                <a:schemeClr val="tx1">
                  <a:lumMod val="65000"/>
                  <a:lumOff val="35000"/>
                </a:schemeClr>
              </a:solidFill>
            </a:endParaRPr>
          </a:p>
          <a:p>
            <a:pPr marL="0" indent="0">
              <a:buNone/>
            </a:pPr>
            <a:r>
              <a:rPr lang="ja-JP" altLang="en-US" sz="2400" dirty="0">
                <a:solidFill>
                  <a:schemeClr val="tx1">
                    <a:lumMod val="65000"/>
                    <a:lumOff val="35000"/>
                  </a:schemeClr>
                </a:solidFill>
              </a:rPr>
              <a:t>⑦研修会場環境マニュアル：研修当日の会場や環境、設備に関する解説</a:t>
            </a:r>
            <a:endParaRPr lang="en-US" altLang="ja-JP" sz="2400" dirty="0">
              <a:solidFill>
                <a:schemeClr val="tx1">
                  <a:lumMod val="65000"/>
                  <a:lumOff val="35000"/>
                </a:schemeClr>
              </a:solidFill>
            </a:endParaRPr>
          </a:p>
          <a:p>
            <a:pPr marL="0" indent="0">
              <a:buNone/>
            </a:pPr>
            <a:r>
              <a:rPr lang="ja-JP" altLang="en-US" sz="2400" dirty="0">
                <a:solidFill>
                  <a:schemeClr val="tx1">
                    <a:lumMod val="65000"/>
                    <a:lumOff val="35000"/>
                  </a:schemeClr>
                </a:solidFill>
              </a:rPr>
              <a:t>⑧研修募集から研修までの事前準備マニュアル</a:t>
            </a:r>
            <a:r>
              <a:rPr lang="ja-JP" altLang="en-US" sz="2400" dirty="0" smtClean="0">
                <a:solidFill>
                  <a:schemeClr val="tx1">
                    <a:lumMod val="65000"/>
                    <a:lumOff val="35000"/>
                  </a:schemeClr>
                </a:solidFill>
              </a:rPr>
              <a:t>：研修募集、事前</a:t>
            </a:r>
            <a:r>
              <a:rPr lang="ja-JP" altLang="en-US" sz="2400" dirty="0">
                <a:solidFill>
                  <a:schemeClr val="tx1">
                    <a:lumMod val="65000"/>
                    <a:lumOff val="35000"/>
                  </a:schemeClr>
                </a:solidFill>
              </a:rPr>
              <a:t>課題の設定、研修当日の事前準備などを整理した解説</a:t>
            </a:r>
            <a:endParaRPr lang="en-US" sz="2400" dirty="0">
              <a:solidFill>
                <a:schemeClr val="tx1">
                  <a:lumMod val="65000"/>
                  <a:lumOff val="35000"/>
                </a:schemeClr>
              </a:solidFill>
            </a:endParaRPr>
          </a:p>
        </p:txBody>
      </p:sp>
      <p:sp>
        <p:nvSpPr>
          <p:cNvPr id="4" name="スライド番号プレースホルダー 3"/>
          <p:cNvSpPr>
            <a:spLocks noGrp="1"/>
          </p:cNvSpPr>
          <p:nvPr>
            <p:ph type="sldNum" sz="quarter" idx="12"/>
          </p:nvPr>
        </p:nvSpPr>
        <p:spPr/>
        <p:txBody>
          <a:bodyPr/>
          <a:lstStyle/>
          <a:p>
            <a:fld id="{D9226DAE-D732-0D44-A3A9-3426432CAC1A}" type="slidenum">
              <a:rPr lang="en-US" smtClean="0"/>
              <a:t>22</a:t>
            </a:fld>
            <a:endParaRPr lang="en-US"/>
          </a:p>
        </p:txBody>
      </p:sp>
    </p:spTree>
    <p:extLst>
      <p:ext uri="{BB962C8B-B14F-4D97-AF65-F5344CB8AC3E}">
        <p14:creationId xmlns:p14="http://schemas.microsoft.com/office/powerpoint/2010/main" val="2333066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5AAB16-C0FD-3C4E-9C26-ACC49FF0FE3F}"/>
              </a:ext>
            </a:extLst>
          </p:cNvPr>
          <p:cNvSpPr>
            <a:spLocks noGrp="1"/>
          </p:cNvSpPr>
          <p:nvPr>
            <p:ph type="title"/>
          </p:nvPr>
        </p:nvSpPr>
        <p:spPr>
          <a:xfrm>
            <a:off x="410216" y="550874"/>
            <a:ext cx="11371568" cy="898898"/>
          </a:xfrm>
        </p:spPr>
        <p:txBody>
          <a:bodyPr>
            <a:normAutofit/>
          </a:bodyPr>
          <a:lstStyle/>
          <a:p>
            <a:r>
              <a:rPr lang="ja-JP" altLang="en-US" dirty="0">
                <a:solidFill>
                  <a:schemeClr val="tx1">
                    <a:lumMod val="65000"/>
                    <a:lumOff val="35000"/>
                  </a:schemeClr>
                </a:solidFill>
              </a:rPr>
              <a:t>グループワーク：マイクロティーチングの練習</a:t>
            </a:r>
            <a:endParaRPr lang="en-US" dirty="0">
              <a:solidFill>
                <a:schemeClr val="tx1">
                  <a:lumMod val="65000"/>
                  <a:lumOff val="35000"/>
                </a:schemeClr>
              </a:solidFill>
            </a:endParaRPr>
          </a:p>
        </p:txBody>
      </p:sp>
      <p:sp>
        <p:nvSpPr>
          <p:cNvPr id="4" name="楕円 4">
            <a:extLst>
              <a:ext uri="{FF2B5EF4-FFF2-40B4-BE49-F238E27FC236}">
                <a16:creationId xmlns="" xmlns:a16="http://schemas.microsoft.com/office/drawing/2014/main" id="{9014A3B6-80CE-E649-8481-0712F504B0C7}"/>
              </a:ext>
            </a:extLst>
          </p:cNvPr>
          <p:cNvSpPr/>
          <p:nvPr/>
        </p:nvSpPr>
        <p:spPr>
          <a:xfrm>
            <a:off x="8819147" y="1564063"/>
            <a:ext cx="2845029" cy="2931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400" dirty="0">
                <a:latin typeface="Meiryo UI" panose="020B0604030504040204" pitchFamily="50" charset="-128"/>
                <a:ea typeface="Meiryo UI" panose="020B0604030504040204" pitchFamily="50" charset="-128"/>
              </a:rPr>
              <a:t>10</a:t>
            </a:r>
            <a:r>
              <a:rPr kumimoji="1" lang="ja-JP" altLang="en-US" sz="2400">
                <a:latin typeface="Meiryo UI" panose="020B0604030504040204" pitchFamily="50" charset="-128"/>
                <a:ea typeface="Meiryo UI" panose="020B0604030504040204" pitchFamily="50" charset="-128"/>
              </a:rPr>
              <a:t>分</a:t>
            </a:r>
            <a:endParaRPr kumimoji="1" lang="ja-JP" altLang="en-US" sz="2400" dirty="0">
              <a:latin typeface="Meiryo UI" panose="020B0604030504040204" pitchFamily="50" charset="-128"/>
              <a:ea typeface="Meiryo UI" panose="020B0604030504040204" pitchFamily="50" charset="-128"/>
            </a:endParaRPr>
          </a:p>
        </p:txBody>
      </p:sp>
      <p:sp>
        <p:nvSpPr>
          <p:cNvPr id="6" name="Content Placeholder 5">
            <a:extLst>
              <a:ext uri="{FF2B5EF4-FFF2-40B4-BE49-F238E27FC236}">
                <a16:creationId xmlns="" xmlns:a16="http://schemas.microsoft.com/office/drawing/2014/main" id="{9126C553-ABDA-1A41-A895-DE47FD0AD63D}"/>
              </a:ext>
            </a:extLst>
          </p:cNvPr>
          <p:cNvSpPr>
            <a:spLocks noGrp="1"/>
          </p:cNvSpPr>
          <p:nvPr>
            <p:ph idx="1"/>
          </p:nvPr>
        </p:nvSpPr>
        <p:spPr>
          <a:xfrm>
            <a:off x="838200" y="1985130"/>
            <a:ext cx="7661223" cy="4129920"/>
          </a:xfrm>
        </p:spPr>
        <p:txBody>
          <a:bodyPr>
            <a:noAutofit/>
          </a:bodyPr>
          <a:lstStyle/>
          <a:p>
            <a:r>
              <a:rPr lang="ja-JP" altLang="en-US" dirty="0">
                <a:solidFill>
                  <a:schemeClr val="tx1">
                    <a:lumMod val="65000"/>
                    <a:lumOff val="35000"/>
                  </a:schemeClr>
                </a:solidFill>
              </a:rPr>
              <a:t>グループで教師役を決定（複数で教師を担当して</a:t>
            </a:r>
            <a:r>
              <a:rPr lang="ja-JP" altLang="en-US" dirty="0" smtClean="0">
                <a:solidFill>
                  <a:schemeClr val="tx1">
                    <a:lumMod val="65000"/>
                    <a:lumOff val="35000"/>
                  </a:schemeClr>
                </a:solidFill>
              </a:rPr>
              <a:t>も</a:t>
            </a:r>
            <a:r>
              <a:rPr lang="ja-JP" altLang="en-US" dirty="0">
                <a:solidFill>
                  <a:schemeClr val="tx1">
                    <a:lumMod val="65000"/>
                    <a:lumOff val="35000"/>
                  </a:schemeClr>
                </a:solidFill>
              </a:rPr>
              <a:t>可</a:t>
            </a:r>
            <a:r>
              <a:rPr lang="ja-JP" altLang="en-US" dirty="0" smtClean="0">
                <a:solidFill>
                  <a:schemeClr val="tx1">
                    <a:lumMod val="65000"/>
                    <a:lumOff val="35000"/>
                  </a:schemeClr>
                </a:solidFill>
              </a:rPr>
              <a:t>。</a:t>
            </a:r>
            <a:r>
              <a:rPr lang="ja-JP" altLang="en-US" dirty="0">
                <a:solidFill>
                  <a:schemeClr val="tx1">
                    <a:lumMod val="65000"/>
                    <a:lumOff val="35000"/>
                  </a:schemeClr>
                </a:solidFill>
              </a:rPr>
              <a:t>また、アシスタントして参加して</a:t>
            </a:r>
            <a:r>
              <a:rPr lang="ja-JP" altLang="en-US" dirty="0" smtClean="0">
                <a:solidFill>
                  <a:schemeClr val="tx1">
                    <a:lumMod val="65000"/>
                    <a:lumOff val="35000"/>
                  </a:schemeClr>
                </a:solidFill>
              </a:rPr>
              <a:t>も</a:t>
            </a:r>
            <a:r>
              <a:rPr lang="ja-JP" altLang="en-US" dirty="0">
                <a:solidFill>
                  <a:schemeClr val="tx1">
                    <a:lumMod val="65000"/>
                    <a:lumOff val="35000"/>
                  </a:schemeClr>
                </a:solidFill>
              </a:rPr>
              <a:t>可</a:t>
            </a:r>
            <a:r>
              <a:rPr lang="ja-JP" altLang="en-US" dirty="0" smtClean="0">
                <a:solidFill>
                  <a:schemeClr val="tx1">
                    <a:lumMod val="65000"/>
                    <a:lumOff val="35000"/>
                  </a:schemeClr>
                </a:solidFill>
              </a:rPr>
              <a:t>）</a:t>
            </a:r>
            <a:endParaRPr lang="en-US" altLang="ja-JP" dirty="0">
              <a:solidFill>
                <a:schemeClr val="tx1">
                  <a:lumMod val="65000"/>
                  <a:lumOff val="35000"/>
                </a:schemeClr>
              </a:solidFill>
            </a:endParaRPr>
          </a:p>
          <a:p>
            <a:endParaRPr lang="en-US" altLang="ja-JP" dirty="0">
              <a:solidFill>
                <a:schemeClr val="tx1">
                  <a:lumMod val="65000"/>
                  <a:lumOff val="35000"/>
                </a:schemeClr>
              </a:solidFill>
            </a:endParaRPr>
          </a:p>
          <a:p>
            <a:r>
              <a:rPr lang="ja-JP" altLang="en-US" dirty="0">
                <a:solidFill>
                  <a:schemeClr val="tx1">
                    <a:lumMod val="65000"/>
                    <a:lumOff val="35000"/>
                  </a:schemeClr>
                </a:solidFill>
              </a:rPr>
              <a:t>グループ毎にマイクロティーチングの課題の練習</a:t>
            </a:r>
            <a:endParaRPr lang="en-US" altLang="ja-JP" dirty="0">
              <a:solidFill>
                <a:schemeClr val="tx1">
                  <a:lumMod val="65000"/>
                  <a:lumOff val="35000"/>
                </a:schemeClr>
              </a:solidFill>
            </a:endParaRPr>
          </a:p>
          <a:p>
            <a:endParaRPr lang="en-US" altLang="ja-JP" dirty="0">
              <a:solidFill>
                <a:schemeClr val="tx1">
                  <a:lumMod val="65000"/>
                  <a:lumOff val="35000"/>
                </a:schemeClr>
              </a:solidFill>
            </a:endParaRPr>
          </a:p>
          <a:p>
            <a:r>
              <a:rPr lang="ja-JP" altLang="en-US" dirty="0">
                <a:solidFill>
                  <a:schemeClr val="tx1">
                    <a:lumMod val="65000"/>
                    <a:lumOff val="35000"/>
                  </a:schemeClr>
                </a:solidFill>
              </a:rPr>
              <a:t>マイクロティーチングは各グループ</a:t>
            </a:r>
            <a:r>
              <a:rPr lang="en-US" altLang="ja-JP" dirty="0">
                <a:solidFill>
                  <a:schemeClr val="tx1">
                    <a:lumMod val="65000"/>
                    <a:lumOff val="35000"/>
                  </a:schemeClr>
                </a:solidFill>
              </a:rPr>
              <a:t>10</a:t>
            </a:r>
            <a:r>
              <a:rPr lang="ja-JP" altLang="en-US" dirty="0">
                <a:solidFill>
                  <a:schemeClr val="tx1">
                    <a:lumMod val="65000"/>
                    <a:lumOff val="35000"/>
                  </a:schemeClr>
                </a:solidFill>
              </a:rPr>
              <a:t>分</a:t>
            </a:r>
          </a:p>
          <a:p>
            <a:endParaRPr lang="en-US" dirty="0">
              <a:solidFill>
                <a:schemeClr val="tx1">
                  <a:lumMod val="65000"/>
                  <a:lumOff val="35000"/>
                </a:schemeClr>
              </a:solidFill>
            </a:endParaRPr>
          </a:p>
          <a:p>
            <a:r>
              <a:rPr lang="ja-JP" altLang="en-US" dirty="0">
                <a:solidFill>
                  <a:schemeClr val="tx1">
                    <a:lumMod val="65000"/>
                    <a:lumOff val="35000"/>
                  </a:schemeClr>
                </a:solidFill>
              </a:rPr>
              <a:t>どのような方法で説明すると分かり易いか検討する</a:t>
            </a:r>
            <a:endParaRPr lang="en-US" dirty="0">
              <a:solidFill>
                <a:schemeClr val="tx1">
                  <a:lumMod val="65000"/>
                  <a:lumOff val="35000"/>
                </a:schemeClr>
              </a:solidFill>
            </a:endParaRPr>
          </a:p>
        </p:txBody>
      </p:sp>
      <p:sp>
        <p:nvSpPr>
          <p:cNvPr id="3" name="スライド番号プレースホルダー 2"/>
          <p:cNvSpPr>
            <a:spLocks noGrp="1"/>
          </p:cNvSpPr>
          <p:nvPr>
            <p:ph type="sldNum" sz="quarter" idx="12"/>
          </p:nvPr>
        </p:nvSpPr>
        <p:spPr/>
        <p:txBody>
          <a:bodyPr/>
          <a:lstStyle/>
          <a:p>
            <a:fld id="{D9226DAE-D732-0D44-A3A9-3426432CAC1A}" type="slidenum">
              <a:rPr lang="en-US" smtClean="0"/>
              <a:t>23</a:t>
            </a:fld>
            <a:endParaRPr lang="en-US"/>
          </a:p>
        </p:txBody>
      </p:sp>
    </p:spTree>
    <p:extLst>
      <p:ext uri="{BB962C8B-B14F-4D97-AF65-F5344CB8AC3E}">
        <p14:creationId xmlns:p14="http://schemas.microsoft.com/office/powerpoint/2010/main" val="3736570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5AAB16-C0FD-3C4E-9C26-ACC49FF0FE3F}"/>
              </a:ext>
            </a:extLst>
          </p:cNvPr>
          <p:cNvSpPr>
            <a:spLocks noGrp="1"/>
          </p:cNvSpPr>
          <p:nvPr>
            <p:ph type="title"/>
          </p:nvPr>
        </p:nvSpPr>
        <p:spPr>
          <a:xfrm>
            <a:off x="410216" y="579443"/>
            <a:ext cx="11371568" cy="898898"/>
          </a:xfrm>
        </p:spPr>
        <p:txBody>
          <a:bodyPr>
            <a:normAutofit/>
          </a:bodyPr>
          <a:lstStyle/>
          <a:p>
            <a:r>
              <a:rPr lang="ja-JP" altLang="en-US" dirty="0">
                <a:solidFill>
                  <a:schemeClr val="tx1">
                    <a:lumMod val="65000"/>
                    <a:lumOff val="35000"/>
                  </a:schemeClr>
                </a:solidFill>
              </a:rPr>
              <a:t>グループ発表：マイクロティーチングの発表</a:t>
            </a:r>
            <a:endParaRPr lang="en-US" dirty="0">
              <a:solidFill>
                <a:schemeClr val="tx1">
                  <a:lumMod val="65000"/>
                  <a:lumOff val="35000"/>
                </a:schemeClr>
              </a:solidFill>
            </a:endParaRPr>
          </a:p>
        </p:txBody>
      </p:sp>
      <p:sp>
        <p:nvSpPr>
          <p:cNvPr id="4" name="楕円 4">
            <a:extLst>
              <a:ext uri="{FF2B5EF4-FFF2-40B4-BE49-F238E27FC236}">
                <a16:creationId xmlns="" xmlns:a16="http://schemas.microsoft.com/office/drawing/2014/main" id="{9014A3B6-80CE-E649-8481-0712F504B0C7}"/>
              </a:ext>
            </a:extLst>
          </p:cNvPr>
          <p:cNvSpPr/>
          <p:nvPr/>
        </p:nvSpPr>
        <p:spPr>
          <a:xfrm>
            <a:off x="8936755" y="1635500"/>
            <a:ext cx="2845029" cy="2931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各グループ</a:t>
            </a:r>
            <a:r>
              <a:rPr kumimoji="1" lang="en-US" altLang="ja-JP" sz="2800" dirty="0">
                <a:latin typeface="Meiryo UI" panose="020B0604030504040204" pitchFamily="50" charset="-128"/>
                <a:ea typeface="Meiryo UI" panose="020B0604030504040204" pitchFamily="50" charset="-128"/>
              </a:rPr>
              <a:t>10</a:t>
            </a:r>
            <a:r>
              <a:rPr kumimoji="1" lang="ja-JP" altLang="en-US" sz="2800" dirty="0">
                <a:latin typeface="Meiryo UI" panose="020B0604030504040204" pitchFamily="50" charset="-128"/>
                <a:ea typeface="Meiryo UI" panose="020B0604030504040204" pitchFamily="50" charset="-128"/>
              </a:rPr>
              <a:t>分</a:t>
            </a:r>
            <a:endParaRPr kumimoji="1" lang="en-US" altLang="ja-JP" sz="2800" dirty="0">
              <a:latin typeface="Meiryo UI" panose="020B0604030504040204" pitchFamily="50" charset="-128"/>
              <a:ea typeface="Meiryo UI" panose="020B0604030504040204" pitchFamily="50" charset="-128"/>
            </a:endParaRPr>
          </a:p>
          <a:p>
            <a:pPr algn="ctr"/>
            <a:r>
              <a:rPr kumimoji="1" lang="en-US" altLang="ja-JP" sz="5400" dirty="0">
                <a:latin typeface="Meiryo UI" panose="020B0604030504040204" pitchFamily="50" charset="-128"/>
                <a:ea typeface="Meiryo UI" panose="020B0604030504040204" pitchFamily="50" charset="-128"/>
              </a:rPr>
              <a:t>30</a:t>
            </a:r>
            <a:r>
              <a:rPr kumimoji="1" lang="ja-JP" altLang="en-US" sz="2400" dirty="0" smtClean="0">
                <a:latin typeface="Meiryo UI" panose="020B0604030504040204" pitchFamily="50" charset="-128"/>
                <a:ea typeface="Meiryo UI" panose="020B0604030504040204" pitchFamily="50" charset="-128"/>
              </a:rPr>
              <a:t>分</a:t>
            </a:r>
            <a:r>
              <a:rPr kumimoji="1" lang="en-US" altLang="ja-JP" sz="2400" dirty="0" smtClean="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6" name="Content Placeholder 5">
            <a:extLst>
              <a:ext uri="{FF2B5EF4-FFF2-40B4-BE49-F238E27FC236}">
                <a16:creationId xmlns="" xmlns:a16="http://schemas.microsoft.com/office/drawing/2014/main" id="{9126C553-ABDA-1A41-A895-DE47FD0AD63D}"/>
              </a:ext>
            </a:extLst>
          </p:cNvPr>
          <p:cNvSpPr>
            <a:spLocks noGrp="1"/>
          </p:cNvSpPr>
          <p:nvPr>
            <p:ph idx="1"/>
          </p:nvPr>
        </p:nvSpPr>
        <p:spPr>
          <a:xfrm>
            <a:off x="838200" y="2556631"/>
            <a:ext cx="8291513" cy="3215528"/>
          </a:xfrm>
        </p:spPr>
        <p:txBody>
          <a:bodyPr>
            <a:normAutofit/>
          </a:bodyPr>
          <a:lstStyle/>
          <a:p>
            <a:r>
              <a:rPr lang="ja-JP" altLang="en-US" dirty="0">
                <a:solidFill>
                  <a:schemeClr val="tx1">
                    <a:lumMod val="65000"/>
                    <a:lumOff val="35000"/>
                  </a:schemeClr>
                </a:solidFill>
              </a:rPr>
              <a:t>グループの教師役がマイクロティーチングを実施</a:t>
            </a:r>
            <a:endParaRPr lang="en-US" altLang="ja-JP" dirty="0">
              <a:solidFill>
                <a:schemeClr val="tx1">
                  <a:lumMod val="65000"/>
                  <a:lumOff val="35000"/>
                </a:schemeClr>
              </a:solidFill>
            </a:endParaRPr>
          </a:p>
          <a:p>
            <a:endParaRPr lang="en-US" altLang="ja-JP" dirty="0">
              <a:solidFill>
                <a:schemeClr val="tx1">
                  <a:lumMod val="65000"/>
                  <a:lumOff val="35000"/>
                </a:schemeClr>
              </a:solidFill>
            </a:endParaRPr>
          </a:p>
          <a:p>
            <a:r>
              <a:rPr lang="ja-JP" altLang="en-US" dirty="0">
                <a:solidFill>
                  <a:schemeClr val="tx1">
                    <a:lumMod val="65000"/>
                    <a:lumOff val="35000"/>
                  </a:schemeClr>
                </a:solidFill>
              </a:rPr>
              <a:t>教師以外は受講生として参加</a:t>
            </a:r>
            <a:endParaRPr lang="en-US" altLang="ja-JP" dirty="0">
              <a:solidFill>
                <a:schemeClr val="tx1">
                  <a:lumMod val="65000"/>
                  <a:lumOff val="35000"/>
                </a:schemeClr>
              </a:solidFill>
            </a:endParaRPr>
          </a:p>
          <a:p>
            <a:endParaRPr lang="en-US" altLang="ja-JP" dirty="0">
              <a:solidFill>
                <a:schemeClr val="tx1">
                  <a:lumMod val="65000"/>
                  <a:lumOff val="35000"/>
                </a:schemeClr>
              </a:solidFill>
            </a:endParaRPr>
          </a:p>
          <a:p>
            <a:r>
              <a:rPr lang="ja-JP" altLang="en-US" dirty="0">
                <a:solidFill>
                  <a:schemeClr val="tx1">
                    <a:lumMod val="65000"/>
                    <a:lumOff val="35000"/>
                  </a:schemeClr>
                </a:solidFill>
              </a:rPr>
              <a:t>実施終了後、ポストイットにコメントを記入し、グループ名</a:t>
            </a:r>
            <a:r>
              <a:rPr lang="ja-JP" altLang="en-US" dirty="0" smtClean="0">
                <a:solidFill>
                  <a:schemeClr val="tx1">
                    <a:lumMod val="65000"/>
                    <a:lumOff val="35000"/>
                  </a:schemeClr>
                </a:solidFill>
              </a:rPr>
              <a:t>の</a:t>
            </a:r>
            <a:r>
              <a:rPr lang="ja-JP" altLang="en-US" dirty="0">
                <a:solidFill>
                  <a:schemeClr val="tx1">
                    <a:lumMod val="65000"/>
                    <a:lumOff val="35000"/>
                  </a:schemeClr>
                </a:solidFill>
              </a:rPr>
              <a:t>模造紙</a:t>
            </a:r>
            <a:r>
              <a:rPr lang="ja-JP" altLang="en-US" dirty="0" smtClean="0">
                <a:solidFill>
                  <a:schemeClr val="tx1">
                    <a:lumMod val="65000"/>
                    <a:lumOff val="35000"/>
                  </a:schemeClr>
                </a:solidFill>
              </a:rPr>
              <a:t>に</a:t>
            </a:r>
            <a:r>
              <a:rPr lang="ja-JP" altLang="en-US" dirty="0">
                <a:solidFill>
                  <a:schemeClr val="tx1">
                    <a:lumMod val="65000"/>
                    <a:lumOff val="35000"/>
                  </a:schemeClr>
                </a:solidFill>
              </a:rPr>
              <a:t>貼っておく</a:t>
            </a:r>
            <a:endParaRPr lang="en-US" altLang="ja-JP" dirty="0">
              <a:solidFill>
                <a:schemeClr val="tx1">
                  <a:lumMod val="65000"/>
                  <a:lumOff val="35000"/>
                </a:schemeClr>
              </a:solidFill>
            </a:endParaRPr>
          </a:p>
        </p:txBody>
      </p:sp>
      <p:sp>
        <p:nvSpPr>
          <p:cNvPr id="3" name="スライド番号プレースホルダー 2"/>
          <p:cNvSpPr>
            <a:spLocks noGrp="1"/>
          </p:cNvSpPr>
          <p:nvPr>
            <p:ph type="sldNum" sz="quarter" idx="12"/>
          </p:nvPr>
        </p:nvSpPr>
        <p:spPr/>
        <p:txBody>
          <a:bodyPr/>
          <a:lstStyle/>
          <a:p>
            <a:fld id="{D9226DAE-D732-0D44-A3A9-3426432CAC1A}" type="slidenum">
              <a:rPr lang="en-US" smtClean="0"/>
              <a:t>24</a:t>
            </a:fld>
            <a:endParaRPr lang="en-US"/>
          </a:p>
        </p:txBody>
      </p:sp>
    </p:spTree>
    <p:extLst>
      <p:ext uri="{BB962C8B-B14F-4D97-AF65-F5344CB8AC3E}">
        <p14:creationId xmlns:p14="http://schemas.microsoft.com/office/powerpoint/2010/main" val="2288208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5AAB16-C0FD-3C4E-9C26-ACC49FF0FE3F}"/>
              </a:ext>
            </a:extLst>
          </p:cNvPr>
          <p:cNvSpPr>
            <a:spLocks noGrp="1"/>
          </p:cNvSpPr>
          <p:nvPr>
            <p:ph type="title"/>
          </p:nvPr>
        </p:nvSpPr>
        <p:spPr>
          <a:xfrm>
            <a:off x="410216" y="565161"/>
            <a:ext cx="11371568" cy="898898"/>
          </a:xfrm>
        </p:spPr>
        <p:txBody>
          <a:bodyPr>
            <a:normAutofit/>
          </a:bodyPr>
          <a:lstStyle/>
          <a:p>
            <a:r>
              <a:rPr lang="ja-JP" altLang="en-US" dirty="0">
                <a:solidFill>
                  <a:schemeClr val="tx1">
                    <a:lumMod val="65000"/>
                    <a:lumOff val="35000"/>
                  </a:schemeClr>
                </a:solidFill>
              </a:rPr>
              <a:t>一斉：マイクロティーチングの内省</a:t>
            </a:r>
            <a:endParaRPr lang="en-US" dirty="0">
              <a:solidFill>
                <a:schemeClr val="tx1">
                  <a:lumMod val="65000"/>
                  <a:lumOff val="35000"/>
                </a:schemeClr>
              </a:solidFill>
            </a:endParaRPr>
          </a:p>
        </p:txBody>
      </p:sp>
      <p:sp>
        <p:nvSpPr>
          <p:cNvPr id="4" name="楕円 4">
            <a:extLst>
              <a:ext uri="{FF2B5EF4-FFF2-40B4-BE49-F238E27FC236}">
                <a16:creationId xmlns="" xmlns:a16="http://schemas.microsoft.com/office/drawing/2014/main" id="{9014A3B6-80CE-E649-8481-0712F504B0C7}"/>
              </a:ext>
            </a:extLst>
          </p:cNvPr>
          <p:cNvSpPr/>
          <p:nvPr/>
        </p:nvSpPr>
        <p:spPr>
          <a:xfrm>
            <a:off x="8819147" y="1464059"/>
            <a:ext cx="2845029" cy="2931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400" dirty="0">
                <a:latin typeface="Meiryo UI" panose="020B0604030504040204" pitchFamily="50" charset="-128"/>
                <a:ea typeface="Meiryo UI" panose="020B0604030504040204" pitchFamily="50" charset="-128"/>
              </a:rPr>
              <a:t>10</a:t>
            </a:r>
            <a:r>
              <a:rPr kumimoji="1" lang="ja-JP" altLang="en-US" sz="2400">
                <a:latin typeface="Meiryo UI" panose="020B0604030504040204" pitchFamily="50" charset="-128"/>
                <a:ea typeface="Meiryo UI" panose="020B0604030504040204" pitchFamily="50" charset="-128"/>
              </a:rPr>
              <a:t>分</a:t>
            </a:r>
            <a:endParaRPr kumimoji="1" lang="ja-JP" altLang="en-US" sz="2400" dirty="0">
              <a:latin typeface="Meiryo UI" panose="020B0604030504040204" pitchFamily="50" charset="-128"/>
              <a:ea typeface="Meiryo UI" panose="020B0604030504040204" pitchFamily="50" charset="-128"/>
            </a:endParaRPr>
          </a:p>
        </p:txBody>
      </p:sp>
      <p:sp>
        <p:nvSpPr>
          <p:cNvPr id="6" name="Content Placeholder 5">
            <a:extLst>
              <a:ext uri="{FF2B5EF4-FFF2-40B4-BE49-F238E27FC236}">
                <a16:creationId xmlns="" xmlns:a16="http://schemas.microsoft.com/office/drawing/2014/main" id="{9126C553-ABDA-1A41-A895-DE47FD0AD63D}"/>
              </a:ext>
            </a:extLst>
          </p:cNvPr>
          <p:cNvSpPr>
            <a:spLocks noGrp="1"/>
          </p:cNvSpPr>
          <p:nvPr>
            <p:ph idx="1"/>
          </p:nvPr>
        </p:nvSpPr>
        <p:spPr>
          <a:xfrm>
            <a:off x="1066802" y="2342318"/>
            <a:ext cx="7205663" cy="2201116"/>
          </a:xfrm>
        </p:spPr>
        <p:txBody>
          <a:bodyPr>
            <a:normAutofit/>
          </a:bodyPr>
          <a:lstStyle/>
          <a:p>
            <a:r>
              <a:rPr lang="ja-JP" altLang="en-US" dirty="0">
                <a:solidFill>
                  <a:schemeClr val="tx1">
                    <a:lumMod val="65000"/>
                    <a:lumOff val="35000"/>
                  </a:schemeClr>
                </a:solidFill>
              </a:rPr>
              <a:t>他参加者のコメントと実施した感想など</a:t>
            </a:r>
            <a:r>
              <a:rPr lang="ja-JP" altLang="en-US" dirty="0" smtClean="0">
                <a:solidFill>
                  <a:schemeClr val="tx1">
                    <a:lumMod val="65000"/>
                    <a:lumOff val="35000"/>
                  </a:schemeClr>
                </a:solidFill>
              </a:rPr>
              <a:t>を</a:t>
            </a:r>
            <a:r>
              <a:rPr lang="ja-JP" altLang="en-US" dirty="0">
                <a:solidFill>
                  <a:schemeClr val="tx1">
                    <a:lumMod val="65000"/>
                    <a:lumOff val="35000"/>
                  </a:schemeClr>
                </a:solidFill>
              </a:rPr>
              <a:t>踏</a:t>
            </a:r>
            <a:r>
              <a:rPr lang="ja-JP" altLang="en-US" dirty="0" smtClean="0">
                <a:solidFill>
                  <a:schemeClr val="tx1">
                    <a:lumMod val="65000"/>
                    <a:lumOff val="35000"/>
                  </a:schemeClr>
                </a:solidFill>
              </a:rPr>
              <a:t>まえ、</a:t>
            </a:r>
            <a:r>
              <a:rPr lang="ja-JP" altLang="en-US" dirty="0">
                <a:solidFill>
                  <a:schemeClr val="tx1">
                    <a:lumMod val="65000"/>
                    <a:lumOff val="35000"/>
                  </a:schemeClr>
                </a:solidFill>
              </a:rPr>
              <a:t>発表者からコメント</a:t>
            </a:r>
            <a:endParaRPr lang="en-US" altLang="ja-JP" dirty="0">
              <a:solidFill>
                <a:schemeClr val="tx1">
                  <a:lumMod val="65000"/>
                  <a:lumOff val="35000"/>
                </a:schemeClr>
              </a:solidFill>
            </a:endParaRPr>
          </a:p>
          <a:p>
            <a:endParaRPr lang="en-US" altLang="ja-JP" dirty="0">
              <a:solidFill>
                <a:schemeClr val="tx1">
                  <a:lumMod val="65000"/>
                  <a:lumOff val="35000"/>
                </a:schemeClr>
              </a:solidFill>
            </a:endParaRPr>
          </a:p>
          <a:p>
            <a:r>
              <a:rPr lang="ja-JP" altLang="en-US" dirty="0">
                <a:solidFill>
                  <a:schemeClr val="tx1">
                    <a:lumMod val="65000"/>
                    <a:lumOff val="35000"/>
                  </a:schemeClr>
                </a:solidFill>
              </a:rPr>
              <a:t>実施の際に難しかった箇所など共有</a:t>
            </a:r>
            <a:endParaRPr lang="en-US" altLang="ja-JP" dirty="0">
              <a:solidFill>
                <a:schemeClr val="tx1">
                  <a:lumMod val="65000"/>
                  <a:lumOff val="35000"/>
                </a:schemeClr>
              </a:solidFill>
            </a:endParaRPr>
          </a:p>
        </p:txBody>
      </p:sp>
      <p:sp>
        <p:nvSpPr>
          <p:cNvPr id="3" name="スライド番号プレースホルダー 2"/>
          <p:cNvSpPr>
            <a:spLocks noGrp="1"/>
          </p:cNvSpPr>
          <p:nvPr>
            <p:ph type="sldNum" sz="quarter" idx="12"/>
          </p:nvPr>
        </p:nvSpPr>
        <p:spPr/>
        <p:txBody>
          <a:bodyPr/>
          <a:lstStyle/>
          <a:p>
            <a:fld id="{D9226DAE-D732-0D44-A3A9-3426432CAC1A}" type="slidenum">
              <a:rPr lang="en-US" smtClean="0"/>
              <a:t>25</a:t>
            </a:fld>
            <a:endParaRPr lang="en-US"/>
          </a:p>
        </p:txBody>
      </p:sp>
    </p:spTree>
    <p:extLst>
      <p:ext uri="{BB962C8B-B14F-4D97-AF65-F5344CB8AC3E}">
        <p14:creationId xmlns:p14="http://schemas.microsoft.com/office/powerpoint/2010/main" val="1686324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888546-E6F0-1345-99E6-5261B7AA7498}"/>
              </a:ext>
            </a:extLst>
          </p:cNvPr>
          <p:cNvSpPr>
            <a:spLocks noGrp="1"/>
          </p:cNvSpPr>
          <p:nvPr>
            <p:ph type="title"/>
          </p:nvPr>
        </p:nvSpPr>
        <p:spPr>
          <a:xfrm>
            <a:off x="838200" y="565157"/>
            <a:ext cx="10515600" cy="898898"/>
          </a:xfrm>
        </p:spPr>
        <p:txBody>
          <a:bodyPr/>
          <a:lstStyle/>
          <a:p>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ICT</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活用研修の対面</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rPr>
              <a:t>研修の流れ</a:t>
            </a:r>
            <a:endParaRPr lang="en-US" b="1" dirty="0">
              <a:solidFill>
                <a:schemeClr val="tx1">
                  <a:lumMod val="65000"/>
                  <a:lumOff val="35000"/>
                </a:schemeClr>
              </a:solidFill>
              <a:latin typeface="Meiryo UI" panose="020B0604030504040204" pitchFamily="50" charset="-128"/>
              <a:ea typeface="Meiryo UI" panose="020B0604030504040204" pitchFamily="50" charset="-128"/>
            </a:endParaRPr>
          </a:p>
        </p:txBody>
      </p:sp>
      <p:graphicFrame>
        <p:nvGraphicFramePr>
          <p:cNvPr id="4" name="Table 3">
            <a:extLst>
              <a:ext uri="{FF2B5EF4-FFF2-40B4-BE49-F238E27FC236}">
                <a16:creationId xmlns="" xmlns:a16="http://schemas.microsoft.com/office/drawing/2014/main" id="{BB012A61-43A3-704F-9E0B-E98EADFE7016}"/>
              </a:ext>
            </a:extLst>
          </p:cNvPr>
          <p:cNvGraphicFramePr>
            <a:graphicFrameLocks noGrp="1"/>
          </p:cNvGraphicFramePr>
          <p:nvPr>
            <p:extLst>
              <p:ext uri="{D42A27DB-BD31-4B8C-83A1-F6EECF244321}">
                <p14:modId xmlns:p14="http://schemas.microsoft.com/office/powerpoint/2010/main" val="3730679251"/>
              </p:ext>
            </p:extLst>
          </p:nvPr>
        </p:nvGraphicFramePr>
        <p:xfrm>
          <a:off x="579120" y="2600861"/>
          <a:ext cx="11140440" cy="3032024"/>
        </p:xfrm>
        <a:graphic>
          <a:graphicData uri="http://schemas.openxmlformats.org/drawingml/2006/table">
            <a:tbl>
              <a:tblPr firstRow="1" bandRow="1">
                <a:tableStyleId>{7E9639D4-E3E2-4D34-9284-5A2195B3D0D7}</a:tableStyleId>
              </a:tblPr>
              <a:tblGrid>
                <a:gridCol w="5551857">
                  <a:extLst>
                    <a:ext uri="{9D8B030D-6E8A-4147-A177-3AD203B41FA5}">
                      <a16:colId xmlns="" xmlns:a16="http://schemas.microsoft.com/office/drawing/2014/main" val="3522549609"/>
                    </a:ext>
                  </a:extLst>
                </a:gridCol>
                <a:gridCol w="5588583">
                  <a:extLst>
                    <a:ext uri="{9D8B030D-6E8A-4147-A177-3AD203B41FA5}">
                      <a16:colId xmlns="" xmlns:a16="http://schemas.microsoft.com/office/drawing/2014/main" val="3536549930"/>
                    </a:ext>
                  </a:extLst>
                </a:gridCol>
              </a:tblGrid>
              <a:tr h="380264">
                <a:tc>
                  <a:txBody>
                    <a:bodyPr/>
                    <a:lstStyle/>
                    <a:p>
                      <a:pPr algn="ctr"/>
                      <a:r>
                        <a:rPr lang="ja-JP" altLang="en-US" dirty="0" smtClean="0">
                          <a:latin typeface="Meiryo UI" panose="020B0604030504040204" pitchFamily="50" charset="-128"/>
                          <a:ea typeface="Meiryo UI" panose="020B0604030504040204" pitchFamily="50" charset="-128"/>
                        </a:rPr>
                        <a:t>前半</a:t>
                      </a:r>
                      <a:endParaRPr 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dirty="0" smtClean="0">
                          <a:latin typeface="Meiryo UI" panose="020B0604030504040204" pitchFamily="50" charset="-128"/>
                          <a:ea typeface="Meiryo UI" panose="020B0604030504040204" pitchFamily="50" charset="-128"/>
                        </a:rPr>
                        <a:t>後半</a:t>
                      </a:r>
                      <a:endParaRPr 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484719207"/>
                  </a:ext>
                </a:extLst>
              </a:tr>
              <a:tr h="2646221">
                <a:tc>
                  <a:txBody>
                    <a:bodyPr/>
                    <a:lstStyle/>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研修概要（目標、研修の流れ）</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rgbClr val="FF0000"/>
                          </a:solidFill>
                          <a:latin typeface="Meiryo UI" panose="020B0604030504040204" pitchFamily="50" charset="-128"/>
                          <a:ea typeface="Meiryo UI" panose="020B0604030504040204" pitchFamily="50" charset="-128"/>
                        </a:rPr>
                        <a:t>インストラクショナルデザイン入門（</a:t>
                      </a:r>
                      <a:r>
                        <a:rPr lang="en-US" altLang="ja-JP" sz="2400" dirty="0">
                          <a:solidFill>
                            <a:srgbClr val="FF0000"/>
                          </a:solidFill>
                          <a:latin typeface="Meiryo UI" panose="020B0604030504040204" pitchFamily="50" charset="-128"/>
                          <a:ea typeface="Meiryo UI" panose="020B0604030504040204" pitchFamily="50" charset="-128"/>
                        </a:rPr>
                        <a:t>1</a:t>
                      </a:r>
                      <a:r>
                        <a:rPr lang="ja-JP" altLang="en-US" sz="2400" dirty="0">
                          <a:solidFill>
                            <a:srgbClr val="FF0000"/>
                          </a:solidFill>
                          <a:latin typeface="Meiryo UI" panose="020B0604030504040204" pitchFamily="50" charset="-128"/>
                          <a:ea typeface="Meiryo UI" panose="020B0604030504040204" pitchFamily="50" charset="-128"/>
                        </a:rPr>
                        <a:t>回の授業計画）</a:t>
                      </a:r>
                      <a:endParaRPr lang="en-US" altLang="ja-JP" sz="2400" dirty="0">
                        <a:solidFill>
                          <a:srgbClr val="FF0000"/>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rgbClr val="FF0000"/>
                          </a:solidFill>
                          <a:latin typeface="Meiryo UI" panose="020B0604030504040204" pitchFamily="50" charset="-128"/>
                          <a:ea typeface="Meiryo UI" panose="020B0604030504040204" pitchFamily="50" charset="-128"/>
                        </a:rPr>
                        <a:t>動画教材制作のプラン</a:t>
                      </a:r>
                      <a:endParaRPr lang="en-US" altLang="ja-JP" sz="2400" dirty="0">
                        <a:solidFill>
                          <a:srgbClr val="FF0000"/>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動画撮影</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内省</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指導案と動画教材のグループ間評価</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rgbClr val="FF0000"/>
                          </a:solidFill>
                          <a:latin typeface="Meiryo UI" panose="020B0604030504040204" pitchFamily="50" charset="-128"/>
                          <a:ea typeface="Meiryo UI" panose="020B0604030504040204" pitchFamily="50" charset="-128"/>
                        </a:rPr>
                        <a:t>グループ別発表</a:t>
                      </a:r>
                      <a:r>
                        <a:rPr lang="en-US" altLang="ja-JP" sz="2400" dirty="0">
                          <a:solidFill>
                            <a:srgbClr val="FF0000"/>
                          </a:solidFill>
                          <a:latin typeface="Meiryo UI" panose="020B0604030504040204" pitchFamily="50" charset="-128"/>
                          <a:ea typeface="Meiryo UI" panose="020B0604030504040204" pitchFamily="50" charset="-128"/>
                        </a:rPr>
                        <a:t>1</a:t>
                      </a: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動画再録</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グループ別発表</a:t>
                      </a:r>
                      <a:r>
                        <a:rPr lang="en-US" altLang="ja-JP" sz="2400" dirty="0">
                          <a:solidFill>
                            <a:schemeClr val="tx1">
                              <a:lumMod val="65000"/>
                              <a:lumOff val="35000"/>
                            </a:schemeClr>
                          </a:solidFill>
                          <a:latin typeface="Meiryo UI" panose="020B0604030504040204" pitchFamily="50" charset="-128"/>
                          <a:ea typeface="Meiryo UI" panose="020B0604030504040204" pitchFamily="50" charset="-128"/>
                        </a:rPr>
                        <a:t>2</a:t>
                      </a: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本研修のまとめ	</a:t>
                      </a: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内省</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アクションプランの作成</a:t>
                      </a:r>
                      <a:r>
                        <a:rPr lang="ja-JP" altLang="en-US" sz="2400" dirty="0">
                          <a:latin typeface="Meiryo UI" panose="020B0604030504040204" pitchFamily="50" charset="-128"/>
                          <a:ea typeface="Meiryo UI" panose="020B0604030504040204" pitchFamily="50" charset="-128"/>
                        </a:rPr>
                        <a:t>	</a:t>
                      </a:r>
                      <a:endParaRPr lang="en-US" sz="24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201740303"/>
                  </a:ext>
                </a:extLst>
              </a:tr>
            </a:tbl>
          </a:graphicData>
        </a:graphic>
      </p:graphicFrame>
      <p:sp>
        <p:nvSpPr>
          <p:cNvPr id="3" name="スライド番号プレースホルダー 2"/>
          <p:cNvSpPr>
            <a:spLocks noGrp="1"/>
          </p:cNvSpPr>
          <p:nvPr>
            <p:ph type="sldNum" sz="quarter" idx="12"/>
          </p:nvPr>
        </p:nvSpPr>
        <p:spPr/>
        <p:txBody>
          <a:bodyPr/>
          <a:lstStyle/>
          <a:p>
            <a:fld id="{D9226DAE-D732-0D44-A3A9-3426432CAC1A}" type="slidenum">
              <a:rPr lang="en-US" smtClean="0"/>
              <a:t>26</a:t>
            </a:fld>
            <a:endParaRPr lang="en-US"/>
          </a:p>
        </p:txBody>
      </p:sp>
    </p:spTree>
    <p:extLst>
      <p:ext uri="{BB962C8B-B14F-4D97-AF65-F5344CB8AC3E}">
        <p14:creationId xmlns:p14="http://schemas.microsoft.com/office/powerpoint/2010/main" val="1255542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DBD799-0249-6748-8E84-959286CE4FDC}"/>
              </a:ext>
            </a:extLst>
          </p:cNvPr>
          <p:cNvSpPr>
            <a:spLocks noGrp="1"/>
          </p:cNvSpPr>
          <p:nvPr>
            <p:ph type="title"/>
          </p:nvPr>
        </p:nvSpPr>
        <p:spPr>
          <a:xfrm>
            <a:off x="838200" y="536581"/>
            <a:ext cx="10515600" cy="898898"/>
          </a:xfrm>
        </p:spPr>
        <p:txBody>
          <a:bodyPr/>
          <a:lstStyle/>
          <a:p>
            <a:r>
              <a:rPr lang="en-US" altLang="ja-JP" b="1" dirty="0">
                <a:solidFill>
                  <a:schemeClr val="tx1">
                    <a:lumMod val="65000"/>
                    <a:lumOff val="35000"/>
                  </a:schemeClr>
                </a:solidFill>
                <a:latin typeface="Meiryo UI" panose="020B0604030504040204" pitchFamily="50" charset="-128"/>
                <a:ea typeface="Meiryo UI" panose="020B0604030504040204" pitchFamily="50" charset="-128"/>
              </a:rPr>
              <a:t>ICT</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rPr>
              <a:t>活用研修の目標</a:t>
            </a:r>
            <a:endParaRPr lang="en-US"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3" name="Content Placeholder 2">
            <a:extLst>
              <a:ext uri="{FF2B5EF4-FFF2-40B4-BE49-F238E27FC236}">
                <a16:creationId xmlns="" xmlns:a16="http://schemas.microsoft.com/office/drawing/2014/main" id="{647EC6FB-2752-8C45-B5AA-0BEDE50A05F9}"/>
              </a:ext>
            </a:extLst>
          </p:cNvPr>
          <p:cNvSpPr>
            <a:spLocks noGrp="1"/>
          </p:cNvSpPr>
          <p:nvPr>
            <p:ph idx="1"/>
          </p:nvPr>
        </p:nvSpPr>
        <p:spPr>
          <a:xfrm>
            <a:off x="838200" y="2642354"/>
            <a:ext cx="10515600" cy="1643903"/>
          </a:xfrm>
        </p:spPr>
        <p:txBody>
          <a:bodyPr>
            <a:normAutofit/>
          </a:bodyPr>
          <a:lstStyle/>
          <a:p>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学習効果を上げるための動画教材を設計、開発できる</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開発した動画教材を</a:t>
            </a:r>
            <a:r>
              <a:rPr lang="ja-JP" altLang="en-US" dirty="0">
                <a:solidFill>
                  <a:srgbClr val="FF0000"/>
                </a:solidFill>
                <a:latin typeface="Meiryo UI" panose="020B0604030504040204" pitchFamily="50" charset="-128"/>
                <a:ea typeface="Meiryo UI" panose="020B0604030504040204" pitchFamily="50" charset="-128"/>
              </a:rPr>
              <a:t>授業で</a:t>
            </a:r>
            <a:r>
              <a:rPr lang="ja-JP" altLang="en-US" dirty="0" smtClean="0">
                <a:solidFill>
                  <a:srgbClr val="FF0000"/>
                </a:solidFill>
                <a:latin typeface="Meiryo UI" panose="020B0604030504040204" pitchFamily="50" charset="-128"/>
                <a:ea typeface="Meiryo UI" panose="020B0604030504040204" pitchFamily="50" charset="-128"/>
              </a:rPr>
              <a:t>有効的に活用する方法</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を説明できる</a:t>
            </a:r>
            <a:endParaRPr lang="en-US" altLang="ja-JP"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動画教材を活用した</a:t>
            </a:r>
            <a:r>
              <a:rPr lang="ja-JP" altLang="en-US" dirty="0">
                <a:solidFill>
                  <a:srgbClr val="FF0000"/>
                </a:solidFill>
                <a:latin typeface="Meiryo UI" panose="020B0604030504040204" pitchFamily="50" charset="-128"/>
                <a:ea typeface="Meiryo UI" panose="020B0604030504040204" pitchFamily="50" charset="-128"/>
              </a:rPr>
              <a:t>授業を改善につなげるための評価</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を計画できる</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4" name="TextBox 3">
            <a:extLst>
              <a:ext uri="{FF2B5EF4-FFF2-40B4-BE49-F238E27FC236}">
                <a16:creationId xmlns="" xmlns:a16="http://schemas.microsoft.com/office/drawing/2014/main" id="{330759A1-1024-A04F-AD7A-C078F9259E5D}"/>
              </a:ext>
            </a:extLst>
          </p:cNvPr>
          <p:cNvSpPr txBox="1"/>
          <p:nvPr/>
        </p:nvSpPr>
        <p:spPr>
          <a:xfrm>
            <a:off x="3120666" y="4868209"/>
            <a:ext cx="5950668" cy="923330"/>
          </a:xfrm>
          <a:prstGeom prst="rect">
            <a:avLst/>
          </a:prstGeom>
          <a:noFill/>
        </p:spPr>
        <p:txBody>
          <a:bodyPr wrap="none" rtlCol="0">
            <a:spAutoFit/>
          </a:bodyPr>
          <a:lstStyle/>
          <a:p>
            <a:r>
              <a:rPr lang="ja-JP" altLang="en-US" sz="5400" b="1" dirty="0">
                <a:solidFill>
                  <a:schemeClr val="tx1">
                    <a:lumMod val="65000"/>
                    <a:lumOff val="35000"/>
                  </a:schemeClr>
                </a:solidFill>
              </a:rPr>
              <a:t>教員の役割を確認</a:t>
            </a:r>
            <a:r>
              <a:rPr lang="en-US" altLang="ja-JP" sz="5400" b="1" dirty="0">
                <a:solidFill>
                  <a:schemeClr val="tx1">
                    <a:lumMod val="65000"/>
                    <a:lumOff val="35000"/>
                  </a:schemeClr>
                </a:solidFill>
              </a:rPr>
              <a:t>!</a:t>
            </a:r>
            <a:endParaRPr lang="en-US" sz="5400" b="1" dirty="0">
              <a:solidFill>
                <a:schemeClr val="tx1">
                  <a:lumMod val="65000"/>
                  <a:lumOff val="35000"/>
                </a:schemeClr>
              </a:solidFill>
            </a:endParaRPr>
          </a:p>
        </p:txBody>
      </p:sp>
      <p:sp>
        <p:nvSpPr>
          <p:cNvPr id="5" name="スライド番号プレースホルダー 4"/>
          <p:cNvSpPr>
            <a:spLocks noGrp="1"/>
          </p:cNvSpPr>
          <p:nvPr>
            <p:ph type="sldNum" sz="quarter" idx="12"/>
          </p:nvPr>
        </p:nvSpPr>
        <p:spPr/>
        <p:txBody>
          <a:bodyPr/>
          <a:lstStyle/>
          <a:p>
            <a:fld id="{D9226DAE-D732-0D44-A3A9-3426432CAC1A}" type="slidenum">
              <a:rPr lang="en-US" smtClean="0"/>
              <a:t>27</a:t>
            </a:fld>
            <a:endParaRPr lang="en-US"/>
          </a:p>
        </p:txBody>
      </p:sp>
    </p:spTree>
    <p:extLst>
      <p:ext uri="{BB962C8B-B14F-4D97-AF65-F5344CB8AC3E}">
        <p14:creationId xmlns:p14="http://schemas.microsoft.com/office/powerpoint/2010/main" val="2495050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E83053-EE4D-BB40-8C54-DCFA73C4C861}"/>
              </a:ext>
            </a:extLst>
          </p:cNvPr>
          <p:cNvSpPr>
            <a:spLocks noGrp="1"/>
          </p:cNvSpPr>
          <p:nvPr>
            <p:ph type="title"/>
          </p:nvPr>
        </p:nvSpPr>
        <p:spPr>
          <a:xfrm>
            <a:off x="746124" y="2757483"/>
            <a:ext cx="10655307" cy="1714505"/>
          </a:xfrm>
        </p:spPr>
        <p:txBody>
          <a:bodyPr>
            <a:normAutofit fontScale="90000"/>
          </a:bodyPr>
          <a:lstStyle/>
          <a:p>
            <a:r>
              <a:rPr lang="ja-JP" altLang="en-US" sz="4900" dirty="0">
                <a:solidFill>
                  <a:schemeClr val="tx1">
                    <a:lumMod val="65000"/>
                    <a:lumOff val="35000"/>
                  </a:schemeClr>
                </a:solidFill>
              </a:rPr>
              <a:t>事前課題</a:t>
            </a:r>
            <a:r>
              <a:rPr lang="en-US" altLang="ja-JP" sz="4900" dirty="0">
                <a:solidFill>
                  <a:schemeClr val="tx1">
                    <a:lumMod val="65000"/>
                    <a:lumOff val="35000"/>
                  </a:schemeClr>
                </a:solidFill>
              </a:rPr>
              <a:t>(1)</a:t>
            </a:r>
            <a:r>
              <a:rPr lang="ja-JP" altLang="en-US" sz="4900" dirty="0">
                <a:solidFill>
                  <a:schemeClr val="tx1">
                    <a:lumMod val="65000"/>
                    <a:lumOff val="35000"/>
                  </a:schemeClr>
                </a:solidFill>
              </a:rPr>
              <a:t>事例</a:t>
            </a:r>
            <a:r>
              <a:rPr lang="en-US" altLang="ja-JP" sz="4900" dirty="0">
                <a:solidFill>
                  <a:schemeClr val="tx1">
                    <a:lumMod val="65000"/>
                    <a:lumOff val="35000"/>
                  </a:schemeClr>
                </a:solidFill>
              </a:rPr>
              <a:t>1</a:t>
            </a:r>
            <a:r>
              <a:rPr lang="ja-JP" altLang="en-US" sz="4900" dirty="0">
                <a:solidFill>
                  <a:schemeClr val="tx1">
                    <a:lumMod val="65000"/>
                    <a:lumOff val="35000"/>
                  </a:schemeClr>
                </a:solidFill>
              </a:rPr>
              <a:t>について</a:t>
            </a:r>
            <a:r>
              <a:rPr lang="ja-JP" altLang="en-US" sz="4900" dirty="0" smtClean="0">
                <a:solidFill>
                  <a:schemeClr val="tx1">
                    <a:lumMod val="65000"/>
                    <a:lumOff val="35000"/>
                  </a:schemeClr>
                </a:solidFill>
              </a:rPr>
              <a:t>の</a:t>
            </a:r>
            <a:r>
              <a:rPr lang="en-US" altLang="ja-JP" sz="4900" dirty="0" smtClean="0">
                <a:solidFill>
                  <a:schemeClr val="tx1">
                    <a:lumMod val="65000"/>
                    <a:lumOff val="35000"/>
                  </a:schemeClr>
                </a:solidFill>
              </a:rPr>
              <a:t/>
            </a:r>
            <a:br>
              <a:rPr lang="en-US" altLang="ja-JP" sz="4900" dirty="0" smtClean="0">
                <a:solidFill>
                  <a:schemeClr val="tx1">
                    <a:lumMod val="65000"/>
                    <a:lumOff val="35000"/>
                  </a:schemeClr>
                </a:solidFill>
              </a:rPr>
            </a:br>
            <a:r>
              <a:rPr lang="ja-JP" altLang="en-US" sz="4900" dirty="0" smtClean="0">
                <a:solidFill>
                  <a:schemeClr val="tx1">
                    <a:lumMod val="65000"/>
                    <a:lumOff val="35000"/>
                  </a:schemeClr>
                </a:solidFill>
              </a:rPr>
              <a:t>グループディスカッション</a:t>
            </a:r>
            <a:r>
              <a:rPr lang="en-US" altLang="ja-JP" sz="4400" dirty="0">
                <a:solidFill>
                  <a:schemeClr val="tx1">
                    <a:lumMod val="65000"/>
                    <a:lumOff val="35000"/>
                  </a:schemeClr>
                </a:solidFill>
              </a:rPr>
              <a:t/>
            </a:r>
            <a:br>
              <a:rPr lang="en-US" altLang="ja-JP" sz="4400" dirty="0">
                <a:solidFill>
                  <a:schemeClr val="tx1">
                    <a:lumMod val="65000"/>
                    <a:lumOff val="35000"/>
                  </a:schemeClr>
                </a:solidFill>
              </a:rPr>
            </a:br>
            <a:r>
              <a:rPr lang="en-US" altLang="ja-JP" sz="3200" dirty="0">
                <a:solidFill>
                  <a:schemeClr val="tx1">
                    <a:lumMod val="65000"/>
                    <a:lumOff val="35000"/>
                  </a:schemeClr>
                </a:solidFill>
              </a:rPr>
              <a:t>(</a:t>
            </a:r>
            <a:r>
              <a:rPr lang="ja-JP" altLang="en-US" sz="3200" dirty="0">
                <a:solidFill>
                  <a:schemeClr val="tx1">
                    <a:lumMod val="65000"/>
                    <a:lumOff val="35000"/>
                  </a:schemeClr>
                </a:solidFill>
              </a:rPr>
              <a:t>指導案シート、動画教材に関するフィードバックの検討</a:t>
            </a:r>
            <a:r>
              <a:rPr lang="en-US" altLang="ja-JP" sz="3200" dirty="0">
                <a:solidFill>
                  <a:schemeClr val="tx1">
                    <a:lumMod val="65000"/>
                    <a:lumOff val="35000"/>
                  </a:schemeClr>
                </a:solidFill>
              </a:rPr>
              <a:t>)</a:t>
            </a:r>
            <a:endParaRPr lang="en-US" sz="3200" dirty="0">
              <a:solidFill>
                <a:schemeClr val="tx1">
                  <a:lumMod val="65000"/>
                  <a:lumOff val="35000"/>
                </a:schemeClr>
              </a:solidFill>
            </a:endParaRPr>
          </a:p>
        </p:txBody>
      </p:sp>
      <p:sp>
        <p:nvSpPr>
          <p:cNvPr id="4" name="スライド番号プレースホルダー 3"/>
          <p:cNvSpPr>
            <a:spLocks noGrp="1"/>
          </p:cNvSpPr>
          <p:nvPr>
            <p:ph type="sldNum" sz="quarter" idx="12"/>
          </p:nvPr>
        </p:nvSpPr>
        <p:spPr/>
        <p:txBody>
          <a:bodyPr/>
          <a:lstStyle/>
          <a:p>
            <a:fld id="{D9226DAE-D732-0D44-A3A9-3426432CAC1A}" type="slidenum">
              <a:rPr lang="en-US" smtClean="0"/>
              <a:t>28</a:t>
            </a:fld>
            <a:endParaRPr lang="en-US"/>
          </a:p>
        </p:txBody>
      </p:sp>
    </p:spTree>
    <p:extLst>
      <p:ext uri="{BB962C8B-B14F-4D97-AF65-F5344CB8AC3E}">
        <p14:creationId xmlns:p14="http://schemas.microsoft.com/office/powerpoint/2010/main" val="4160620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9DEA2E-F2DA-4B45-AA28-03ED5F8E76A7}"/>
              </a:ext>
            </a:extLst>
          </p:cNvPr>
          <p:cNvSpPr>
            <a:spLocks noGrp="1"/>
          </p:cNvSpPr>
          <p:nvPr>
            <p:ph type="title"/>
          </p:nvPr>
        </p:nvSpPr>
        <p:spPr>
          <a:xfrm>
            <a:off x="839788" y="550864"/>
            <a:ext cx="10515600" cy="898899"/>
          </a:xfrm>
        </p:spPr>
        <p:txBody>
          <a:bodyPr>
            <a:normAutofit/>
          </a:bodyPr>
          <a:lstStyle/>
          <a:p>
            <a:r>
              <a:rPr lang="ja-JP" altLang="en-US" dirty="0">
                <a:solidFill>
                  <a:schemeClr val="tx1">
                    <a:lumMod val="65000"/>
                    <a:lumOff val="35000"/>
                  </a:schemeClr>
                </a:solidFill>
              </a:rPr>
              <a:t>・事前課題</a:t>
            </a:r>
            <a:r>
              <a:rPr lang="en-US" dirty="0">
                <a:solidFill>
                  <a:schemeClr val="tx1">
                    <a:lumMod val="65000"/>
                    <a:lumOff val="35000"/>
                  </a:schemeClr>
                </a:solidFill>
              </a:rPr>
              <a:t>(1)</a:t>
            </a:r>
            <a:r>
              <a:rPr lang="ja-JP" altLang="en-US" dirty="0">
                <a:solidFill>
                  <a:schemeClr val="tx1">
                    <a:lumMod val="65000"/>
                    <a:lumOff val="35000"/>
                  </a:schemeClr>
                </a:solidFill>
              </a:rPr>
              <a:t>事例</a:t>
            </a:r>
            <a:r>
              <a:rPr lang="en-US" dirty="0">
                <a:solidFill>
                  <a:schemeClr val="tx1">
                    <a:lumMod val="65000"/>
                    <a:lumOff val="35000"/>
                  </a:schemeClr>
                </a:solidFill>
              </a:rPr>
              <a:t>1</a:t>
            </a:r>
          </a:p>
        </p:txBody>
      </p:sp>
      <p:sp>
        <p:nvSpPr>
          <p:cNvPr id="4" name="Text Placeholder 3">
            <a:extLst>
              <a:ext uri="{FF2B5EF4-FFF2-40B4-BE49-F238E27FC236}">
                <a16:creationId xmlns="" xmlns:a16="http://schemas.microsoft.com/office/drawing/2014/main" id="{5DF89F03-96BA-D644-B029-C3F57136912A}"/>
              </a:ext>
            </a:extLst>
          </p:cNvPr>
          <p:cNvSpPr>
            <a:spLocks noGrp="1"/>
          </p:cNvSpPr>
          <p:nvPr>
            <p:ph type="body" idx="1"/>
          </p:nvPr>
        </p:nvSpPr>
        <p:spPr>
          <a:xfrm>
            <a:off x="839788" y="1764095"/>
            <a:ext cx="5157787" cy="1241051"/>
          </a:xfrm>
        </p:spPr>
        <p:txBody>
          <a:bodyPr>
            <a:normAutofit/>
          </a:bodyPr>
          <a:lstStyle/>
          <a:p>
            <a:r>
              <a:rPr lang="ja-JP" altLang="en-US" sz="2800" dirty="0">
                <a:solidFill>
                  <a:schemeClr val="tx1">
                    <a:lumMod val="65000"/>
                    <a:lumOff val="35000"/>
                  </a:schemeClr>
                </a:solidFill>
              </a:rPr>
              <a:t>事前課題</a:t>
            </a:r>
            <a:endParaRPr lang="en-US" sz="2800" dirty="0">
              <a:solidFill>
                <a:schemeClr val="tx1">
                  <a:lumMod val="65000"/>
                  <a:lumOff val="35000"/>
                </a:schemeClr>
              </a:solidFill>
            </a:endParaRPr>
          </a:p>
        </p:txBody>
      </p:sp>
      <p:sp>
        <p:nvSpPr>
          <p:cNvPr id="3" name="Content Placeholder 2">
            <a:extLst>
              <a:ext uri="{FF2B5EF4-FFF2-40B4-BE49-F238E27FC236}">
                <a16:creationId xmlns="" xmlns:a16="http://schemas.microsoft.com/office/drawing/2014/main" id="{961D76BC-DFEB-CE4F-8183-F89B6AB1CB2B}"/>
              </a:ext>
            </a:extLst>
          </p:cNvPr>
          <p:cNvSpPr>
            <a:spLocks noGrp="1"/>
          </p:cNvSpPr>
          <p:nvPr>
            <p:ph sz="half" idx="2"/>
          </p:nvPr>
        </p:nvSpPr>
        <p:spPr>
          <a:xfrm>
            <a:off x="839788" y="3005146"/>
            <a:ext cx="5157787" cy="3684588"/>
          </a:xfrm>
        </p:spPr>
        <p:txBody>
          <a:bodyPr/>
          <a:lstStyle/>
          <a:p>
            <a:r>
              <a:rPr lang="ja-JP" altLang="en-US" dirty="0">
                <a:solidFill>
                  <a:schemeClr val="tx1">
                    <a:lumMod val="65000"/>
                    <a:lumOff val="35000"/>
                  </a:schemeClr>
                </a:solidFill>
              </a:rPr>
              <a:t>事例</a:t>
            </a:r>
            <a:r>
              <a:rPr lang="en-US" altLang="ja-JP" dirty="0">
                <a:solidFill>
                  <a:schemeClr val="tx1">
                    <a:lumMod val="65000"/>
                    <a:lumOff val="35000"/>
                  </a:schemeClr>
                </a:solidFill>
              </a:rPr>
              <a:t>1</a:t>
            </a:r>
            <a:r>
              <a:rPr lang="ja-JP" altLang="en-US" dirty="0">
                <a:solidFill>
                  <a:schemeClr val="tx1">
                    <a:lumMod val="65000"/>
                    <a:lumOff val="35000"/>
                  </a:schemeClr>
                </a:solidFill>
              </a:rPr>
              <a:t>の指導案シート</a:t>
            </a:r>
            <a:r>
              <a:rPr lang="en-US" altLang="ja-JP" dirty="0" smtClean="0">
                <a:solidFill>
                  <a:schemeClr val="tx1">
                    <a:lumMod val="65000"/>
                    <a:lumOff val="35000"/>
                  </a:schemeClr>
                </a:solidFill>
              </a:rPr>
              <a:t>No.1&amp;No.2</a:t>
            </a:r>
            <a:endParaRPr lang="en-US" altLang="ja-JP" dirty="0">
              <a:solidFill>
                <a:schemeClr val="tx1">
                  <a:lumMod val="65000"/>
                  <a:lumOff val="35000"/>
                </a:schemeClr>
              </a:solidFill>
            </a:endParaRPr>
          </a:p>
          <a:p>
            <a:r>
              <a:rPr lang="ja-JP" altLang="en-US" dirty="0">
                <a:solidFill>
                  <a:schemeClr val="tx1">
                    <a:lumMod val="65000"/>
                    <a:lumOff val="35000"/>
                  </a:schemeClr>
                </a:solidFill>
              </a:rPr>
              <a:t>動画教材</a:t>
            </a:r>
            <a:endParaRPr lang="en-US" dirty="0">
              <a:solidFill>
                <a:schemeClr val="tx1">
                  <a:lumMod val="65000"/>
                  <a:lumOff val="35000"/>
                </a:schemeClr>
              </a:solidFill>
            </a:endParaRPr>
          </a:p>
        </p:txBody>
      </p:sp>
      <p:sp>
        <p:nvSpPr>
          <p:cNvPr id="5" name="Text Placeholder 4">
            <a:extLst>
              <a:ext uri="{FF2B5EF4-FFF2-40B4-BE49-F238E27FC236}">
                <a16:creationId xmlns="" xmlns:a16="http://schemas.microsoft.com/office/drawing/2014/main" id="{211A9E5A-B067-2449-96F5-02DD3415048F}"/>
              </a:ext>
            </a:extLst>
          </p:cNvPr>
          <p:cNvSpPr>
            <a:spLocks noGrp="1"/>
          </p:cNvSpPr>
          <p:nvPr>
            <p:ph type="body" sz="quarter" idx="3"/>
          </p:nvPr>
        </p:nvSpPr>
        <p:spPr>
          <a:xfrm>
            <a:off x="6172200" y="1764095"/>
            <a:ext cx="5183188" cy="1241051"/>
          </a:xfrm>
        </p:spPr>
        <p:txBody>
          <a:bodyPr>
            <a:normAutofit/>
          </a:bodyPr>
          <a:lstStyle/>
          <a:p>
            <a:r>
              <a:rPr lang="ja-JP" altLang="en-US" sz="2800" dirty="0">
                <a:solidFill>
                  <a:schemeClr val="tx1">
                    <a:lumMod val="65000"/>
                    <a:lumOff val="35000"/>
                  </a:schemeClr>
                </a:solidFill>
              </a:rPr>
              <a:t>評価のためのポイント</a:t>
            </a:r>
            <a:endParaRPr lang="en-US" sz="2800" dirty="0">
              <a:solidFill>
                <a:schemeClr val="tx1">
                  <a:lumMod val="65000"/>
                  <a:lumOff val="35000"/>
                </a:schemeClr>
              </a:solidFill>
            </a:endParaRPr>
          </a:p>
        </p:txBody>
      </p:sp>
      <p:sp>
        <p:nvSpPr>
          <p:cNvPr id="6" name="Content Placeholder 5">
            <a:extLst>
              <a:ext uri="{FF2B5EF4-FFF2-40B4-BE49-F238E27FC236}">
                <a16:creationId xmlns="" xmlns:a16="http://schemas.microsoft.com/office/drawing/2014/main" id="{9A3C598A-8335-564A-8DD1-6EF0817D0570}"/>
              </a:ext>
            </a:extLst>
          </p:cNvPr>
          <p:cNvSpPr>
            <a:spLocks noGrp="1"/>
          </p:cNvSpPr>
          <p:nvPr>
            <p:ph sz="quarter" idx="4"/>
          </p:nvPr>
        </p:nvSpPr>
        <p:spPr>
          <a:xfrm>
            <a:off x="6172200" y="3005146"/>
            <a:ext cx="5183188" cy="3684588"/>
          </a:xfrm>
        </p:spPr>
        <p:txBody>
          <a:bodyPr/>
          <a:lstStyle/>
          <a:p>
            <a:r>
              <a:rPr lang="en-US" dirty="0">
                <a:solidFill>
                  <a:schemeClr val="tx1">
                    <a:lumMod val="65000"/>
                    <a:lumOff val="35000"/>
                  </a:schemeClr>
                </a:solidFill>
              </a:rPr>
              <a:t>ID</a:t>
            </a:r>
            <a:r>
              <a:rPr lang="ja-JP" altLang="en-US" dirty="0">
                <a:solidFill>
                  <a:schemeClr val="tx1">
                    <a:lumMod val="65000"/>
                    <a:lumOff val="35000"/>
                  </a:schemeClr>
                </a:solidFill>
              </a:rPr>
              <a:t>チェックポイント</a:t>
            </a:r>
            <a:endParaRPr lang="en-US" altLang="ja-JP" dirty="0">
              <a:solidFill>
                <a:schemeClr val="tx1">
                  <a:lumMod val="65000"/>
                  <a:lumOff val="35000"/>
                </a:schemeClr>
              </a:solidFill>
            </a:endParaRPr>
          </a:p>
          <a:p>
            <a:r>
              <a:rPr lang="ja-JP" altLang="en-US" dirty="0">
                <a:solidFill>
                  <a:schemeClr val="tx1">
                    <a:lumMod val="65000"/>
                    <a:lumOff val="35000"/>
                  </a:schemeClr>
                </a:solidFill>
              </a:rPr>
              <a:t>動画教材チェックポイント</a:t>
            </a:r>
            <a:endParaRPr lang="en-US" dirty="0">
              <a:solidFill>
                <a:schemeClr val="tx1">
                  <a:lumMod val="65000"/>
                  <a:lumOff val="35000"/>
                </a:schemeClr>
              </a:solidFill>
            </a:endParaRPr>
          </a:p>
        </p:txBody>
      </p:sp>
      <p:sp>
        <p:nvSpPr>
          <p:cNvPr id="7" name="スライド番号プレースホルダー 6"/>
          <p:cNvSpPr>
            <a:spLocks noGrp="1"/>
          </p:cNvSpPr>
          <p:nvPr>
            <p:ph type="sldNum" sz="quarter" idx="12"/>
          </p:nvPr>
        </p:nvSpPr>
        <p:spPr/>
        <p:txBody>
          <a:bodyPr/>
          <a:lstStyle/>
          <a:p>
            <a:fld id="{D9226DAE-D732-0D44-A3A9-3426432CAC1A}" type="slidenum">
              <a:rPr lang="en-US" smtClean="0"/>
              <a:t>29</a:t>
            </a:fld>
            <a:endParaRPr lang="en-US"/>
          </a:p>
        </p:txBody>
      </p:sp>
    </p:spTree>
    <p:extLst>
      <p:ext uri="{BB962C8B-B14F-4D97-AF65-F5344CB8AC3E}">
        <p14:creationId xmlns:p14="http://schemas.microsoft.com/office/powerpoint/2010/main" val="3292494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DBD799-0249-6748-8E84-959286CE4FDC}"/>
              </a:ext>
            </a:extLst>
          </p:cNvPr>
          <p:cNvSpPr>
            <a:spLocks noGrp="1"/>
          </p:cNvSpPr>
          <p:nvPr>
            <p:ph type="title"/>
          </p:nvPr>
        </p:nvSpPr>
        <p:spPr>
          <a:xfrm>
            <a:off x="838200" y="550871"/>
            <a:ext cx="10515600" cy="898898"/>
          </a:xfrm>
        </p:spPr>
        <p:txBody>
          <a:bodyPr/>
          <a:lstStyle/>
          <a:p>
            <a:r>
              <a:rPr lang="ja-JP" altLang="en-US" b="1" dirty="0">
                <a:solidFill>
                  <a:schemeClr val="tx1">
                    <a:lumMod val="65000"/>
                    <a:lumOff val="35000"/>
                  </a:schemeClr>
                </a:solidFill>
                <a:latin typeface="Meiryo UI" panose="020B0604030504040204" pitchFamily="50" charset="-128"/>
                <a:ea typeface="Meiryo UI" panose="020B0604030504040204" pitchFamily="50" charset="-128"/>
              </a:rPr>
              <a:t>研修の目標</a:t>
            </a:r>
            <a:endParaRPr lang="en-US"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3" name="Content Placeholder 2">
            <a:extLst>
              <a:ext uri="{FF2B5EF4-FFF2-40B4-BE49-F238E27FC236}">
                <a16:creationId xmlns="" xmlns:a16="http://schemas.microsoft.com/office/drawing/2014/main" id="{647EC6FB-2752-8C45-B5AA-0BEDE50A05F9}"/>
              </a:ext>
            </a:extLst>
          </p:cNvPr>
          <p:cNvSpPr>
            <a:spLocks noGrp="1"/>
          </p:cNvSpPr>
          <p:nvPr>
            <p:ph idx="1"/>
          </p:nvPr>
        </p:nvSpPr>
        <p:spPr>
          <a:xfrm>
            <a:off x="838200" y="1627939"/>
            <a:ext cx="10515600" cy="5020516"/>
          </a:xfrm>
        </p:spPr>
        <p:txBody>
          <a:bodyPr>
            <a:normAutofit/>
          </a:bodyPr>
          <a:lstStyle/>
          <a:p>
            <a:pPr marL="0" indent="0">
              <a:buNone/>
            </a:pP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目標</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1</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ICT</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活用研修資料一式を活用し、研修を実施することができる</a:t>
            </a:r>
          </a:p>
          <a:p>
            <a:pPr marL="0" indent="0">
              <a:buNone/>
            </a:pPr>
            <a:endParaRPr lang="ja-JP" altLang="en-US" dirty="0">
              <a:solidFill>
                <a:schemeClr val="tx1">
                  <a:lumMod val="65000"/>
                  <a:lumOff val="35000"/>
                </a:schemeClr>
              </a:solidFill>
              <a:latin typeface="Meiryo UI" panose="020B0604030504040204" pitchFamily="50" charset="-128"/>
              <a:ea typeface="Meiryo UI" panose="020B0604030504040204" pitchFamily="50" charset="-128"/>
            </a:endParaRPr>
          </a:p>
          <a:p>
            <a:pPr marL="0" indent="0">
              <a:buNone/>
            </a:pP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目標</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2</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ICT</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活用研修で受講者により作成された指導案シートおよび動画教材の改善提案を行うことができる</a:t>
            </a:r>
          </a:p>
          <a:p>
            <a:pPr marL="0" indent="0">
              <a:buNone/>
            </a:pPr>
            <a:endParaRPr lang="ja-JP" altLang="en-US" dirty="0">
              <a:solidFill>
                <a:schemeClr val="tx1">
                  <a:lumMod val="65000"/>
                  <a:lumOff val="35000"/>
                </a:schemeClr>
              </a:solidFill>
              <a:latin typeface="Meiryo UI" panose="020B0604030504040204" pitchFamily="50" charset="-128"/>
              <a:ea typeface="Meiryo UI" panose="020B0604030504040204" pitchFamily="50" charset="-128"/>
            </a:endParaRPr>
          </a:p>
          <a:p>
            <a:pPr marL="0" indent="0">
              <a:buNone/>
            </a:pP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目標</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3</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ICT</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活用研修</a:t>
            </a:r>
            <a:r>
              <a:rPr lang="ja-JP" altLang="en-US" dirty="0" smtClean="0">
                <a:solidFill>
                  <a:schemeClr val="tx1">
                    <a:lumMod val="65000"/>
                    <a:lumOff val="35000"/>
                  </a:schemeClr>
                </a:solidFill>
                <a:latin typeface="Meiryo UI" panose="020B0604030504040204" pitchFamily="50" charset="-128"/>
                <a:ea typeface="Meiryo UI" panose="020B0604030504040204" pitchFamily="50" charset="-128"/>
              </a:rPr>
              <a:t>で</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出</a:t>
            </a:r>
            <a:r>
              <a:rPr lang="ja-JP" altLang="en-US" dirty="0" smtClean="0">
                <a:solidFill>
                  <a:schemeClr val="tx1">
                    <a:lumMod val="65000"/>
                    <a:lumOff val="35000"/>
                  </a:schemeClr>
                </a:solidFill>
                <a:latin typeface="Meiryo UI" panose="020B0604030504040204" pitchFamily="50" charset="-128"/>
                <a:ea typeface="Meiryo UI" panose="020B0604030504040204" pitchFamily="50" charset="-128"/>
              </a:rPr>
              <a:t>る主</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な質問に関して、インストラクショナルデザインおよび動画教材制作の観点からどのような工夫が可能か自分の考えを述べることができる</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D9226DAE-D732-0D44-A3A9-3426432CAC1A}" type="slidenum">
              <a:rPr lang="en-US" smtClean="0"/>
              <a:t>3</a:t>
            </a:fld>
            <a:endParaRPr lang="en-US"/>
          </a:p>
        </p:txBody>
      </p:sp>
    </p:spTree>
    <p:extLst>
      <p:ext uri="{BB962C8B-B14F-4D97-AF65-F5344CB8AC3E}">
        <p14:creationId xmlns:p14="http://schemas.microsoft.com/office/powerpoint/2010/main" val="420252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30F4D86C-505B-DB4E-A774-0C055E143A97}"/>
              </a:ext>
            </a:extLst>
          </p:cNvPr>
          <p:cNvSpPr>
            <a:spLocks noGrp="1"/>
          </p:cNvSpPr>
          <p:nvPr>
            <p:ph type="title"/>
          </p:nvPr>
        </p:nvSpPr>
        <p:spPr>
          <a:xfrm>
            <a:off x="846144" y="2024069"/>
            <a:ext cx="10515600" cy="2852737"/>
          </a:xfrm>
        </p:spPr>
        <p:txBody>
          <a:bodyPr anchor="ctr">
            <a:normAutofit/>
          </a:bodyPr>
          <a:lstStyle/>
          <a:p>
            <a:r>
              <a:rPr lang="en-US" altLang="ja-JP" sz="4400" dirty="0">
                <a:solidFill>
                  <a:schemeClr val="tx1">
                    <a:lumMod val="65000"/>
                    <a:lumOff val="35000"/>
                  </a:schemeClr>
                </a:solidFill>
              </a:rPr>
              <a:t>ID</a:t>
            </a:r>
            <a:r>
              <a:rPr lang="ja-JP" altLang="en-US" sz="4400" dirty="0">
                <a:solidFill>
                  <a:schemeClr val="tx1">
                    <a:lumMod val="65000"/>
                    <a:lumOff val="35000"/>
                  </a:schemeClr>
                </a:solidFill>
              </a:rPr>
              <a:t>の観点からの指導案チェックポイント</a:t>
            </a:r>
            <a:endParaRPr lang="en-US" sz="4400" dirty="0">
              <a:solidFill>
                <a:schemeClr val="tx1">
                  <a:lumMod val="65000"/>
                  <a:lumOff val="35000"/>
                </a:schemeClr>
              </a:solidFill>
            </a:endParaRPr>
          </a:p>
        </p:txBody>
      </p:sp>
      <p:sp>
        <p:nvSpPr>
          <p:cNvPr id="2" name="スライド番号プレースホルダー 1"/>
          <p:cNvSpPr>
            <a:spLocks noGrp="1"/>
          </p:cNvSpPr>
          <p:nvPr>
            <p:ph type="sldNum" sz="quarter" idx="12"/>
          </p:nvPr>
        </p:nvSpPr>
        <p:spPr/>
        <p:txBody>
          <a:bodyPr/>
          <a:lstStyle/>
          <a:p>
            <a:fld id="{D9226DAE-D732-0D44-A3A9-3426432CAC1A}" type="slidenum">
              <a:rPr lang="en-US" smtClean="0"/>
              <a:t>30</a:t>
            </a:fld>
            <a:endParaRPr lang="en-US"/>
          </a:p>
        </p:txBody>
      </p:sp>
    </p:spTree>
    <p:extLst>
      <p:ext uri="{BB962C8B-B14F-4D97-AF65-F5344CB8AC3E}">
        <p14:creationId xmlns:p14="http://schemas.microsoft.com/office/powerpoint/2010/main" val="1937114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7CF431-9256-904C-A62F-BF95E3301324}"/>
              </a:ext>
            </a:extLst>
          </p:cNvPr>
          <p:cNvSpPr>
            <a:spLocks noGrp="1"/>
          </p:cNvSpPr>
          <p:nvPr>
            <p:ph type="title"/>
          </p:nvPr>
        </p:nvSpPr>
        <p:spPr>
          <a:xfrm>
            <a:off x="838200" y="536581"/>
            <a:ext cx="10515600" cy="898898"/>
          </a:xfrm>
        </p:spPr>
        <p:txBody>
          <a:bodyPr/>
          <a:lstStyle/>
          <a:p>
            <a:r>
              <a:rPr lang="ja-JP" altLang="en-US" dirty="0">
                <a:solidFill>
                  <a:schemeClr val="tx1">
                    <a:lumMod val="65000"/>
                    <a:lumOff val="35000"/>
                  </a:schemeClr>
                </a:solidFill>
              </a:rPr>
              <a:t>指導案シート</a:t>
            </a:r>
            <a:r>
              <a:rPr lang="en-US" altLang="ja-JP" dirty="0" smtClean="0">
                <a:solidFill>
                  <a:schemeClr val="tx1">
                    <a:lumMod val="65000"/>
                    <a:lumOff val="35000"/>
                  </a:schemeClr>
                </a:solidFill>
              </a:rPr>
              <a:t>No.1</a:t>
            </a:r>
            <a:endParaRPr lang="en-US" dirty="0">
              <a:solidFill>
                <a:schemeClr val="tx1">
                  <a:lumMod val="65000"/>
                  <a:lumOff val="35000"/>
                </a:schemeClr>
              </a:solidFill>
            </a:endParaRPr>
          </a:p>
        </p:txBody>
      </p:sp>
      <p:pic>
        <p:nvPicPr>
          <p:cNvPr id="4" name="Picture 3">
            <a:extLst>
              <a:ext uri="{FF2B5EF4-FFF2-40B4-BE49-F238E27FC236}">
                <a16:creationId xmlns="" xmlns:a16="http://schemas.microsoft.com/office/drawing/2014/main" id="{EFA2F5AA-445F-A84D-8CF4-216BCB32441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4712" y="1337976"/>
            <a:ext cx="3960522" cy="5484924"/>
          </a:xfrm>
          <a:prstGeom prst="rect">
            <a:avLst/>
          </a:prstGeom>
          <a:noFill/>
          <a:ln>
            <a:noFill/>
          </a:ln>
        </p:spPr>
      </p:pic>
      <p:grpSp>
        <p:nvGrpSpPr>
          <p:cNvPr id="5" name="Group 4">
            <a:extLst>
              <a:ext uri="{FF2B5EF4-FFF2-40B4-BE49-F238E27FC236}">
                <a16:creationId xmlns="" xmlns:a16="http://schemas.microsoft.com/office/drawing/2014/main" id="{8A6C2D09-DE0C-2844-B465-F108233DA4C0}"/>
              </a:ext>
            </a:extLst>
          </p:cNvPr>
          <p:cNvGrpSpPr>
            <a:grpSpLocks noChangeAspect="1"/>
          </p:cNvGrpSpPr>
          <p:nvPr/>
        </p:nvGrpSpPr>
        <p:grpSpPr bwMode="auto">
          <a:xfrm>
            <a:off x="4293447" y="1337975"/>
            <a:ext cx="7553841" cy="5083029"/>
            <a:chOff x="1282" y="568"/>
            <a:chExt cx="9149" cy="6830"/>
          </a:xfrm>
        </p:grpSpPr>
        <p:sp>
          <p:nvSpPr>
            <p:cNvPr id="6" name="Rectangle 5">
              <a:extLst>
                <a:ext uri="{FF2B5EF4-FFF2-40B4-BE49-F238E27FC236}">
                  <a16:creationId xmlns="" xmlns:a16="http://schemas.microsoft.com/office/drawing/2014/main" id="{1C003530-976A-5B4D-86B1-00292F7C4773}"/>
                </a:ext>
              </a:extLst>
            </p:cNvPr>
            <p:cNvSpPr>
              <a:spLocks noChangeAspect="1" noEditPoints="1" noChangeArrowheads="1" noChangeShapeType="1" noTextEdit="1"/>
            </p:cNvSpPr>
            <p:nvPr/>
          </p:nvSpPr>
          <p:spPr bwMode="auto">
            <a:xfrm>
              <a:off x="3719" y="1408"/>
              <a:ext cx="4891" cy="366"/>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ja-JP" altLang="en-US" sz="1200"/>
            </a:p>
          </p:txBody>
        </p:sp>
        <p:sp>
          <p:nvSpPr>
            <p:cNvPr id="7" name="Rectangle 6">
              <a:extLst>
                <a:ext uri="{FF2B5EF4-FFF2-40B4-BE49-F238E27FC236}">
                  <a16:creationId xmlns="" xmlns:a16="http://schemas.microsoft.com/office/drawing/2014/main" id="{CBCA766F-C8C7-E940-8F15-0797DE3863FB}"/>
                </a:ext>
              </a:extLst>
            </p:cNvPr>
            <p:cNvSpPr>
              <a:spLocks noChangeAspect="1" noEditPoints="1" noChangeArrowheads="1" noChangeShapeType="1" noTextEdit="1"/>
            </p:cNvSpPr>
            <p:nvPr/>
          </p:nvSpPr>
          <p:spPr bwMode="auto">
            <a:xfrm>
              <a:off x="8609" y="1408"/>
              <a:ext cx="714" cy="366"/>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ja-JP" altLang="en-US" sz="1200"/>
            </a:p>
          </p:txBody>
        </p:sp>
        <p:sp>
          <p:nvSpPr>
            <p:cNvPr id="8" name="Rectangle 7">
              <a:extLst>
                <a:ext uri="{FF2B5EF4-FFF2-40B4-BE49-F238E27FC236}">
                  <a16:creationId xmlns="" xmlns:a16="http://schemas.microsoft.com/office/drawing/2014/main" id="{3783B106-8284-6146-8EAC-6AD6F7A48280}"/>
                </a:ext>
              </a:extLst>
            </p:cNvPr>
            <p:cNvSpPr>
              <a:spLocks noChangeAspect="1" noEditPoints="1" noChangeArrowheads="1" noChangeShapeType="1" noTextEdit="1"/>
            </p:cNvSpPr>
            <p:nvPr/>
          </p:nvSpPr>
          <p:spPr bwMode="auto">
            <a:xfrm>
              <a:off x="9323" y="1408"/>
              <a:ext cx="894" cy="366"/>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ja-JP" altLang="en-US" sz="1200"/>
            </a:p>
          </p:txBody>
        </p:sp>
        <p:cxnSp>
          <p:nvCxnSpPr>
            <p:cNvPr id="9" name="Line 1185">
              <a:extLst>
                <a:ext uri="{FF2B5EF4-FFF2-40B4-BE49-F238E27FC236}">
                  <a16:creationId xmlns="" xmlns:a16="http://schemas.microsoft.com/office/drawing/2014/main" id="{2CBAD5DC-0756-B44C-8709-8C688751751F}"/>
                </a:ext>
              </a:extLst>
            </p:cNvPr>
            <p:cNvCxnSpPr>
              <a:cxnSpLocks noChangeAspect="1" noEditPoints="1" noChangeArrowheads="1" noChangeShapeType="1"/>
            </p:cNvCxnSpPr>
            <p:nvPr/>
          </p:nvCxnSpPr>
          <p:spPr bwMode="auto">
            <a:xfrm>
              <a:off x="3719" y="1402"/>
              <a:ext cx="0" cy="5140"/>
            </a:xfrm>
            <a:prstGeom prst="line">
              <a:avLst/>
            </a:prstGeom>
            <a:noFill/>
            <a:ln w="8001">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 name="Line 1186">
              <a:extLst>
                <a:ext uri="{FF2B5EF4-FFF2-40B4-BE49-F238E27FC236}">
                  <a16:creationId xmlns="" xmlns:a16="http://schemas.microsoft.com/office/drawing/2014/main" id="{4003992E-423C-B14F-A7E6-73957732AE2C}"/>
                </a:ext>
              </a:extLst>
            </p:cNvPr>
            <p:cNvCxnSpPr>
              <a:cxnSpLocks noChangeAspect="1" noEditPoints="1" noChangeArrowheads="1" noChangeShapeType="1"/>
            </p:cNvCxnSpPr>
            <p:nvPr/>
          </p:nvCxnSpPr>
          <p:spPr bwMode="auto">
            <a:xfrm>
              <a:off x="8610" y="1402"/>
              <a:ext cx="0" cy="5140"/>
            </a:xfrm>
            <a:prstGeom prst="line">
              <a:avLst/>
            </a:prstGeom>
            <a:noFill/>
            <a:ln w="8001">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 name="Line 1187">
              <a:extLst>
                <a:ext uri="{FF2B5EF4-FFF2-40B4-BE49-F238E27FC236}">
                  <a16:creationId xmlns="" xmlns:a16="http://schemas.microsoft.com/office/drawing/2014/main" id="{6A91F91D-AD86-134D-A604-0A97ABBBB790}"/>
                </a:ext>
              </a:extLst>
            </p:cNvPr>
            <p:cNvCxnSpPr>
              <a:cxnSpLocks noChangeAspect="1" noEditPoints="1" noChangeArrowheads="1" noChangeShapeType="1"/>
            </p:cNvCxnSpPr>
            <p:nvPr/>
          </p:nvCxnSpPr>
          <p:spPr bwMode="auto">
            <a:xfrm>
              <a:off x="9323" y="1402"/>
              <a:ext cx="0" cy="5140"/>
            </a:xfrm>
            <a:prstGeom prst="line">
              <a:avLst/>
            </a:prstGeom>
            <a:noFill/>
            <a:ln w="8001">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2" name="Line 1188">
              <a:extLst>
                <a:ext uri="{FF2B5EF4-FFF2-40B4-BE49-F238E27FC236}">
                  <a16:creationId xmlns="" xmlns:a16="http://schemas.microsoft.com/office/drawing/2014/main" id="{3CBA11E5-D442-5742-A58B-252E12CE2C5D}"/>
                </a:ext>
              </a:extLst>
            </p:cNvPr>
            <p:cNvCxnSpPr>
              <a:cxnSpLocks noChangeAspect="1" noEditPoints="1" noChangeArrowheads="1" noChangeShapeType="1"/>
            </p:cNvCxnSpPr>
            <p:nvPr/>
          </p:nvCxnSpPr>
          <p:spPr bwMode="auto">
            <a:xfrm>
              <a:off x="1459" y="1774"/>
              <a:ext cx="8764" cy="0"/>
            </a:xfrm>
            <a:prstGeom prst="line">
              <a:avLst/>
            </a:prstGeom>
            <a:noFill/>
            <a:ln w="8007">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3" name="Line 1189">
              <a:extLst>
                <a:ext uri="{FF2B5EF4-FFF2-40B4-BE49-F238E27FC236}">
                  <a16:creationId xmlns="" xmlns:a16="http://schemas.microsoft.com/office/drawing/2014/main" id="{67A37A9B-EC32-6A4D-A1AA-95EDD2C1B8DC}"/>
                </a:ext>
              </a:extLst>
            </p:cNvPr>
            <p:cNvCxnSpPr>
              <a:cxnSpLocks noChangeAspect="1" noEditPoints="1" noChangeArrowheads="1" noChangeShapeType="1"/>
            </p:cNvCxnSpPr>
            <p:nvPr/>
          </p:nvCxnSpPr>
          <p:spPr bwMode="auto">
            <a:xfrm>
              <a:off x="1459" y="2312"/>
              <a:ext cx="7871" cy="0"/>
            </a:xfrm>
            <a:prstGeom prst="line">
              <a:avLst/>
            </a:prstGeom>
            <a:noFill/>
            <a:ln w="8007">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4" name="Line 1190">
              <a:extLst>
                <a:ext uri="{FF2B5EF4-FFF2-40B4-BE49-F238E27FC236}">
                  <a16:creationId xmlns="" xmlns:a16="http://schemas.microsoft.com/office/drawing/2014/main" id="{60EA0082-9B97-CB47-A69A-DA13BA973C2D}"/>
                </a:ext>
              </a:extLst>
            </p:cNvPr>
            <p:cNvCxnSpPr>
              <a:cxnSpLocks noChangeAspect="1" noEditPoints="1" noChangeArrowheads="1" noChangeShapeType="1"/>
            </p:cNvCxnSpPr>
            <p:nvPr/>
          </p:nvCxnSpPr>
          <p:spPr bwMode="auto">
            <a:xfrm>
              <a:off x="1459" y="2678"/>
              <a:ext cx="7871" cy="0"/>
            </a:xfrm>
            <a:prstGeom prst="line">
              <a:avLst/>
            </a:prstGeom>
            <a:noFill/>
            <a:ln w="8007">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5" name="Line 1191">
              <a:extLst>
                <a:ext uri="{FF2B5EF4-FFF2-40B4-BE49-F238E27FC236}">
                  <a16:creationId xmlns="" xmlns:a16="http://schemas.microsoft.com/office/drawing/2014/main" id="{6E729066-303E-9D4C-AE2E-A20089012A9B}"/>
                </a:ext>
              </a:extLst>
            </p:cNvPr>
            <p:cNvCxnSpPr>
              <a:cxnSpLocks noChangeAspect="1" noEditPoints="1" noChangeArrowheads="1" noChangeShapeType="1"/>
            </p:cNvCxnSpPr>
            <p:nvPr/>
          </p:nvCxnSpPr>
          <p:spPr bwMode="auto">
            <a:xfrm>
              <a:off x="1459" y="3216"/>
              <a:ext cx="8764" cy="0"/>
            </a:xfrm>
            <a:prstGeom prst="line">
              <a:avLst/>
            </a:prstGeom>
            <a:noFill/>
            <a:ln w="8006">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6" name="Line 1192">
              <a:extLst>
                <a:ext uri="{FF2B5EF4-FFF2-40B4-BE49-F238E27FC236}">
                  <a16:creationId xmlns="" xmlns:a16="http://schemas.microsoft.com/office/drawing/2014/main" id="{5413BDF9-B26C-7B48-BE16-A743C6D13873}"/>
                </a:ext>
              </a:extLst>
            </p:cNvPr>
            <p:cNvCxnSpPr>
              <a:cxnSpLocks noChangeAspect="1" noEditPoints="1" noChangeArrowheads="1" noChangeShapeType="1"/>
            </p:cNvCxnSpPr>
            <p:nvPr/>
          </p:nvCxnSpPr>
          <p:spPr bwMode="auto">
            <a:xfrm>
              <a:off x="1459" y="3754"/>
              <a:ext cx="7871" cy="0"/>
            </a:xfrm>
            <a:prstGeom prst="line">
              <a:avLst/>
            </a:prstGeom>
            <a:noFill/>
            <a:ln w="8007">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7" name="Line 1193">
              <a:extLst>
                <a:ext uri="{FF2B5EF4-FFF2-40B4-BE49-F238E27FC236}">
                  <a16:creationId xmlns="" xmlns:a16="http://schemas.microsoft.com/office/drawing/2014/main" id="{0DE1B87F-A994-7D45-99EC-8C755B512DC0}"/>
                </a:ext>
              </a:extLst>
            </p:cNvPr>
            <p:cNvCxnSpPr>
              <a:cxnSpLocks noChangeAspect="1" noEditPoints="1" noChangeArrowheads="1" noChangeShapeType="1"/>
            </p:cNvCxnSpPr>
            <p:nvPr/>
          </p:nvCxnSpPr>
          <p:spPr bwMode="auto">
            <a:xfrm>
              <a:off x="1459" y="4480"/>
              <a:ext cx="7870" cy="0"/>
            </a:xfrm>
            <a:prstGeom prst="line">
              <a:avLst/>
            </a:prstGeom>
            <a:noFill/>
            <a:ln w="8007">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8" name="Line 1194">
              <a:extLst>
                <a:ext uri="{FF2B5EF4-FFF2-40B4-BE49-F238E27FC236}">
                  <a16:creationId xmlns="" xmlns:a16="http://schemas.microsoft.com/office/drawing/2014/main" id="{8CC25DB7-19B1-FD48-9138-E219240B4748}"/>
                </a:ext>
              </a:extLst>
            </p:cNvPr>
            <p:cNvCxnSpPr>
              <a:cxnSpLocks noChangeAspect="1" noEditPoints="1" noChangeArrowheads="1" noChangeShapeType="1"/>
            </p:cNvCxnSpPr>
            <p:nvPr/>
          </p:nvCxnSpPr>
          <p:spPr bwMode="auto">
            <a:xfrm>
              <a:off x="1459" y="5018"/>
              <a:ext cx="7157" cy="0"/>
            </a:xfrm>
            <a:prstGeom prst="line">
              <a:avLst/>
            </a:prstGeom>
            <a:noFill/>
            <a:ln w="8007">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9" name="Line 1195">
              <a:extLst>
                <a:ext uri="{FF2B5EF4-FFF2-40B4-BE49-F238E27FC236}">
                  <a16:creationId xmlns="" xmlns:a16="http://schemas.microsoft.com/office/drawing/2014/main" id="{BB559554-BDFF-F340-B368-E9A522DB233E}"/>
                </a:ext>
              </a:extLst>
            </p:cNvPr>
            <p:cNvCxnSpPr>
              <a:cxnSpLocks noChangeAspect="1" noEditPoints="1" noChangeArrowheads="1" noChangeShapeType="1"/>
            </p:cNvCxnSpPr>
            <p:nvPr/>
          </p:nvCxnSpPr>
          <p:spPr bwMode="auto">
            <a:xfrm>
              <a:off x="1459" y="5461"/>
              <a:ext cx="8764" cy="0"/>
            </a:xfrm>
            <a:prstGeom prst="line">
              <a:avLst/>
            </a:prstGeom>
            <a:noFill/>
            <a:ln w="8007">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0" name="Line 1196">
              <a:extLst>
                <a:ext uri="{FF2B5EF4-FFF2-40B4-BE49-F238E27FC236}">
                  <a16:creationId xmlns="" xmlns:a16="http://schemas.microsoft.com/office/drawing/2014/main" id="{9E5CDB24-F7E9-CE41-B0B1-53F677775A69}"/>
                </a:ext>
              </a:extLst>
            </p:cNvPr>
            <p:cNvCxnSpPr>
              <a:cxnSpLocks noChangeAspect="1" noEditPoints="1" noChangeArrowheads="1" noChangeShapeType="1"/>
            </p:cNvCxnSpPr>
            <p:nvPr/>
          </p:nvCxnSpPr>
          <p:spPr bwMode="auto">
            <a:xfrm>
              <a:off x="1459" y="5998"/>
              <a:ext cx="7871" cy="0"/>
            </a:xfrm>
            <a:prstGeom prst="line">
              <a:avLst/>
            </a:prstGeom>
            <a:noFill/>
            <a:ln w="8007">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1" name="Line 1197">
              <a:extLst>
                <a:ext uri="{FF2B5EF4-FFF2-40B4-BE49-F238E27FC236}">
                  <a16:creationId xmlns="" xmlns:a16="http://schemas.microsoft.com/office/drawing/2014/main" id="{08B7D4A4-E18E-9045-8A8A-DBC139ED6806}"/>
                </a:ext>
              </a:extLst>
            </p:cNvPr>
            <p:cNvCxnSpPr>
              <a:cxnSpLocks noChangeAspect="1" noEditPoints="1" noChangeArrowheads="1" noChangeShapeType="1"/>
            </p:cNvCxnSpPr>
            <p:nvPr/>
          </p:nvCxnSpPr>
          <p:spPr bwMode="auto">
            <a:xfrm>
              <a:off x="1465" y="1402"/>
              <a:ext cx="0" cy="5140"/>
            </a:xfrm>
            <a:prstGeom prst="line">
              <a:avLst/>
            </a:prstGeom>
            <a:noFill/>
            <a:ln w="8001">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2" name="Line 1198">
              <a:extLst>
                <a:ext uri="{FF2B5EF4-FFF2-40B4-BE49-F238E27FC236}">
                  <a16:creationId xmlns="" xmlns:a16="http://schemas.microsoft.com/office/drawing/2014/main" id="{5123C76C-D434-C143-88EF-EE3B431D1818}"/>
                </a:ext>
              </a:extLst>
            </p:cNvPr>
            <p:cNvCxnSpPr>
              <a:cxnSpLocks noChangeAspect="1" noEditPoints="1" noChangeArrowheads="1" noChangeShapeType="1"/>
            </p:cNvCxnSpPr>
            <p:nvPr/>
          </p:nvCxnSpPr>
          <p:spPr bwMode="auto">
            <a:xfrm>
              <a:off x="10216" y="1402"/>
              <a:ext cx="0" cy="5140"/>
            </a:xfrm>
            <a:prstGeom prst="line">
              <a:avLst/>
            </a:prstGeom>
            <a:noFill/>
            <a:ln w="8001">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3" name="Line 1199">
              <a:extLst>
                <a:ext uri="{FF2B5EF4-FFF2-40B4-BE49-F238E27FC236}">
                  <a16:creationId xmlns="" xmlns:a16="http://schemas.microsoft.com/office/drawing/2014/main" id="{6533F36A-E6AE-DD40-B904-E0B24DE666F3}"/>
                </a:ext>
              </a:extLst>
            </p:cNvPr>
            <p:cNvCxnSpPr>
              <a:cxnSpLocks noChangeAspect="1" noEditPoints="1" noChangeArrowheads="1" noChangeShapeType="1"/>
            </p:cNvCxnSpPr>
            <p:nvPr/>
          </p:nvCxnSpPr>
          <p:spPr bwMode="auto">
            <a:xfrm>
              <a:off x="1459" y="1409"/>
              <a:ext cx="8764" cy="0"/>
            </a:xfrm>
            <a:prstGeom prst="line">
              <a:avLst/>
            </a:prstGeom>
            <a:noFill/>
            <a:ln w="8007">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4" name="Line 1200">
              <a:extLst>
                <a:ext uri="{FF2B5EF4-FFF2-40B4-BE49-F238E27FC236}">
                  <a16:creationId xmlns="" xmlns:a16="http://schemas.microsoft.com/office/drawing/2014/main" id="{9829CBCC-4D2D-2B47-9B29-25D8DB39BF38}"/>
                </a:ext>
              </a:extLst>
            </p:cNvPr>
            <p:cNvCxnSpPr>
              <a:cxnSpLocks noChangeAspect="1" noEditPoints="1" noChangeArrowheads="1" noChangeShapeType="1"/>
            </p:cNvCxnSpPr>
            <p:nvPr/>
          </p:nvCxnSpPr>
          <p:spPr bwMode="auto">
            <a:xfrm>
              <a:off x="1459" y="6536"/>
              <a:ext cx="8764" cy="0"/>
            </a:xfrm>
            <a:prstGeom prst="line">
              <a:avLst/>
            </a:prstGeom>
            <a:noFill/>
            <a:ln w="8007">
              <a:solidFill>
                <a:srgbClr val="000000"/>
              </a:solidFill>
              <a:prstDash val="solid"/>
              <a:round/>
              <a:headEnd/>
              <a:tailEnd/>
            </a:ln>
            <a:extLst>
              <a:ext uri="{909E8E84-426E-40DD-AFC4-6F175D3DCCD1}">
                <a14:hiddenFill xmlns:a14="http://schemas.microsoft.com/office/drawing/2010/main">
                  <a:noFill/>
                </a14:hiddenFill>
              </a:ext>
            </a:extLst>
          </p:spPr>
        </p:cxnSp>
        <p:pic>
          <p:nvPicPr>
            <p:cNvPr id="25" name="Picture 24">
              <a:extLst>
                <a:ext uri="{FF2B5EF4-FFF2-40B4-BE49-F238E27FC236}">
                  <a16:creationId xmlns="" xmlns:a16="http://schemas.microsoft.com/office/drawing/2014/main" id="{4B55D641-8FC3-F049-B82E-DC805874F7A8}"/>
                </a:ext>
              </a:extLst>
            </p:cNvPr>
            <p:cNvPicPr>
              <a:picLocks noChangeAspect="1" noEditPoint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52" y="602"/>
              <a:ext cx="5410" cy="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 xmlns:a16="http://schemas.microsoft.com/office/drawing/2014/main" id="{142CB420-2475-4A4B-BB8B-F40C7C960483}"/>
                </a:ext>
              </a:extLst>
            </p:cNvPr>
            <p:cNvPicPr>
              <a:picLocks noChangeAspect="1" noEditPoint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189" y="629"/>
              <a:ext cx="3146"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 xmlns:a16="http://schemas.microsoft.com/office/drawing/2014/main" id="{F750AC3D-F48D-2E4A-BFF9-C2A073811D92}"/>
                </a:ext>
              </a:extLst>
            </p:cNvPr>
            <p:cNvPicPr>
              <a:picLocks noChangeAspect="1" noEditPoints="1" noChangeArrowheads="1" noChangeShapeType="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189" y="1206"/>
              <a:ext cx="3146"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 xmlns:a16="http://schemas.microsoft.com/office/drawing/2014/main" id="{81D0F4F9-01FC-7F43-B17D-E711EA22FBE2}"/>
                </a:ext>
              </a:extLst>
            </p:cNvPr>
            <p:cNvPicPr>
              <a:picLocks noChangeAspect="1" noEditPoints="1" noChangeArrowheads="1" noChangeShapeType="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001" y="630"/>
              <a:ext cx="5360" cy="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reeform 28">
              <a:extLst>
                <a:ext uri="{FF2B5EF4-FFF2-40B4-BE49-F238E27FC236}">
                  <a16:creationId xmlns="" xmlns:a16="http://schemas.microsoft.com/office/drawing/2014/main" id="{9DFB5330-E20E-B545-930C-C97AB45E2F32}"/>
                </a:ext>
              </a:extLst>
            </p:cNvPr>
            <p:cNvSpPr>
              <a:spLocks noChangeAspect="1" noEditPoints="1" noChangeArrowheads="1" noChangeShapeType="1" noTextEdit="1"/>
            </p:cNvSpPr>
            <p:nvPr/>
          </p:nvSpPr>
          <p:spPr bwMode="auto">
            <a:xfrm>
              <a:off x="5001" y="630"/>
              <a:ext cx="5360" cy="814"/>
            </a:xfrm>
            <a:custGeom>
              <a:avLst/>
              <a:gdLst>
                <a:gd name="T0" fmla="+- 0 6221 5001"/>
                <a:gd name="T1" fmla="*/ T0 w 5360"/>
                <a:gd name="T2" fmla="+- 0 746 631"/>
                <a:gd name="T3" fmla="*/ 746 h 814"/>
                <a:gd name="T4" fmla="+- 0 6230 5001"/>
                <a:gd name="T5" fmla="*/ T4 w 5360"/>
                <a:gd name="T6" fmla="+- 0 701 631"/>
                <a:gd name="T7" fmla="*/ 701 h 814"/>
                <a:gd name="T8" fmla="+- 0 6255 5001"/>
                <a:gd name="T9" fmla="*/ T8 w 5360"/>
                <a:gd name="T10" fmla="+- 0 665 631"/>
                <a:gd name="T11" fmla="*/ 665 h 814"/>
                <a:gd name="T12" fmla="+- 0 6291 5001"/>
                <a:gd name="T13" fmla="*/ T12 w 5360"/>
                <a:gd name="T14" fmla="+- 0 640 631"/>
                <a:gd name="T15" fmla="*/ 640 h 814"/>
                <a:gd name="T16" fmla="+- 0 6336 5001"/>
                <a:gd name="T17" fmla="*/ T16 w 5360"/>
                <a:gd name="T18" fmla="+- 0 631 631"/>
                <a:gd name="T19" fmla="*/ 631 h 814"/>
                <a:gd name="T20" fmla="+- 0 6911 5001"/>
                <a:gd name="T21" fmla="*/ T20 w 5360"/>
                <a:gd name="T22" fmla="+- 0 631 631"/>
                <a:gd name="T23" fmla="*/ 631 h 814"/>
                <a:gd name="T24" fmla="+- 0 7946 5001"/>
                <a:gd name="T25" fmla="*/ T24 w 5360"/>
                <a:gd name="T26" fmla="+- 0 631 631"/>
                <a:gd name="T27" fmla="*/ 631 h 814"/>
                <a:gd name="T28" fmla="+- 0 10246 5001"/>
                <a:gd name="T29" fmla="*/ T28 w 5360"/>
                <a:gd name="T30" fmla="+- 0 631 631"/>
                <a:gd name="T31" fmla="*/ 631 h 814"/>
                <a:gd name="T32" fmla="+- 0 10291 5001"/>
                <a:gd name="T33" fmla="*/ T32 w 5360"/>
                <a:gd name="T34" fmla="+- 0 640 631"/>
                <a:gd name="T35" fmla="*/ 640 h 814"/>
                <a:gd name="T36" fmla="+- 0 10327 5001"/>
                <a:gd name="T37" fmla="*/ T36 w 5360"/>
                <a:gd name="T38" fmla="+- 0 665 631"/>
                <a:gd name="T39" fmla="*/ 665 h 814"/>
                <a:gd name="T40" fmla="+- 0 10352 5001"/>
                <a:gd name="T41" fmla="*/ T40 w 5360"/>
                <a:gd name="T42" fmla="+- 0 701 631"/>
                <a:gd name="T43" fmla="*/ 701 h 814"/>
                <a:gd name="T44" fmla="+- 0 10361 5001"/>
                <a:gd name="T45" fmla="*/ T44 w 5360"/>
                <a:gd name="T46" fmla="+- 0 746 631"/>
                <a:gd name="T47" fmla="*/ 746 h 814"/>
                <a:gd name="T48" fmla="+- 0 10361 5001"/>
                <a:gd name="T49" fmla="*/ T48 w 5360"/>
                <a:gd name="T50" fmla="+- 0 1033 631"/>
                <a:gd name="T51" fmla="*/ 1033 h 814"/>
                <a:gd name="T52" fmla="+- 0 10361 5001"/>
                <a:gd name="T53" fmla="*/ T52 w 5360"/>
                <a:gd name="T54" fmla="+- 0 1206 631"/>
                <a:gd name="T55" fmla="*/ 1206 h 814"/>
                <a:gd name="T56" fmla="+- 0 10352 5001"/>
                <a:gd name="T57" fmla="*/ T56 w 5360"/>
                <a:gd name="T58" fmla="+- 0 1251 631"/>
                <a:gd name="T59" fmla="*/ 1251 h 814"/>
                <a:gd name="T60" fmla="+- 0 10327 5001"/>
                <a:gd name="T61" fmla="*/ T60 w 5360"/>
                <a:gd name="T62" fmla="+- 0 1287 631"/>
                <a:gd name="T63" fmla="*/ 1287 h 814"/>
                <a:gd name="T64" fmla="+- 0 10291 5001"/>
                <a:gd name="T65" fmla="*/ T64 w 5360"/>
                <a:gd name="T66" fmla="+- 0 1312 631"/>
                <a:gd name="T67" fmla="*/ 1312 h 814"/>
                <a:gd name="T68" fmla="+- 0 10246 5001"/>
                <a:gd name="T69" fmla="*/ T68 w 5360"/>
                <a:gd name="T70" fmla="+- 0 1321 631"/>
                <a:gd name="T71" fmla="*/ 1321 h 814"/>
                <a:gd name="T72" fmla="+- 0 7946 5001"/>
                <a:gd name="T73" fmla="*/ T72 w 5360"/>
                <a:gd name="T74" fmla="+- 0 1321 631"/>
                <a:gd name="T75" fmla="*/ 1321 h 814"/>
                <a:gd name="T76" fmla="+- 0 6911 5001"/>
                <a:gd name="T77" fmla="*/ T76 w 5360"/>
                <a:gd name="T78" fmla="+- 0 1321 631"/>
                <a:gd name="T79" fmla="*/ 1321 h 814"/>
                <a:gd name="T80" fmla="+- 0 6336 5001"/>
                <a:gd name="T81" fmla="*/ T80 w 5360"/>
                <a:gd name="T82" fmla="+- 0 1321 631"/>
                <a:gd name="T83" fmla="*/ 1321 h 814"/>
                <a:gd name="T84" fmla="+- 0 6291 5001"/>
                <a:gd name="T85" fmla="*/ T84 w 5360"/>
                <a:gd name="T86" fmla="+- 0 1312 631"/>
                <a:gd name="T87" fmla="*/ 1312 h 814"/>
                <a:gd name="T88" fmla="+- 0 6255 5001"/>
                <a:gd name="T89" fmla="*/ T88 w 5360"/>
                <a:gd name="T90" fmla="+- 0 1287 631"/>
                <a:gd name="T91" fmla="*/ 1287 h 814"/>
                <a:gd name="T92" fmla="+- 0 6230 5001"/>
                <a:gd name="T93" fmla="*/ T92 w 5360"/>
                <a:gd name="T94" fmla="+- 0 1251 631"/>
                <a:gd name="T95" fmla="*/ 1251 h 814"/>
                <a:gd name="T96" fmla="+- 0 6221 5001"/>
                <a:gd name="T97" fmla="*/ T96 w 5360"/>
                <a:gd name="T98" fmla="+- 0 1206 631"/>
                <a:gd name="T99" fmla="*/ 1206 h 814"/>
                <a:gd name="T100" fmla="+- 0 5001 5001"/>
                <a:gd name="T101" fmla="*/ T100 w 5360"/>
                <a:gd name="T102" fmla="+- 0 1444 631"/>
                <a:gd name="T103" fmla="*/ 1444 h 814"/>
                <a:gd name="T104" fmla="+- 0 6221 5001"/>
                <a:gd name="T105" fmla="*/ T104 w 5360"/>
                <a:gd name="T106" fmla="+- 0 1033 631"/>
                <a:gd name="T107" fmla="*/ 1033 h 814"/>
                <a:gd name="T108" fmla="+- 0 6221 5001"/>
                <a:gd name="T109" fmla="*/ T108 w 5360"/>
                <a:gd name="T110" fmla="+- 0 746 631"/>
                <a:gd name="T111" fmla="*/ 746 h 8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5360" h="814">
                  <a:moveTo>
                    <a:pt x="1220" y="115"/>
                  </a:moveTo>
                  <a:lnTo>
                    <a:pt x="1229" y="70"/>
                  </a:lnTo>
                  <a:lnTo>
                    <a:pt x="1254" y="34"/>
                  </a:lnTo>
                  <a:lnTo>
                    <a:pt x="1290" y="9"/>
                  </a:lnTo>
                  <a:lnTo>
                    <a:pt x="1335" y="0"/>
                  </a:lnTo>
                  <a:lnTo>
                    <a:pt x="1910" y="0"/>
                  </a:lnTo>
                  <a:lnTo>
                    <a:pt x="2945" y="0"/>
                  </a:lnTo>
                  <a:lnTo>
                    <a:pt x="5245" y="0"/>
                  </a:lnTo>
                  <a:lnTo>
                    <a:pt x="5290" y="9"/>
                  </a:lnTo>
                  <a:lnTo>
                    <a:pt x="5326" y="34"/>
                  </a:lnTo>
                  <a:lnTo>
                    <a:pt x="5351" y="70"/>
                  </a:lnTo>
                  <a:lnTo>
                    <a:pt x="5360" y="115"/>
                  </a:lnTo>
                  <a:lnTo>
                    <a:pt x="5360" y="402"/>
                  </a:lnTo>
                  <a:lnTo>
                    <a:pt x="5360" y="575"/>
                  </a:lnTo>
                  <a:lnTo>
                    <a:pt x="5351" y="620"/>
                  </a:lnTo>
                  <a:lnTo>
                    <a:pt x="5326" y="656"/>
                  </a:lnTo>
                  <a:lnTo>
                    <a:pt x="5290" y="681"/>
                  </a:lnTo>
                  <a:lnTo>
                    <a:pt x="5245" y="690"/>
                  </a:lnTo>
                  <a:lnTo>
                    <a:pt x="2945" y="690"/>
                  </a:lnTo>
                  <a:lnTo>
                    <a:pt x="1910" y="690"/>
                  </a:lnTo>
                  <a:lnTo>
                    <a:pt x="1335" y="690"/>
                  </a:lnTo>
                  <a:lnTo>
                    <a:pt x="1290" y="681"/>
                  </a:lnTo>
                  <a:lnTo>
                    <a:pt x="1254" y="656"/>
                  </a:lnTo>
                  <a:lnTo>
                    <a:pt x="1229" y="620"/>
                  </a:lnTo>
                  <a:lnTo>
                    <a:pt x="1220" y="575"/>
                  </a:lnTo>
                  <a:lnTo>
                    <a:pt x="0" y="813"/>
                  </a:lnTo>
                  <a:lnTo>
                    <a:pt x="1220" y="402"/>
                  </a:lnTo>
                  <a:lnTo>
                    <a:pt x="1220" y="115"/>
                  </a:lnTo>
                  <a:close/>
                </a:path>
              </a:pathLst>
            </a:custGeom>
            <a:noFill/>
            <a:ln w="5765">
              <a:solidFill>
                <a:srgbClr val="CBCBCB"/>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sz="1200"/>
            </a:p>
          </p:txBody>
        </p:sp>
        <p:pic>
          <p:nvPicPr>
            <p:cNvPr id="30" name="Picture 29">
              <a:extLst>
                <a:ext uri="{FF2B5EF4-FFF2-40B4-BE49-F238E27FC236}">
                  <a16:creationId xmlns="" xmlns:a16="http://schemas.microsoft.com/office/drawing/2014/main" id="{475874BA-65CF-9A4B-9374-E1076966F039}"/>
                </a:ext>
              </a:extLst>
            </p:cNvPr>
            <p:cNvPicPr>
              <a:picLocks noChangeAspect="1" noEditPoints="1" noChangeArrowheads="1" noChangeShapeType="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31" y="3949"/>
              <a:ext cx="4240" cy="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 xmlns:a16="http://schemas.microsoft.com/office/drawing/2014/main" id="{3B838C7B-A789-F64D-B9AD-D4E64EB1A0E3}"/>
                </a:ext>
              </a:extLst>
            </p:cNvPr>
            <p:cNvPicPr>
              <a:picLocks noChangeAspect="1" noEditPoints="1" noChangeArrowheads="1" noChangeShapeType="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601" y="6427"/>
              <a:ext cx="4168"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 xmlns:a16="http://schemas.microsoft.com/office/drawing/2014/main" id="{5458119A-DF7A-DE40-83AD-98D5D0BFC35E}"/>
                </a:ext>
              </a:extLst>
            </p:cNvPr>
            <p:cNvPicPr>
              <a:picLocks noChangeAspect="1" noEditPoints="1" noChangeArrowheads="1" noChangeShapeType="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681" y="6471"/>
              <a:ext cx="4140" cy="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Line 1210">
              <a:extLst>
                <a:ext uri="{FF2B5EF4-FFF2-40B4-BE49-F238E27FC236}">
                  <a16:creationId xmlns="" xmlns:a16="http://schemas.microsoft.com/office/drawing/2014/main" id="{3DCC8803-C225-FA4F-BE53-61C724C02C4A}"/>
                </a:ext>
              </a:extLst>
            </p:cNvPr>
            <p:cNvCxnSpPr>
              <a:cxnSpLocks noChangeAspect="1" noEditPoints="1" noChangeArrowheads="1" noChangeShapeType="1"/>
            </p:cNvCxnSpPr>
            <p:nvPr/>
          </p:nvCxnSpPr>
          <p:spPr bwMode="auto">
            <a:xfrm>
              <a:off x="1942" y="6476"/>
              <a:ext cx="2056" cy="0"/>
            </a:xfrm>
            <a:prstGeom prst="line">
              <a:avLst/>
            </a:prstGeom>
            <a:noFill/>
            <a:ln w="5762">
              <a:solidFill>
                <a:srgbClr val="CBCBCB"/>
              </a:solidFill>
              <a:prstDash val="solid"/>
              <a:round/>
              <a:headEnd/>
              <a:tailEnd/>
            </a:ln>
            <a:extLst>
              <a:ext uri="{909E8E84-426E-40DD-AFC4-6F175D3DCCD1}">
                <a14:hiddenFill xmlns:a14="http://schemas.microsoft.com/office/drawing/2010/main">
                  <a:noFill/>
                </a14:hiddenFill>
              </a:ext>
            </a:extLst>
          </p:spPr>
        </p:cxnSp>
        <p:pic>
          <p:nvPicPr>
            <p:cNvPr id="34" name="Picture 33">
              <a:extLst>
                <a:ext uri="{FF2B5EF4-FFF2-40B4-BE49-F238E27FC236}">
                  <a16:creationId xmlns="" xmlns:a16="http://schemas.microsoft.com/office/drawing/2014/main" id="{7637CE1B-97D4-314F-8F55-7FAE3361BF47}"/>
                </a:ext>
              </a:extLst>
            </p:cNvPr>
            <p:cNvPicPr>
              <a:picLocks noChangeAspect="1" noEditPoints="1" noChangeArrowheads="1" noChangeShapeType="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7506" y="6449"/>
              <a:ext cx="2925" cy="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Freeform 34">
              <a:extLst>
                <a:ext uri="{FF2B5EF4-FFF2-40B4-BE49-F238E27FC236}">
                  <a16:creationId xmlns="" xmlns:a16="http://schemas.microsoft.com/office/drawing/2014/main" id="{F2D64EB6-87EA-BF4E-9515-842BC2C3845C}"/>
                </a:ext>
              </a:extLst>
            </p:cNvPr>
            <p:cNvSpPr>
              <a:spLocks noChangeAspect="1" noEditPoints="1" noChangeArrowheads="1" noChangeShapeType="1" noTextEdit="1"/>
            </p:cNvSpPr>
            <p:nvPr/>
          </p:nvSpPr>
          <p:spPr bwMode="auto">
            <a:xfrm>
              <a:off x="6906" y="6375"/>
              <a:ext cx="3235" cy="865"/>
            </a:xfrm>
            <a:custGeom>
              <a:avLst/>
              <a:gdLst>
                <a:gd name="T0" fmla="+- 0 6040 6040"/>
                <a:gd name="T1" fmla="*/ T0 w 2925"/>
                <a:gd name="T2" fmla="+- 0 6668 6449"/>
                <a:gd name="T3" fmla="*/ 6668 h 782"/>
                <a:gd name="T4" fmla="+- 0 7745 6040"/>
                <a:gd name="T5" fmla="*/ T4 w 2925"/>
                <a:gd name="T6" fmla="+- 0 6668 6449"/>
                <a:gd name="T7" fmla="*/ 6668 h 782"/>
                <a:gd name="T8" fmla="+- 0 8620 6040"/>
                <a:gd name="T9" fmla="*/ T8 w 2925"/>
                <a:gd name="T10" fmla="+- 0 6449 6449"/>
                <a:gd name="T11" fmla="*/ 6449 h 782"/>
                <a:gd name="T12" fmla="+- 0 8476 6040"/>
                <a:gd name="T13" fmla="*/ T12 w 2925"/>
                <a:gd name="T14" fmla="+- 0 6668 6449"/>
                <a:gd name="T15" fmla="*/ 6668 h 782"/>
                <a:gd name="T16" fmla="+- 0 8964 6040"/>
                <a:gd name="T17" fmla="*/ T16 w 2925"/>
                <a:gd name="T18" fmla="+- 0 6668 6449"/>
                <a:gd name="T19" fmla="*/ 6668 h 782"/>
                <a:gd name="T20" fmla="+- 0 8964 6040"/>
                <a:gd name="T21" fmla="*/ T20 w 2925"/>
                <a:gd name="T22" fmla="+- 0 6762 6449"/>
                <a:gd name="T23" fmla="*/ 6762 h 782"/>
                <a:gd name="T24" fmla="+- 0 8964 6040"/>
                <a:gd name="T25" fmla="*/ T24 w 2925"/>
                <a:gd name="T26" fmla="+- 0 6903 6449"/>
                <a:gd name="T27" fmla="*/ 6903 h 782"/>
                <a:gd name="T28" fmla="+- 0 8964 6040"/>
                <a:gd name="T29" fmla="*/ T28 w 2925"/>
                <a:gd name="T30" fmla="+- 0 7231 6449"/>
                <a:gd name="T31" fmla="*/ 7231 h 782"/>
                <a:gd name="T32" fmla="+- 0 8476 6040"/>
                <a:gd name="T33" fmla="*/ T32 w 2925"/>
                <a:gd name="T34" fmla="+- 0 7231 6449"/>
                <a:gd name="T35" fmla="*/ 7231 h 782"/>
                <a:gd name="T36" fmla="+- 0 7745 6040"/>
                <a:gd name="T37" fmla="*/ T36 w 2925"/>
                <a:gd name="T38" fmla="+- 0 7231 6449"/>
                <a:gd name="T39" fmla="*/ 7231 h 782"/>
                <a:gd name="T40" fmla="+- 0 6040 6040"/>
                <a:gd name="T41" fmla="*/ T40 w 2925"/>
                <a:gd name="T42" fmla="+- 0 7231 6449"/>
                <a:gd name="T43" fmla="*/ 7231 h 782"/>
                <a:gd name="T44" fmla="+- 0 6040 6040"/>
                <a:gd name="T45" fmla="*/ T44 w 2925"/>
                <a:gd name="T46" fmla="+- 0 6903 6449"/>
                <a:gd name="T47" fmla="*/ 6903 h 782"/>
                <a:gd name="T48" fmla="+- 0 6040 6040"/>
                <a:gd name="T49" fmla="*/ T48 w 2925"/>
                <a:gd name="T50" fmla="+- 0 6762 6449"/>
                <a:gd name="T51" fmla="*/ 6762 h 782"/>
                <a:gd name="T52" fmla="+- 0 6040 6040"/>
                <a:gd name="T53" fmla="*/ T52 w 2925"/>
                <a:gd name="T54" fmla="+- 0 6668 6449"/>
                <a:gd name="T55" fmla="*/ 6668 h 7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925" h="782">
                  <a:moveTo>
                    <a:pt x="0" y="219"/>
                  </a:moveTo>
                  <a:lnTo>
                    <a:pt x="1705" y="219"/>
                  </a:lnTo>
                  <a:lnTo>
                    <a:pt x="2580" y="0"/>
                  </a:lnTo>
                  <a:lnTo>
                    <a:pt x="2436" y="219"/>
                  </a:lnTo>
                  <a:lnTo>
                    <a:pt x="2924" y="219"/>
                  </a:lnTo>
                  <a:lnTo>
                    <a:pt x="2924" y="313"/>
                  </a:lnTo>
                  <a:lnTo>
                    <a:pt x="2924" y="454"/>
                  </a:lnTo>
                  <a:lnTo>
                    <a:pt x="2924" y="782"/>
                  </a:lnTo>
                  <a:lnTo>
                    <a:pt x="2436" y="782"/>
                  </a:lnTo>
                  <a:lnTo>
                    <a:pt x="1705" y="782"/>
                  </a:lnTo>
                  <a:lnTo>
                    <a:pt x="0" y="782"/>
                  </a:lnTo>
                  <a:lnTo>
                    <a:pt x="0" y="454"/>
                  </a:lnTo>
                  <a:lnTo>
                    <a:pt x="0" y="313"/>
                  </a:lnTo>
                  <a:lnTo>
                    <a:pt x="0" y="219"/>
                  </a:lnTo>
                  <a:close/>
                </a:path>
              </a:pathLst>
            </a:custGeom>
            <a:noFill/>
            <a:ln w="5764">
              <a:solidFill>
                <a:srgbClr val="CBCBCB"/>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sz="1200"/>
            </a:p>
          </p:txBody>
        </p:sp>
        <p:cxnSp>
          <p:nvCxnSpPr>
            <p:cNvPr id="36" name="Line 1215">
              <a:extLst>
                <a:ext uri="{FF2B5EF4-FFF2-40B4-BE49-F238E27FC236}">
                  <a16:creationId xmlns="" xmlns:a16="http://schemas.microsoft.com/office/drawing/2014/main" id="{D4F52EC1-2AFB-7444-9E5C-4BA31ED13434}"/>
                </a:ext>
              </a:extLst>
            </p:cNvPr>
            <p:cNvCxnSpPr>
              <a:cxnSpLocks noChangeAspect="1" noEditPoints="1" noChangeArrowheads="1" noChangeShapeType="1"/>
            </p:cNvCxnSpPr>
            <p:nvPr/>
          </p:nvCxnSpPr>
          <p:spPr bwMode="auto">
            <a:xfrm>
              <a:off x="1286" y="572"/>
              <a:ext cx="9075" cy="0"/>
            </a:xfrm>
            <a:prstGeom prst="line">
              <a:avLst/>
            </a:prstGeom>
            <a:noFill/>
            <a:ln w="6109">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37" name="Line 1216">
              <a:extLst>
                <a:ext uri="{FF2B5EF4-FFF2-40B4-BE49-F238E27FC236}">
                  <a16:creationId xmlns="" xmlns:a16="http://schemas.microsoft.com/office/drawing/2014/main" id="{76F9FE8B-E5D5-D346-9AA9-E9F681939EE5}"/>
                </a:ext>
              </a:extLst>
            </p:cNvPr>
            <p:cNvCxnSpPr>
              <a:cxnSpLocks noChangeAspect="1" noEditPoints="1" noChangeArrowheads="1" noChangeShapeType="1"/>
            </p:cNvCxnSpPr>
            <p:nvPr/>
          </p:nvCxnSpPr>
          <p:spPr bwMode="auto">
            <a:xfrm>
              <a:off x="1282" y="568"/>
              <a:ext cx="0" cy="6830"/>
            </a:xfrm>
            <a:prstGeom prst="line">
              <a:avLst/>
            </a:prstGeom>
            <a:noFill/>
            <a:ln w="6109">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38" name="Line 1217">
              <a:extLst>
                <a:ext uri="{FF2B5EF4-FFF2-40B4-BE49-F238E27FC236}">
                  <a16:creationId xmlns="" xmlns:a16="http://schemas.microsoft.com/office/drawing/2014/main" id="{0AE45F97-B422-0A40-97D6-DFAC12A40802}"/>
                </a:ext>
              </a:extLst>
            </p:cNvPr>
            <p:cNvCxnSpPr>
              <a:cxnSpLocks noChangeAspect="1" noEditPoints="1" noChangeArrowheads="1" noChangeShapeType="1"/>
            </p:cNvCxnSpPr>
            <p:nvPr/>
          </p:nvCxnSpPr>
          <p:spPr bwMode="auto">
            <a:xfrm>
              <a:off x="10366" y="568"/>
              <a:ext cx="0" cy="6830"/>
            </a:xfrm>
            <a:prstGeom prst="line">
              <a:avLst/>
            </a:prstGeom>
            <a:noFill/>
            <a:ln w="6096">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39" name="Line 1218">
              <a:extLst>
                <a:ext uri="{FF2B5EF4-FFF2-40B4-BE49-F238E27FC236}">
                  <a16:creationId xmlns="" xmlns:a16="http://schemas.microsoft.com/office/drawing/2014/main" id="{D36799F9-4D04-AD45-A2D6-0AEE276C0BFF}"/>
                </a:ext>
              </a:extLst>
            </p:cNvPr>
            <p:cNvCxnSpPr>
              <a:cxnSpLocks noChangeAspect="1" noEditPoints="1" noChangeArrowheads="1" noChangeShapeType="1"/>
            </p:cNvCxnSpPr>
            <p:nvPr/>
          </p:nvCxnSpPr>
          <p:spPr bwMode="auto">
            <a:xfrm>
              <a:off x="1286" y="7393"/>
              <a:ext cx="9075" cy="0"/>
            </a:xfrm>
            <a:prstGeom prst="line">
              <a:avLst/>
            </a:prstGeom>
            <a:noFill/>
            <a:ln w="6096">
              <a:solidFill>
                <a:srgbClr val="000000"/>
              </a:solidFill>
              <a:prstDash val="solid"/>
              <a:round/>
              <a:headEnd/>
              <a:tailEnd/>
            </a:ln>
            <a:extLst>
              <a:ext uri="{909E8E84-426E-40DD-AFC4-6F175D3DCCD1}">
                <a14:hiddenFill xmlns:a14="http://schemas.microsoft.com/office/drawing/2010/main">
                  <a:noFill/>
                </a14:hiddenFill>
              </a:ext>
            </a:extLst>
          </p:spPr>
        </p:cxnSp>
        <p:sp>
          <p:nvSpPr>
            <p:cNvPr id="40" name="Text Box 1219">
              <a:extLst>
                <a:ext uri="{FF2B5EF4-FFF2-40B4-BE49-F238E27FC236}">
                  <a16:creationId xmlns="" xmlns:a16="http://schemas.microsoft.com/office/drawing/2014/main" id="{7131AAFE-A2A9-0F45-9752-60774D1DD067}"/>
                </a:ext>
              </a:extLst>
            </p:cNvPr>
            <p:cNvSpPr txBox="1">
              <a:spLocks noChangeAspect="1" noEditPoints="1" noChangeArrowheads="1" noChangeShapeType="1" noTextEdit="1"/>
            </p:cNvSpPr>
            <p:nvPr/>
          </p:nvSpPr>
          <p:spPr bwMode="auto">
            <a:xfrm>
              <a:off x="6325" y="665"/>
              <a:ext cx="3976" cy="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11430">
                <a:spcBef>
                  <a:spcPts val="245"/>
                </a:spcBef>
                <a:spcAft>
                  <a:spcPts val="0"/>
                </a:spcAft>
              </a:pPr>
              <a:r>
                <a:rPr lang="ja-JP" sz="1100">
                  <a:effectLst/>
                  <a:latin typeface="MS Mincho" panose="02020609040205080304" pitchFamily="49" charset="-128"/>
                  <a:ea typeface="Meiryo" panose="020B0604030504040204" pitchFamily="34" charset="-128"/>
                  <a:cs typeface="MS Mincho" panose="02020609040205080304" pitchFamily="49" charset="-128"/>
                </a:rPr>
                <a:t>目標はロードマップ・分析図の中のもの。生徒が最終的に到達する行動。</a:t>
              </a:r>
              <a:endParaRPr lang="en-US" sz="1100">
                <a:effectLst/>
                <a:latin typeface="MS Mincho" panose="02020609040205080304" pitchFamily="49" charset="-128"/>
                <a:ea typeface="MS Mincho" panose="02020609040205080304" pitchFamily="49" charset="-128"/>
                <a:cs typeface="MS Mincho" panose="02020609040205080304" pitchFamily="49" charset="-128"/>
              </a:endParaRPr>
            </a:p>
            <a:p>
              <a:pPr>
                <a:spcAft>
                  <a:spcPts val="0"/>
                </a:spcAft>
              </a:pPr>
              <a:r>
                <a:rPr lang="ja-JP" sz="1100">
                  <a:effectLst/>
                  <a:latin typeface="MS Mincho" panose="02020609040205080304" pitchFamily="49" charset="-128"/>
                  <a:ea typeface="Meiryo" panose="020B0604030504040204" pitchFamily="34" charset="-128"/>
                  <a:cs typeface="MS Mincho" panose="02020609040205080304" pitchFamily="49" charset="-128"/>
                </a:rPr>
                <a:t>主語は生徒（グラフが作成できる、等）</a:t>
              </a:r>
              <a:endParaRPr lang="en-US" sz="11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41" name="Text Box 1220">
              <a:extLst>
                <a:ext uri="{FF2B5EF4-FFF2-40B4-BE49-F238E27FC236}">
                  <a16:creationId xmlns="" xmlns:a16="http://schemas.microsoft.com/office/drawing/2014/main" id="{02070317-2E98-FD4A-A365-D246141A1FAB}"/>
                </a:ext>
              </a:extLst>
            </p:cNvPr>
            <p:cNvSpPr txBox="1">
              <a:spLocks noChangeAspect="1" noEditPoints="1" noChangeArrowheads="1" noChangeShapeType="1" noTextEdit="1"/>
            </p:cNvSpPr>
            <p:nvPr/>
          </p:nvSpPr>
          <p:spPr bwMode="auto">
            <a:xfrm>
              <a:off x="7226" y="6806"/>
              <a:ext cx="2779"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11430">
                <a:spcBef>
                  <a:spcPts val="335"/>
                </a:spcBef>
                <a:spcAft>
                  <a:spcPts val="0"/>
                </a:spcAft>
              </a:pPr>
              <a:r>
                <a:rPr lang="ja-JP" sz="1200">
                  <a:effectLst/>
                  <a:latin typeface="MS Mincho" panose="02020609040205080304" pitchFamily="49" charset="-128"/>
                  <a:ea typeface="Meiryo" panose="020B0604030504040204" pitchFamily="34" charset="-128"/>
                  <a:cs typeface="MS Mincho" panose="02020609040205080304" pitchFamily="49" charset="-128"/>
                </a:rPr>
                <a:t>時間については1コマの時間など意識しながら調整する</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42" name="Text Box 1221">
              <a:extLst>
                <a:ext uri="{FF2B5EF4-FFF2-40B4-BE49-F238E27FC236}">
                  <a16:creationId xmlns="" xmlns:a16="http://schemas.microsoft.com/office/drawing/2014/main" id="{AD6CFDAB-CB51-CC4F-8B5B-B7C0D8AED990}"/>
                </a:ext>
              </a:extLst>
            </p:cNvPr>
            <p:cNvSpPr txBox="1">
              <a:spLocks noChangeAspect="1" noEditPoints="1" noChangeArrowheads="1" noChangeShapeType="1" noTextEdit="1"/>
            </p:cNvSpPr>
            <p:nvPr/>
          </p:nvSpPr>
          <p:spPr bwMode="auto">
            <a:xfrm>
              <a:off x="1814" y="6650"/>
              <a:ext cx="4545" cy="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41275">
                <a:spcAft>
                  <a:spcPts val="0"/>
                </a:spcAft>
              </a:pPr>
              <a:r>
                <a:rPr lang="ja-JP" sz="1100">
                  <a:effectLst/>
                  <a:latin typeface="MS Mincho" panose="02020609040205080304" pitchFamily="49" charset="-128"/>
                  <a:ea typeface="Meiryo" panose="020B0604030504040204" pitchFamily="34" charset="-128"/>
                  <a:cs typeface="MS Mincho" panose="02020609040205080304" pitchFamily="49" charset="-128"/>
                </a:rPr>
                <a:t>実際の授業計画の内容は講師が実施する行動、</a:t>
              </a:r>
              <a:endParaRPr lang="en-US" altLang="ja-JP" sz="1100" dirty="0">
                <a:effectLst/>
                <a:latin typeface="MS Mincho" panose="02020609040205080304" pitchFamily="49" charset="-128"/>
                <a:ea typeface="Meiryo" panose="020B0604030504040204" pitchFamily="34" charset="-128"/>
                <a:cs typeface="MS Mincho" panose="02020609040205080304" pitchFamily="49" charset="-128"/>
              </a:endParaRPr>
            </a:p>
            <a:p>
              <a:pPr marL="41275">
                <a:spcAft>
                  <a:spcPts val="0"/>
                </a:spcAft>
              </a:pPr>
              <a:r>
                <a:rPr lang="ja-JP" sz="1100">
                  <a:effectLst/>
                  <a:latin typeface="MS Mincho" panose="02020609040205080304" pitchFamily="49" charset="-128"/>
                  <a:ea typeface="Meiryo" panose="020B0604030504040204" pitchFamily="34" charset="-128"/>
                  <a:cs typeface="MS Mincho" panose="02020609040205080304" pitchFamily="49" charset="-128"/>
                </a:rPr>
                <a:t>アクティビティなどを具体的に記載する。主語は教師になる。（白板に書いて説明する、等）</a:t>
              </a:r>
              <a:endParaRPr lang="en-US" sz="1100" dirty="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43" name="Text Box 1222">
              <a:extLst>
                <a:ext uri="{FF2B5EF4-FFF2-40B4-BE49-F238E27FC236}">
                  <a16:creationId xmlns="" xmlns:a16="http://schemas.microsoft.com/office/drawing/2014/main" id="{B8513F0C-9E77-604A-ACC9-A16854E4459A}"/>
                </a:ext>
              </a:extLst>
            </p:cNvPr>
            <p:cNvSpPr txBox="1">
              <a:spLocks noChangeAspect="1" noEditPoints="1" noChangeArrowheads="1" noChangeShapeType="1" noTextEdit="1"/>
            </p:cNvSpPr>
            <p:nvPr/>
          </p:nvSpPr>
          <p:spPr bwMode="auto">
            <a:xfrm>
              <a:off x="8609" y="5998"/>
              <a:ext cx="714" cy="538"/>
            </a:xfrm>
            <a:prstGeom prst="rect">
              <a:avLst/>
            </a:prstGeom>
            <a:noFill/>
            <a:ln w="8001">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53340">
                <a:lnSpc>
                  <a:spcPts val="1075"/>
                </a:lnSpc>
                <a:spcBef>
                  <a:spcPts val="255"/>
                </a:spcBef>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５</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a:p>
              <a:pPr marL="53340">
                <a:lnSpc>
                  <a:spcPts val="1075"/>
                </a:lnSpc>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計</a:t>
              </a:r>
              <a:r>
                <a:rPr lang="ja-JP" sz="1200">
                  <a:effectLst/>
                  <a:latin typeface="MS Mincho" panose="02020609040205080304" pitchFamily="49" charset="-128"/>
                  <a:ea typeface="Times New Roman" panose="02020603050405020304" pitchFamily="18" charset="0"/>
                  <a:cs typeface="MS Mincho" panose="02020609040205080304" pitchFamily="49" charset="-128"/>
                </a:rPr>
                <a:t>50</a:t>
              </a:r>
              <a:r>
                <a:rPr lang="ja-JP" sz="1200">
                  <a:effectLst/>
                  <a:latin typeface="MS Mincho" panose="02020609040205080304" pitchFamily="49" charset="-128"/>
                  <a:ea typeface="MS PGothic" panose="020B0600070205080204" pitchFamily="34" charset="-128"/>
                  <a:cs typeface="MS Mincho" panose="02020609040205080304" pitchFamily="49" charset="-128"/>
                </a:rPr>
                <a:t>分</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44" name="Text Box 1223">
              <a:extLst>
                <a:ext uri="{FF2B5EF4-FFF2-40B4-BE49-F238E27FC236}">
                  <a16:creationId xmlns="" xmlns:a16="http://schemas.microsoft.com/office/drawing/2014/main" id="{6AFC3E5F-44AE-6241-8376-C69458F6461C}"/>
                </a:ext>
              </a:extLst>
            </p:cNvPr>
            <p:cNvSpPr txBox="1">
              <a:spLocks noChangeAspect="1" noEditPoints="1" noChangeArrowheads="1" noChangeShapeType="1" noTextEdit="1"/>
            </p:cNvSpPr>
            <p:nvPr/>
          </p:nvSpPr>
          <p:spPr bwMode="auto">
            <a:xfrm>
              <a:off x="3719" y="5998"/>
              <a:ext cx="4891" cy="538"/>
            </a:xfrm>
            <a:prstGeom prst="rect">
              <a:avLst/>
            </a:prstGeom>
            <a:noFill/>
            <a:ln w="8001">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53340" marR="83185">
                <a:lnSpc>
                  <a:spcPct val="96000"/>
                </a:lnSpc>
                <a:spcBef>
                  <a:spcPts val="280"/>
                </a:spcBef>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ＳＡＴＡはもっと簡単で速いですよ！これでブルーレイも接続でき ますよ！</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45" name="Text Box 1224">
              <a:extLst>
                <a:ext uri="{FF2B5EF4-FFF2-40B4-BE49-F238E27FC236}">
                  <a16:creationId xmlns="" xmlns:a16="http://schemas.microsoft.com/office/drawing/2014/main" id="{AAA964A8-DF5A-C743-A1B6-B52930C43E2A}"/>
                </a:ext>
              </a:extLst>
            </p:cNvPr>
            <p:cNvSpPr txBox="1">
              <a:spLocks noChangeAspect="1" noEditPoints="1" noChangeArrowheads="1" noChangeShapeType="1" noTextEdit="1"/>
            </p:cNvSpPr>
            <p:nvPr/>
          </p:nvSpPr>
          <p:spPr bwMode="auto">
            <a:xfrm>
              <a:off x="1465" y="5998"/>
              <a:ext cx="2254" cy="538"/>
            </a:xfrm>
            <a:prstGeom prst="rect">
              <a:avLst/>
            </a:prstGeom>
            <a:noFill/>
            <a:ln w="8001">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53340">
                <a:spcBef>
                  <a:spcPts val="785"/>
                </a:spcBef>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9保持と転移を高める</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46" name="Text Box 1225">
              <a:extLst>
                <a:ext uri="{FF2B5EF4-FFF2-40B4-BE49-F238E27FC236}">
                  <a16:creationId xmlns="" xmlns:a16="http://schemas.microsoft.com/office/drawing/2014/main" id="{D1C3EBBD-936A-044D-AE11-CB986612164A}"/>
                </a:ext>
              </a:extLst>
            </p:cNvPr>
            <p:cNvSpPr txBox="1">
              <a:spLocks noChangeAspect="1" noEditPoints="1" noChangeArrowheads="1" noChangeShapeType="1" noTextEdit="1"/>
            </p:cNvSpPr>
            <p:nvPr/>
          </p:nvSpPr>
          <p:spPr bwMode="auto">
            <a:xfrm>
              <a:off x="9323" y="5460"/>
              <a:ext cx="894" cy="1076"/>
            </a:xfrm>
            <a:prstGeom prst="rect">
              <a:avLst/>
            </a:prstGeom>
            <a:noFill/>
            <a:ln w="8001">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spcAft>
                  <a:spcPts val="0"/>
                </a:spcAft>
              </a:pPr>
              <a:r>
                <a:rPr lang="ja-JP" sz="1200">
                  <a:effectLst/>
                  <a:latin typeface="MS Mincho" panose="02020609040205080304" pitchFamily="49" charset="-128"/>
                  <a:ea typeface="MS Gothic" panose="020B0609070205080204" pitchFamily="49" charset="-128"/>
                  <a:cs typeface="MS Mincho" panose="02020609040205080304" pitchFamily="49" charset="-128"/>
                </a:rPr>
                <a:t> </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a:p>
              <a:pPr>
                <a:spcBef>
                  <a:spcPts val="15"/>
                </a:spcBef>
                <a:spcAft>
                  <a:spcPts val="0"/>
                </a:spcAft>
              </a:pPr>
              <a:r>
                <a:rPr lang="ja-JP" sz="1200">
                  <a:effectLst/>
                  <a:latin typeface="MS Mincho" panose="02020609040205080304" pitchFamily="49" charset="-128"/>
                  <a:ea typeface="MS Gothic" panose="020B0609070205080204" pitchFamily="49" charset="-128"/>
                  <a:cs typeface="MS Mincho" panose="02020609040205080304" pitchFamily="49" charset="-128"/>
                </a:rPr>
                <a:t> </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a:p>
              <a:pPr marL="53340">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まとめ</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47" name="Text Box 1226">
              <a:extLst>
                <a:ext uri="{FF2B5EF4-FFF2-40B4-BE49-F238E27FC236}">
                  <a16:creationId xmlns="" xmlns:a16="http://schemas.microsoft.com/office/drawing/2014/main" id="{A4323D45-E667-A848-8B34-5EBB2ED33615}"/>
                </a:ext>
              </a:extLst>
            </p:cNvPr>
            <p:cNvSpPr txBox="1">
              <a:spLocks noChangeAspect="1" noEditPoints="1" noChangeArrowheads="1" noChangeShapeType="1" noTextEdit="1"/>
            </p:cNvSpPr>
            <p:nvPr/>
          </p:nvSpPr>
          <p:spPr bwMode="auto">
            <a:xfrm>
              <a:off x="8609" y="5460"/>
              <a:ext cx="714" cy="538"/>
            </a:xfrm>
            <a:prstGeom prst="rect">
              <a:avLst/>
            </a:prstGeom>
            <a:noFill/>
            <a:ln w="8001">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53340">
                <a:spcBef>
                  <a:spcPts val="785"/>
                </a:spcBef>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７</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48" name="Text Box 1227">
              <a:extLst>
                <a:ext uri="{FF2B5EF4-FFF2-40B4-BE49-F238E27FC236}">
                  <a16:creationId xmlns="" xmlns:a16="http://schemas.microsoft.com/office/drawing/2014/main" id="{AF95DFC9-4ED7-A94F-A64E-C3995DB70BB6}"/>
                </a:ext>
              </a:extLst>
            </p:cNvPr>
            <p:cNvSpPr txBox="1">
              <a:spLocks noChangeAspect="1" noEditPoints="1" noChangeArrowheads="1" noChangeShapeType="1" noTextEdit="1"/>
            </p:cNvSpPr>
            <p:nvPr/>
          </p:nvSpPr>
          <p:spPr bwMode="auto">
            <a:xfrm>
              <a:off x="3719" y="5460"/>
              <a:ext cx="4891" cy="538"/>
            </a:xfrm>
            <a:prstGeom prst="rect">
              <a:avLst/>
            </a:prstGeom>
            <a:noFill/>
            <a:ln w="8001">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53340" marR="109855">
                <a:lnSpc>
                  <a:spcPct val="96000"/>
                </a:lnSpc>
                <a:spcBef>
                  <a:spcPts val="280"/>
                </a:spcBef>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ＰＯＳＴ画面を確認し、プライマリのマスターに接続できているか確かめ、できていたら褒める</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49" name="Text Box 1228">
              <a:extLst>
                <a:ext uri="{FF2B5EF4-FFF2-40B4-BE49-F238E27FC236}">
                  <a16:creationId xmlns="" xmlns:a16="http://schemas.microsoft.com/office/drawing/2014/main" id="{0922FEEF-EE56-B24C-B40C-DAE3B2C4D227}"/>
                </a:ext>
              </a:extLst>
            </p:cNvPr>
            <p:cNvSpPr txBox="1">
              <a:spLocks noChangeAspect="1" noEditPoints="1" noChangeArrowheads="1" noChangeShapeType="1" noTextEdit="1"/>
            </p:cNvSpPr>
            <p:nvPr/>
          </p:nvSpPr>
          <p:spPr bwMode="auto">
            <a:xfrm>
              <a:off x="1465" y="5460"/>
              <a:ext cx="2254" cy="538"/>
            </a:xfrm>
            <a:prstGeom prst="rect">
              <a:avLst/>
            </a:prstGeom>
            <a:noFill/>
            <a:ln w="8001">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53340">
                <a:spcBef>
                  <a:spcPts val="785"/>
                </a:spcBef>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8学習の成果を評価する</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50" name="Text Box 1229">
              <a:extLst>
                <a:ext uri="{FF2B5EF4-FFF2-40B4-BE49-F238E27FC236}">
                  <a16:creationId xmlns="" xmlns:a16="http://schemas.microsoft.com/office/drawing/2014/main" id="{0E8D2688-9EB4-764E-AAB1-E094CEEDEEAB}"/>
                </a:ext>
              </a:extLst>
            </p:cNvPr>
            <p:cNvSpPr txBox="1">
              <a:spLocks noChangeAspect="1" noEditPoints="1" noChangeArrowheads="1" noChangeShapeType="1" noTextEdit="1"/>
            </p:cNvSpPr>
            <p:nvPr/>
          </p:nvSpPr>
          <p:spPr bwMode="auto">
            <a:xfrm>
              <a:off x="3719" y="5017"/>
              <a:ext cx="4891" cy="443"/>
            </a:xfrm>
            <a:prstGeom prst="rect">
              <a:avLst/>
            </a:prstGeom>
            <a:noFill/>
            <a:ln w="8001">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53340">
                <a:spcBef>
                  <a:spcPts val="545"/>
                </a:spcBef>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ケーブルの接続の仕方など、グループを巡回しアドバイス</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51" name="Text Box 1230">
              <a:extLst>
                <a:ext uri="{FF2B5EF4-FFF2-40B4-BE49-F238E27FC236}">
                  <a16:creationId xmlns="" xmlns:a16="http://schemas.microsoft.com/office/drawing/2014/main" id="{4B0A8828-013F-BC4D-8436-4352101FA0EC}"/>
                </a:ext>
              </a:extLst>
            </p:cNvPr>
            <p:cNvSpPr txBox="1">
              <a:spLocks noChangeAspect="1" noEditPoints="1" noChangeArrowheads="1" noChangeShapeType="1" noTextEdit="1"/>
            </p:cNvSpPr>
            <p:nvPr/>
          </p:nvSpPr>
          <p:spPr bwMode="auto">
            <a:xfrm>
              <a:off x="1465" y="5017"/>
              <a:ext cx="2254" cy="443"/>
            </a:xfrm>
            <a:prstGeom prst="rect">
              <a:avLst/>
            </a:prstGeom>
            <a:noFill/>
            <a:ln w="8001">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53340">
                <a:spcBef>
                  <a:spcPts val="545"/>
                </a:spcBef>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7フィードバックを与える</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52" name="Text Box 1231">
              <a:extLst>
                <a:ext uri="{FF2B5EF4-FFF2-40B4-BE49-F238E27FC236}">
                  <a16:creationId xmlns="" xmlns:a16="http://schemas.microsoft.com/office/drawing/2014/main" id="{F24FC727-F87A-E141-8785-2FF2F8282BF9}"/>
                </a:ext>
              </a:extLst>
            </p:cNvPr>
            <p:cNvSpPr txBox="1">
              <a:spLocks noChangeAspect="1" noEditPoints="1" noChangeArrowheads="1" noChangeShapeType="1" noTextEdit="1"/>
            </p:cNvSpPr>
            <p:nvPr/>
          </p:nvSpPr>
          <p:spPr bwMode="auto">
            <a:xfrm>
              <a:off x="9769" y="4479"/>
              <a:ext cx="447" cy="981"/>
            </a:xfrm>
            <a:prstGeom prst="rect">
              <a:avLst/>
            </a:prstGeom>
            <a:noFill/>
            <a:ln w="8001">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53340" marR="108585" algn="just">
                <a:lnSpc>
                  <a:spcPct val="96000"/>
                </a:lnSpc>
                <a:spcBef>
                  <a:spcPts val="325"/>
                </a:spcBef>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学習活動</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53" name="Text Box 1232">
              <a:extLst>
                <a:ext uri="{FF2B5EF4-FFF2-40B4-BE49-F238E27FC236}">
                  <a16:creationId xmlns="" xmlns:a16="http://schemas.microsoft.com/office/drawing/2014/main" id="{940F001C-0DAF-6645-8872-4C7890496AE4}"/>
                </a:ext>
              </a:extLst>
            </p:cNvPr>
            <p:cNvSpPr txBox="1">
              <a:spLocks noChangeAspect="1" noEditPoints="1" noChangeArrowheads="1" noChangeShapeType="1" noTextEdit="1"/>
            </p:cNvSpPr>
            <p:nvPr/>
          </p:nvSpPr>
          <p:spPr bwMode="auto">
            <a:xfrm>
              <a:off x="8609" y="4479"/>
              <a:ext cx="714" cy="981"/>
            </a:xfrm>
            <a:prstGeom prst="rect">
              <a:avLst/>
            </a:prstGeom>
            <a:noFill/>
            <a:ln w="8001">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spcBef>
                  <a:spcPts val="15"/>
                </a:spcBef>
                <a:spcAft>
                  <a:spcPts val="0"/>
                </a:spcAft>
              </a:pPr>
              <a:r>
                <a:rPr lang="ja-JP" sz="1200">
                  <a:effectLst/>
                  <a:latin typeface="MS Mincho" panose="02020609040205080304" pitchFamily="49" charset="-128"/>
                  <a:ea typeface="MS Gothic" panose="020B0609070205080204" pitchFamily="49" charset="-128"/>
                  <a:cs typeface="MS Mincho" panose="02020609040205080304" pitchFamily="49" charset="-128"/>
                </a:rPr>
                <a:t> </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a:p>
              <a:pPr marL="53340">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１４</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54" name="Text Box 1233">
              <a:extLst>
                <a:ext uri="{FF2B5EF4-FFF2-40B4-BE49-F238E27FC236}">
                  <a16:creationId xmlns="" xmlns:a16="http://schemas.microsoft.com/office/drawing/2014/main" id="{DA0F9F02-00B1-3943-BBFE-180CBD7B94DA}"/>
                </a:ext>
              </a:extLst>
            </p:cNvPr>
            <p:cNvSpPr txBox="1">
              <a:spLocks noChangeAspect="1" noEditPoints="1" noChangeArrowheads="1" noChangeShapeType="1" noTextEdit="1"/>
            </p:cNvSpPr>
            <p:nvPr/>
          </p:nvSpPr>
          <p:spPr bwMode="auto">
            <a:xfrm>
              <a:off x="3719" y="4479"/>
              <a:ext cx="4891" cy="538"/>
            </a:xfrm>
            <a:prstGeom prst="rect">
              <a:avLst/>
            </a:prstGeom>
            <a:noFill/>
            <a:ln w="8001">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53340" marR="65405">
                <a:lnSpc>
                  <a:spcPct val="96000"/>
                </a:lnSpc>
                <a:spcBef>
                  <a:spcPts val="280"/>
                </a:spcBef>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組み立て中のコンピュータに実際に接続させて、認識しているか確認してもらう</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55" name="Text Box 1234">
              <a:extLst>
                <a:ext uri="{FF2B5EF4-FFF2-40B4-BE49-F238E27FC236}">
                  <a16:creationId xmlns="" xmlns:a16="http://schemas.microsoft.com/office/drawing/2014/main" id="{1709C84F-2B80-3D46-BEBA-B7C44776DD24}"/>
                </a:ext>
              </a:extLst>
            </p:cNvPr>
            <p:cNvSpPr txBox="1">
              <a:spLocks noChangeAspect="1" noEditPoints="1" noChangeArrowheads="1" noChangeShapeType="1" noTextEdit="1"/>
            </p:cNvSpPr>
            <p:nvPr/>
          </p:nvSpPr>
          <p:spPr bwMode="auto">
            <a:xfrm>
              <a:off x="1465" y="4479"/>
              <a:ext cx="2254" cy="538"/>
            </a:xfrm>
            <a:prstGeom prst="rect">
              <a:avLst/>
            </a:prstGeom>
            <a:noFill/>
            <a:ln w="8001">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53340">
                <a:spcBef>
                  <a:spcPts val="780"/>
                </a:spcBef>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6練習の機会を作る</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56" name="Text Box 1235">
              <a:extLst>
                <a:ext uri="{FF2B5EF4-FFF2-40B4-BE49-F238E27FC236}">
                  <a16:creationId xmlns="" xmlns:a16="http://schemas.microsoft.com/office/drawing/2014/main" id="{84C32CFC-4C16-2C43-BAF5-AAE782F53FD9}"/>
                </a:ext>
              </a:extLst>
            </p:cNvPr>
            <p:cNvSpPr txBox="1">
              <a:spLocks noChangeAspect="1" noEditPoints="1" noChangeArrowheads="1" noChangeShapeType="1" noTextEdit="1"/>
            </p:cNvSpPr>
            <p:nvPr/>
          </p:nvSpPr>
          <p:spPr bwMode="auto">
            <a:xfrm>
              <a:off x="8700" y="4030"/>
              <a:ext cx="14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880"/>
                </a:lnSpc>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８</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57" name="Text Box 1236">
              <a:extLst>
                <a:ext uri="{FF2B5EF4-FFF2-40B4-BE49-F238E27FC236}">
                  <a16:creationId xmlns="" xmlns:a16="http://schemas.microsoft.com/office/drawing/2014/main" id="{2E0B39A4-02D4-BA41-9BF5-4B0D87FD4828}"/>
                </a:ext>
              </a:extLst>
            </p:cNvPr>
            <p:cNvSpPr txBox="1">
              <a:spLocks noChangeAspect="1" noEditPoints="1" noChangeArrowheads="1" noChangeShapeType="1" noTextEdit="1"/>
            </p:cNvSpPr>
            <p:nvPr/>
          </p:nvSpPr>
          <p:spPr bwMode="auto">
            <a:xfrm>
              <a:off x="3719" y="3753"/>
              <a:ext cx="4891" cy="727"/>
            </a:xfrm>
            <a:prstGeom prst="rect">
              <a:avLst/>
            </a:prstGeom>
            <a:noFill/>
            <a:ln w="8001">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53340" marR="99060">
                <a:lnSpc>
                  <a:spcPct val="96000"/>
                </a:lnSpc>
                <a:spcBef>
                  <a:spcPts val="750"/>
                </a:spcBef>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実際に外したＩＤＥケーブルとフロッピーディスクケーブル、SATA を見比べてもらい、違いを探してもらう</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58" name="Text Box 1237">
              <a:extLst>
                <a:ext uri="{FF2B5EF4-FFF2-40B4-BE49-F238E27FC236}">
                  <a16:creationId xmlns="" xmlns:a16="http://schemas.microsoft.com/office/drawing/2014/main" id="{D721E63D-8700-3A46-A6B5-498CEFE96804}"/>
                </a:ext>
              </a:extLst>
            </p:cNvPr>
            <p:cNvSpPr txBox="1">
              <a:spLocks noChangeAspect="1" noEditPoints="1" noChangeArrowheads="1" noChangeShapeType="1" noTextEdit="1"/>
            </p:cNvSpPr>
            <p:nvPr/>
          </p:nvSpPr>
          <p:spPr bwMode="auto">
            <a:xfrm>
              <a:off x="1465" y="3753"/>
              <a:ext cx="2254" cy="727"/>
            </a:xfrm>
            <a:prstGeom prst="rect">
              <a:avLst/>
            </a:prstGeom>
            <a:noFill/>
            <a:ln w="8001">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53340">
                <a:lnSpc>
                  <a:spcPts val="1075"/>
                </a:lnSpc>
                <a:spcBef>
                  <a:spcPts val="195"/>
                </a:spcBef>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5学習の方針を与える</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a:p>
              <a:pPr marL="53340" marR="137160">
                <a:lnSpc>
                  <a:spcPct val="96000"/>
                </a:lnSpc>
                <a:spcBef>
                  <a:spcPts val="10"/>
                </a:spcBef>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（理解を促進する手法を用いる）</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59" name="Text Box 1238">
              <a:extLst>
                <a:ext uri="{FF2B5EF4-FFF2-40B4-BE49-F238E27FC236}">
                  <a16:creationId xmlns="" xmlns:a16="http://schemas.microsoft.com/office/drawing/2014/main" id="{DB3783DB-DA60-C549-A124-549B47AF27A0}"/>
                </a:ext>
              </a:extLst>
            </p:cNvPr>
            <p:cNvSpPr txBox="1">
              <a:spLocks noChangeAspect="1" noEditPoints="1" noChangeArrowheads="1" noChangeShapeType="1" noTextEdit="1"/>
            </p:cNvSpPr>
            <p:nvPr/>
          </p:nvSpPr>
          <p:spPr bwMode="auto">
            <a:xfrm>
              <a:off x="9769" y="3215"/>
              <a:ext cx="447" cy="1265"/>
            </a:xfrm>
            <a:prstGeom prst="rect">
              <a:avLst/>
            </a:prstGeom>
            <a:noFill/>
            <a:ln w="8001">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spcBef>
                  <a:spcPts val="10"/>
                </a:spcBef>
                <a:spcAft>
                  <a:spcPts val="0"/>
                </a:spcAft>
              </a:pPr>
              <a:r>
                <a:rPr lang="ja-JP" sz="1200">
                  <a:effectLst/>
                  <a:latin typeface="MS Mincho" panose="02020609040205080304" pitchFamily="49" charset="-128"/>
                  <a:ea typeface="MS Gothic" panose="020B0609070205080204" pitchFamily="49" charset="-128"/>
                  <a:cs typeface="MS Mincho" panose="02020609040205080304" pitchFamily="49" charset="-128"/>
                </a:rPr>
                <a:t> </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a:p>
              <a:pPr marL="53340" marR="108585" algn="just">
                <a:lnSpc>
                  <a:spcPct val="96000"/>
                </a:lnSpc>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情報提示</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60" name="Text Box 1239">
              <a:extLst>
                <a:ext uri="{FF2B5EF4-FFF2-40B4-BE49-F238E27FC236}">
                  <a16:creationId xmlns="" xmlns:a16="http://schemas.microsoft.com/office/drawing/2014/main" id="{5269D2AC-348B-DB44-BB51-147539DA100B}"/>
                </a:ext>
              </a:extLst>
            </p:cNvPr>
            <p:cNvSpPr txBox="1">
              <a:spLocks noChangeAspect="1" noEditPoints="1" noChangeArrowheads="1" noChangeShapeType="1" noTextEdit="1"/>
            </p:cNvSpPr>
            <p:nvPr/>
          </p:nvSpPr>
          <p:spPr bwMode="auto">
            <a:xfrm>
              <a:off x="9323" y="3215"/>
              <a:ext cx="447" cy="2245"/>
            </a:xfrm>
            <a:prstGeom prst="rect">
              <a:avLst/>
            </a:prstGeom>
            <a:noFill/>
            <a:ln w="8001">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spcAft>
                  <a:spcPts val="0"/>
                </a:spcAft>
              </a:pPr>
              <a:r>
                <a:rPr lang="ja-JP" sz="1200">
                  <a:effectLst/>
                  <a:latin typeface="MS Mincho" panose="02020609040205080304" pitchFamily="49" charset="-128"/>
                  <a:ea typeface="MS Gothic" panose="020B0609070205080204" pitchFamily="49" charset="-128"/>
                  <a:cs typeface="MS Mincho" panose="02020609040205080304" pitchFamily="49" charset="-128"/>
                </a:rPr>
                <a:t> </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a:p>
              <a:pPr>
                <a:spcAft>
                  <a:spcPts val="0"/>
                </a:spcAft>
              </a:pPr>
              <a:r>
                <a:rPr lang="ja-JP" sz="1200">
                  <a:effectLst/>
                  <a:latin typeface="MS Mincho" panose="02020609040205080304" pitchFamily="49" charset="-128"/>
                  <a:ea typeface="MS Gothic" panose="020B0609070205080204" pitchFamily="49" charset="-128"/>
                  <a:cs typeface="MS Mincho" panose="02020609040205080304" pitchFamily="49" charset="-128"/>
                </a:rPr>
                <a:t> </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a:p>
              <a:pPr>
                <a:spcAft>
                  <a:spcPts val="0"/>
                </a:spcAft>
              </a:pPr>
              <a:r>
                <a:rPr lang="ja-JP" sz="1200">
                  <a:effectLst/>
                  <a:latin typeface="MS Mincho" panose="02020609040205080304" pitchFamily="49" charset="-128"/>
                  <a:ea typeface="MS Gothic" panose="020B0609070205080204" pitchFamily="49" charset="-128"/>
                  <a:cs typeface="MS Mincho" panose="02020609040205080304" pitchFamily="49" charset="-128"/>
                </a:rPr>
                <a:t> </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a:p>
              <a:pPr>
                <a:spcBef>
                  <a:spcPts val="60"/>
                </a:spcBef>
                <a:spcAft>
                  <a:spcPts val="0"/>
                </a:spcAft>
              </a:pPr>
              <a:r>
                <a:rPr lang="ja-JP" sz="1200">
                  <a:effectLst/>
                  <a:latin typeface="MS Mincho" panose="02020609040205080304" pitchFamily="49" charset="-128"/>
                  <a:ea typeface="MS Gothic" panose="020B0609070205080204" pitchFamily="49" charset="-128"/>
                  <a:cs typeface="MS Mincho" panose="02020609040205080304" pitchFamily="49" charset="-128"/>
                </a:rPr>
                <a:t> </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a:p>
              <a:pPr marL="53340" marR="109855">
                <a:lnSpc>
                  <a:spcPct val="96000"/>
                </a:lnSpc>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展開</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61" name="Text Box 1240">
              <a:extLst>
                <a:ext uri="{FF2B5EF4-FFF2-40B4-BE49-F238E27FC236}">
                  <a16:creationId xmlns="" xmlns:a16="http://schemas.microsoft.com/office/drawing/2014/main" id="{D0D46EE9-A426-0648-981E-754B14190D56}"/>
                </a:ext>
              </a:extLst>
            </p:cNvPr>
            <p:cNvSpPr txBox="1">
              <a:spLocks noChangeAspect="1" noEditPoints="1" noChangeArrowheads="1" noChangeShapeType="1" noTextEdit="1"/>
            </p:cNvSpPr>
            <p:nvPr/>
          </p:nvSpPr>
          <p:spPr bwMode="auto">
            <a:xfrm>
              <a:off x="8609" y="3215"/>
              <a:ext cx="714" cy="538"/>
            </a:xfrm>
            <a:prstGeom prst="rect">
              <a:avLst/>
            </a:prstGeom>
            <a:noFill/>
            <a:ln w="8001">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53340">
                <a:spcBef>
                  <a:spcPts val="780"/>
                </a:spcBef>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５</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62" name="Text Box 1241">
              <a:extLst>
                <a:ext uri="{FF2B5EF4-FFF2-40B4-BE49-F238E27FC236}">
                  <a16:creationId xmlns="" xmlns:a16="http://schemas.microsoft.com/office/drawing/2014/main" id="{C96034D7-26B0-9344-A4DF-9ADFBD710483}"/>
                </a:ext>
              </a:extLst>
            </p:cNvPr>
            <p:cNvSpPr txBox="1">
              <a:spLocks noChangeAspect="1" noEditPoints="1" noChangeArrowheads="1" noChangeShapeType="1" noTextEdit="1"/>
            </p:cNvSpPr>
            <p:nvPr/>
          </p:nvSpPr>
          <p:spPr bwMode="auto">
            <a:xfrm>
              <a:off x="3719" y="3215"/>
              <a:ext cx="4891" cy="538"/>
            </a:xfrm>
            <a:prstGeom prst="rect">
              <a:avLst/>
            </a:prstGeom>
            <a:noFill/>
            <a:ln w="8001">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53340" marR="107315">
                <a:lnSpc>
                  <a:spcPct val="96000"/>
                </a:lnSpc>
                <a:spcBef>
                  <a:spcPts val="275"/>
                </a:spcBef>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IDEについて、パワーポイントで解説する。スレーブとマスターに ついても説明する</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63" name="Text Box 1242">
              <a:extLst>
                <a:ext uri="{FF2B5EF4-FFF2-40B4-BE49-F238E27FC236}">
                  <a16:creationId xmlns="" xmlns:a16="http://schemas.microsoft.com/office/drawing/2014/main" id="{D8E1A5BE-1161-0A46-B94C-44ED8E79ABAE}"/>
                </a:ext>
              </a:extLst>
            </p:cNvPr>
            <p:cNvSpPr txBox="1">
              <a:spLocks noChangeAspect="1" noEditPoints="1" noChangeArrowheads="1" noChangeShapeType="1" noTextEdit="1"/>
            </p:cNvSpPr>
            <p:nvPr/>
          </p:nvSpPr>
          <p:spPr bwMode="auto">
            <a:xfrm>
              <a:off x="1465" y="3215"/>
              <a:ext cx="2254" cy="538"/>
            </a:xfrm>
            <a:prstGeom prst="rect">
              <a:avLst/>
            </a:prstGeom>
            <a:noFill/>
            <a:ln w="8001">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53340">
                <a:spcBef>
                  <a:spcPts val="780"/>
                </a:spcBef>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4新しい事項を提示する</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64" name="Text Box 1243">
              <a:extLst>
                <a:ext uri="{FF2B5EF4-FFF2-40B4-BE49-F238E27FC236}">
                  <a16:creationId xmlns="" xmlns:a16="http://schemas.microsoft.com/office/drawing/2014/main" id="{EA6BB673-2858-DD4C-B8DA-30DA86B67D01}"/>
                </a:ext>
              </a:extLst>
            </p:cNvPr>
            <p:cNvSpPr txBox="1">
              <a:spLocks noChangeAspect="1" noEditPoints="1" noChangeArrowheads="1" noChangeShapeType="1" noTextEdit="1"/>
            </p:cNvSpPr>
            <p:nvPr/>
          </p:nvSpPr>
          <p:spPr bwMode="auto">
            <a:xfrm>
              <a:off x="8609" y="2678"/>
              <a:ext cx="714" cy="538"/>
            </a:xfrm>
            <a:prstGeom prst="rect">
              <a:avLst/>
            </a:prstGeom>
            <a:noFill/>
            <a:ln w="8001">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53340">
                <a:spcBef>
                  <a:spcPts val="780"/>
                </a:spcBef>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３</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65" name="Text Box 1244">
              <a:extLst>
                <a:ext uri="{FF2B5EF4-FFF2-40B4-BE49-F238E27FC236}">
                  <a16:creationId xmlns="" xmlns:a16="http://schemas.microsoft.com/office/drawing/2014/main" id="{89794960-3690-5C4E-B842-FF0CF4473683}"/>
                </a:ext>
              </a:extLst>
            </p:cNvPr>
            <p:cNvSpPr txBox="1">
              <a:spLocks noChangeAspect="1" noEditPoints="1" noChangeArrowheads="1" noChangeShapeType="1" noTextEdit="1"/>
            </p:cNvSpPr>
            <p:nvPr/>
          </p:nvSpPr>
          <p:spPr bwMode="auto">
            <a:xfrm>
              <a:off x="3719" y="2678"/>
              <a:ext cx="4891" cy="538"/>
            </a:xfrm>
            <a:prstGeom prst="rect">
              <a:avLst/>
            </a:prstGeom>
            <a:noFill/>
            <a:ln w="8001">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53340" marR="160020">
                <a:lnSpc>
                  <a:spcPct val="96000"/>
                </a:lnSpc>
                <a:spcBef>
                  <a:spcPts val="275"/>
                </a:spcBef>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シリアルとパラレルの伝送方法の違いを区別できることを確認する</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66" name="Text Box 1245">
              <a:extLst>
                <a:ext uri="{FF2B5EF4-FFF2-40B4-BE49-F238E27FC236}">
                  <a16:creationId xmlns="" xmlns:a16="http://schemas.microsoft.com/office/drawing/2014/main" id="{62968A1B-9742-B848-B90A-179A385179C1}"/>
                </a:ext>
              </a:extLst>
            </p:cNvPr>
            <p:cNvSpPr txBox="1">
              <a:spLocks noChangeAspect="1" noEditPoints="1" noChangeArrowheads="1" noChangeShapeType="1" noTextEdit="1"/>
            </p:cNvSpPr>
            <p:nvPr/>
          </p:nvSpPr>
          <p:spPr bwMode="auto">
            <a:xfrm>
              <a:off x="1465" y="2678"/>
              <a:ext cx="2254" cy="538"/>
            </a:xfrm>
            <a:prstGeom prst="rect">
              <a:avLst/>
            </a:prstGeom>
            <a:noFill/>
            <a:ln w="8001">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53340">
                <a:spcBef>
                  <a:spcPts val="780"/>
                </a:spcBef>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3前提条件を思い出させる</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67" name="Text Box 1246">
              <a:extLst>
                <a:ext uri="{FF2B5EF4-FFF2-40B4-BE49-F238E27FC236}">
                  <a16:creationId xmlns="" xmlns:a16="http://schemas.microsoft.com/office/drawing/2014/main" id="{308AF50D-DCCD-EE4E-9CAE-52D8C9AC568B}"/>
                </a:ext>
              </a:extLst>
            </p:cNvPr>
            <p:cNvSpPr txBox="1">
              <a:spLocks noChangeAspect="1" noEditPoints="1" noChangeArrowheads="1" noChangeShapeType="1" noTextEdit="1"/>
            </p:cNvSpPr>
            <p:nvPr/>
          </p:nvSpPr>
          <p:spPr bwMode="auto">
            <a:xfrm>
              <a:off x="8609" y="2312"/>
              <a:ext cx="714" cy="366"/>
            </a:xfrm>
            <a:prstGeom prst="rect">
              <a:avLst/>
            </a:prstGeom>
            <a:noFill/>
            <a:ln w="8001">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53340">
                <a:spcBef>
                  <a:spcPts val="350"/>
                </a:spcBef>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３</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68" name="Text Box 1247">
              <a:extLst>
                <a:ext uri="{FF2B5EF4-FFF2-40B4-BE49-F238E27FC236}">
                  <a16:creationId xmlns="" xmlns:a16="http://schemas.microsoft.com/office/drawing/2014/main" id="{789521C8-AE95-AC44-9883-CFDFFABC8EC7}"/>
                </a:ext>
              </a:extLst>
            </p:cNvPr>
            <p:cNvSpPr txBox="1">
              <a:spLocks noChangeAspect="1" noEditPoints="1" noChangeArrowheads="1" noChangeShapeType="1" noTextEdit="1"/>
            </p:cNvSpPr>
            <p:nvPr/>
          </p:nvSpPr>
          <p:spPr bwMode="auto">
            <a:xfrm>
              <a:off x="3719" y="2312"/>
              <a:ext cx="4891" cy="366"/>
            </a:xfrm>
            <a:prstGeom prst="rect">
              <a:avLst/>
            </a:prstGeom>
            <a:noFill/>
            <a:ln w="8001">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53340">
                <a:spcBef>
                  <a:spcPts val="350"/>
                </a:spcBef>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パワーポイントに映し出す</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69" name="Text Box 1248">
              <a:extLst>
                <a:ext uri="{FF2B5EF4-FFF2-40B4-BE49-F238E27FC236}">
                  <a16:creationId xmlns="" xmlns:a16="http://schemas.microsoft.com/office/drawing/2014/main" id="{C13851AA-A038-CC47-A774-062B0089F683}"/>
                </a:ext>
              </a:extLst>
            </p:cNvPr>
            <p:cNvSpPr txBox="1">
              <a:spLocks noChangeAspect="1" noEditPoints="1" noChangeArrowheads="1" noChangeShapeType="1" noTextEdit="1"/>
            </p:cNvSpPr>
            <p:nvPr/>
          </p:nvSpPr>
          <p:spPr bwMode="auto">
            <a:xfrm>
              <a:off x="1465" y="2312"/>
              <a:ext cx="2254" cy="366"/>
            </a:xfrm>
            <a:prstGeom prst="rect">
              <a:avLst/>
            </a:prstGeom>
            <a:noFill/>
            <a:ln w="8001">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53340">
                <a:spcBef>
                  <a:spcPts val="350"/>
                </a:spcBef>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2授業の目標を知らせる</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70" name="Text Box 1249">
              <a:extLst>
                <a:ext uri="{FF2B5EF4-FFF2-40B4-BE49-F238E27FC236}">
                  <a16:creationId xmlns="" xmlns:a16="http://schemas.microsoft.com/office/drawing/2014/main" id="{4B4E6A2B-0A7F-8848-BEEF-E224BFE25E83}"/>
                </a:ext>
              </a:extLst>
            </p:cNvPr>
            <p:cNvSpPr txBox="1">
              <a:spLocks noChangeAspect="1" noEditPoints="1" noChangeArrowheads="1" noChangeShapeType="1" noTextEdit="1"/>
            </p:cNvSpPr>
            <p:nvPr/>
          </p:nvSpPr>
          <p:spPr bwMode="auto">
            <a:xfrm>
              <a:off x="9323" y="1774"/>
              <a:ext cx="894" cy="1442"/>
            </a:xfrm>
            <a:prstGeom prst="rect">
              <a:avLst/>
            </a:prstGeom>
            <a:noFill/>
            <a:ln w="8001">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spcAft>
                  <a:spcPts val="0"/>
                </a:spcAft>
              </a:pPr>
              <a:r>
                <a:rPr lang="ja-JP" sz="1200">
                  <a:effectLst/>
                  <a:latin typeface="MS Mincho" panose="02020609040205080304" pitchFamily="49" charset="-128"/>
                  <a:ea typeface="MS Gothic" panose="020B0609070205080204" pitchFamily="49" charset="-128"/>
                  <a:cs typeface="MS Mincho" panose="02020609040205080304" pitchFamily="49" charset="-128"/>
                </a:rPr>
                <a:t> </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a:p>
              <a:pPr>
                <a:spcAft>
                  <a:spcPts val="0"/>
                </a:spcAft>
              </a:pPr>
              <a:r>
                <a:rPr lang="ja-JP" sz="1200">
                  <a:effectLst/>
                  <a:latin typeface="MS Mincho" panose="02020609040205080304" pitchFamily="49" charset="-128"/>
                  <a:ea typeface="MS Gothic" panose="020B0609070205080204" pitchFamily="49" charset="-128"/>
                  <a:cs typeface="MS Mincho" panose="02020609040205080304" pitchFamily="49" charset="-128"/>
                </a:rPr>
                <a:t> </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a:p>
              <a:pPr marL="53340">
                <a:spcBef>
                  <a:spcPts val="735"/>
                </a:spcBef>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導入</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71" name="Text Box 1250">
              <a:extLst>
                <a:ext uri="{FF2B5EF4-FFF2-40B4-BE49-F238E27FC236}">
                  <a16:creationId xmlns="" xmlns:a16="http://schemas.microsoft.com/office/drawing/2014/main" id="{2193C75B-0E78-6A4F-8AA6-970C3A89A6C5}"/>
                </a:ext>
              </a:extLst>
            </p:cNvPr>
            <p:cNvSpPr txBox="1">
              <a:spLocks noChangeAspect="1" noEditPoints="1" noChangeArrowheads="1" noChangeShapeType="1" noTextEdit="1"/>
            </p:cNvSpPr>
            <p:nvPr/>
          </p:nvSpPr>
          <p:spPr bwMode="auto">
            <a:xfrm>
              <a:off x="8609" y="1774"/>
              <a:ext cx="714" cy="538"/>
            </a:xfrm>
            <a:prstGeom prst="rect">
              <a:avLst/>
            </a:prstGeom>
            <a:noFill/>
            <a:ln w="8001">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53340">
                <a:spcBef>
                  <a:spcPts val="780"/>
                </a:spcBef>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５</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72" name="Text Box 1251">
              <a:extLst>
                <a:ext uri="{FF2B5EF4-FFF2-40B4-BE49-F238E27FC236}">
                  <a16:creationId xmlns="" xmlns:a16="http://schemas.microsoft.com/office/drawing/2014/main" id="{7548C52B-383B-2E49-A963-9146166A5B54}"/>
                </a:ext>
              </a:extLst>
            </p:cNvPr>
            <p:cNvSpPr txBox="1">
              <a:spLocks noChangeAspect="1" noEditPoints="1" noChangeArrowheads="1" noChangeShapeType="1" noTextEdit="1"/>
            </p:cNvSpPr>
            <p:nvPr/>
          </p:nvSpPr>
          <p:spPr bwMode="auto">
            <a:xfrm>
              <a:off x="3719" y="1774"/>
              <a:ext cx="4891" cy="538"/>
            </a:xfrm>
            <a:prstGeom prst="rect">
              <a:avLst/>
            </a:prstGeom>
            <a:noFill/>
            <a:ln w="8001">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53340" marR="163830">
                <a:lnSpc>
                  <a:spcPct val="96000"/>
                </a:lnSpc>
                <a:spcBef>
                  <a:spcPts val="275"/>
                </a:spcBef>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これは大切！と呼びかけ、ハードディスク接続の失敗例、成功例などの体験談を話す</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73" name="Text Box 1252">
              <a:extLst>
                <a:ext uri="{FF2B5EF4-FFF2-40B4-BE49-F238E27FC236}">
                  <a16:creationId xmlns="" xmlns:a16="http://schemas.microsoft.com/office/drawing/2014/main" id="{96333F35-E42D-6248-8B52-C3673D2D0B2A}"/>
                </a:ext>
              </a:extLst>
            </p:cNvPr>
            <p:cNvSpPr txBox="1">
              <a:spLocks noChangeAspect="1" noEditPoints="1" noChangeArrowheads="1" noChangeShapeType="1" noTextEdit="1"/>
            </p:cNvSpPr>
            <p:nvPr/>
          </p:nvSpPr>
          <p:spPr bwMode="auto">
            <a:xfrm>
              <a:off x="1465" y="1774"/>
              <a:ext cx="2254" cy="538"/>
            </a:xfrm>
            <a:prstGeom prst="rect">
              <a:avLst/>
            </a:prstGeom>
            <a:noFill/>
            <a:ln w="8001">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53340">
                <a:spcBef>
                  <a:spcPts val="780"/>
                </a:spcBef>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1学習者の注意を喚起する</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74" name="Text Box 1253">
              <a:extLst>
                <a:ext uri="{FF2B5EF4-FFF2-40B4-BE49-F238E27FC236}">
                  <a16:creationId xmlns="" xmlns:a16="http://schemas.microsoft.com/office/drawing/2014/main" id="{6593659C-E964-1449-9F83-FE1838C0BAF7}"/>
                </a:ext>
              </a:extLst>
            </p:cNvPr>
            <p:cNvSpPr txBox="1">
              <a:spLocks noChangeAspect="1" noEditPoints="1" noChangeArrowheads="1" noChangeShapeType="1" noTextEdit="1"/>
            </p:cNvSpPr>
            <p:nvPr/>
          </p:nvSpPr>
          <p:spPr bwMode="auto">
            <a:xfrm>
              <a:off x="8609" y="1408"/>
              <a:ext cx="714" cy="366"/>
            </a:xfrm>
            <a:prstGeom prst="rect">
              <a:avLst/>
            </a:prstGeom>
            <a:noFill/>
            <a:ln w="8001">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53340">
                <a:spcBef>
                  <a:spcPts val="350"/>
                </a:spcBef>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時間</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75" name="Text Box 1254">
              <a:extLst>
                <a:ext uri="{FF2B5EF4-FFF2-40B4-BE49-F238E27FC236}">
                  <a16:creationId xmlns="" xmlns:a16="http://schemas.microsoft.com/office/drawing/2014/main" id="{57F8FC41-DE0A-1B4E-B30E-32B4DDB5985B}"/>
                </a:ext>
              </a:extLst>
            </p:cNvPr>
            <p:cNvSpPr txBox="1">
              <a:spLocks noChangeAspect="1" noEditPoints="1" noChangeArrowheads="1" noChangeShapeType="1" noTextEdit="1"/>
            </p:cNvSpPr>
            <p:nvPr/>
          </p:nvSpPr>
          <p:spPr bwMode="auto">
            <a:xfrm>
              <a:off x="3719" y="1408"/>
              <a:ext cx="4891" cy="366"/>
            </a:xfrm>
            <a:prstGeom prst="rect">
              <a:avLst/>
            </a:prstGeom>
            <a:noFill/>
            <a:ln w="8001">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53340">
                <a:spcBef>
                  <a:spcPts val="350"/>
                </a:spcBef>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ＩＤＥのハードディスクをマザーボードに正しく接続できる</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sp>
          <p:nvSpPr>
            <p:cNvPr id="76" name="Text Box 1255">
              <a:extLst>
                <a:ext uri="{FF2B5EF4-FFF2-40B4-BE49-F238E27FC236}">
                  <a16:creationId xmlns="" xmlns:a16="http://schemas.microsoft.com/office/drawing/2014/main" id="{E61E5472-01E4-FC4D-9E7C-591F785AE85B}"/>
                </a:ext>
              </a:extLst>
            </p:cNvPr>
            <p:cNvSpPr txBox="1">
              <a:spLocks noChangeAspect="1" noEditPoints="1" noChangeArrowheads="1" noChangeShapeType="1" noTextEdit="1"/>
            </p:cNvSpPr>
            <p:nvPr/>
          </p:nvSpPr>
          <p:spPr bwMode="auto">
            <a:xfrm>
              <a:off x="1465" y="1408"/>
              <a:ext cx="2254" cy="366"/>
            </a:xfrm>
            <a:prstGeom prst="rect">
              <a:avLst/>
            </a:prstGeom>
            <a:solidFill>
              <a:srgbClr val="ECECEC"/>
            </a:solidFill>
            <a:ln w="8001">
              <a:solidFill>
                <a:srgbClr val="000000"/>
              </a:solidFill>
              <a:prstDash val="solid"/>
              <a:miter lim="800000"/>
              <a:headEnd/>
              <a:tailEnd/>
            </a:ln>
          </p:spPr>
          <p:txBody>
            <a:bodyPr rot="0" vert="horz" wrap="square" lIns="0" tIns="0" rIns="0" bIns="0" anchor="t" anchorCtr="0" upright="1">
              <a:noAutofit/>
            </a:bodyPr>
            <a:lstStyle/>
            <a:p>
              <a:pPr marL="53340">
                <a:spcBef>
                  <a:spcPts val="350"/>
                </a:spcBef>
                <a:spcAft>
                  <a:spcPts val="0"/>
                </a:spcAft>
              </a:pPr>
              <a:r>
                <a:rPr lang="ja-JP" sz="1200">
                  <a:effectLst/>
                  <a:latin typeface="MS Mincho" panose="02020609040205080304" pitchFamily="49" charset="-128"/>
                  <a:ea typeface="MS PGothic" panose="020B0600070205080204" pitchFamily="34" charset="-128"/>
                  <a:cs typeface="MS Mincho" panose="02020609040205080304" pitchFamily="49" charset="-128"/>
                </a:rPr>
                <a:t>目標：</a:t>
              </a:r>
              <a:endParaRPr lang="en-US" sz="1200">
                <a:effectLst/>
                <a:latin typeface="MS Mincho" panose="02020609040205080304" pitchFamily="49" charset="-128"/>
                <a:ea typeface="MS Mincho" panose="02020609040205080304" pitchFamily="49" charset="-128"/>
                <a:cs typeface="MS Mincho" panose="02020609040205080304" pitchFamily="49" charset="-128"/>
              </a:endParaRPr>
            </a:p>
          </p:txBody>
        </p:sp>
      </p:grpSp>
      <p:sp>
        <p:nvSpPr>
          <p:cNvPr id="3" name="Rectangle 2">
            <a:extLst>
              <a:ext uri="{FF2B5EF4-FFF2-40B4-BE49-F238E27FC236}">
                <a16:creationId xmlns="" xmlns:a16="http://schemas.microsoft.com/office/drawing/2014/main" id="{DB77D4E4-8F1F-1347-9E30-828CDB10715C}"/>
              </a:ext>
            </a:extLst>
          </p:cNvPr>
          <p:cNvSpPr/>
          <p:nvPr/>
        </p:nvSpPr>
        <p:spPr>
          <a:xfrm>
            <a:off x="6996789" y="6515123"/>
            <a:ext cx="3937296" cy="307777"/>
          </a:xfrm>
          <a:prstGeom prst="rect">
            <a:avLst/>
          </a:prstGeom>
        </p:spPr>
        <p:txBody>
          <a:bodyPr wrap="none">
            <a:spAutoFit/>
          </a:bodyPr>
          <a:lstStyle/>
          <a:p>
            <a:r>
              <a:rPr lang="en-US" sz="1400" dirty="0">
                <a:solidFill>
                  <a:schemeClr val="tx1">
                    <a:lumMod val="65000"/>
                    <a:lumOff val="35000"/>
                  </a:schemeClr>
                </a:solidFill>
                <a:latin typeface="Meiryo UI" panose="020B0604030504040204" pitchFamily="50" charset="-128"/>
                <a:ea typeface="Meiryo UI" panose="020B0604030504040204" pitchFamily="50" charset="-128"/>
              </a:rPr>
              <a:t>1</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回の授業計画の例</a:t>
            </a:r>
            <a:r>
              <a:rPr lang="en-US" altLang="ja-JP" sz="1400"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全専研</a:t>
            </a:r>
            <a:r>
              <a:rPr lang="en-US" sz="1400" dirty="0">
                <a:solidFill>
                  <a:schemeClr val="tx1">
                    <a:lumMod val="65000"/>
                    <a:lumOff val="35000"/>
                  </a:schemeClr>
                </a:solidFill>
                <a:latin typeface="Meiryo UI" panose="020B0604030504040204" pitchFamily="50" charset="-128"/>
                <a:ea typeface="Meiryo UI" panose="020B0604030504040204" pitchFamily="50" charset="-128"/>
              </a:rPr>
              <a:t>ID</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テキスト</a:t>
            </a:r>
            <a:r>
              <a:rPr lang="en-US" altLang="ja-JP" sz="1400" dirty="0">
                <a:solidFill>
                  <a:schemeClr val="tx1">
                    <a:lumMod val="65000"/>
                    <a:lumOff val="35000"/>
                  </a:schemeClr>
                </a:solidFill>
                <a:latin typeface="Meiryo UI" panose="020B0604030504040204" pitchFamily="50" charset="-128"/>
                <a:ea typeface="Meiryo UI" panose="020B0604030504040204" pitchFamily="50" charset="-128"/>
              </a:rPr>
              <a:t>, p.71-74)</a:t>
            </a:r>
            <a:endParaRPr lang="en-US" sz="1400" dirty="0">
              <a:solidFill>
                <a:schemeClr val="tx1">
                  <a:lumMod val="65000"/>
                  <a:lumOff val="35000"/>
                </a:schemeClr>
              </a:solidFill>
            </a:endParaRPr>
          </a:p>
        </p:txBody>
      </p:sp>
      <p:sp>
        <p:nvSpPr>
          <p:cNvPr id="77" name="スライド番号プレースホルダー 76"/>
          <p:cNvSpPr>
            <a:spLocks noGrp="1"/>
          </p:cNvSpPr>
          <p:nvPr>
            <p:ph type="sldNum" sz="quarter" idx="12"/>
          </p:nvPr>
        </p:nvSpPr>
        <p:spPr/>
        <p:txBody>
          <a:bodyPr/>
          <a:lstStyle/>
          <a:p>
            <a:fld id="{D9226DAE-D732-0D44-A3A9-3426432CAC1A}" type="slidenum">
              <a:rPr lang="en-US" smtClean="0"/>
              <a:t>31</a:t>
            </a:fld>
            <a:endParaRPr lang="en-US"/>
          </a:p>
        </p:txBody>
      </p:sp>
    </p:spTree>
    <p:extLst>
      <p:ext uri="{BB962C8B-B14F-4D97-AF65-F5344CB8AC3E}">
        <p14:creationId xmlns:p14="http://schemas.microsoft.com/office/powerpoint/2010/main" val="878110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 xmlns:a16="http://schemas.microsoft.com/office/drawing/2014/main" id="{34F79687-D4D2-6C4B-ACB2-62CE1689176A}"/>
              </a:ext>
            </a:extLst>
          </p:cNvPr>
          <p:cNvSpPr>
            <a:spLocks noGrp="1"/>
          </p:cNvSpPr>
          <p:nvPr>
            <p:ph type="title"/>
          </p:nvPr>
        </p:nvSpPr>
        <p:spPr>
          <a:xfrm>
            <a:off x="838200" y="536581"/>
            <a:ext cx="10515600" cy="898898"/>
          </a:xfrm>
        </p:spPr>
        <p:txBody>
          <a:bodyPr/>
          <a:lstStyle/>
          <a:p>
            <a:r>
              <a:rPr lang="en-US" altLang="ja-JP" dirty="0">
                <a:solidFill>
                  <a:schemeClr val="tx1">
                    <a:lumMod val="65000"/>
                    <a:lumOff val="35000"/>
                  </a:schemeClr>
                </a:solidFill>
              </a:rPr>
              <a:t>ID</a:t>
            </a:r>
            <a:r>
              <a:rPr lang="ja-JP" altLang="en-US" dirty="0">
                <a:solidFill>
                  <a:schemeClr val="tx1">
                    <a:lumMod val="65000"/>
                    <a:lumOff val="35000"/>
                  </a:schemeClr>
                </a:solidFill>
              </a:rPr>
              <a:t>の観点からの指導案チェックポイント</a:t>
            </a:r>
            <a:endParaRPr lang="en-US" dirty="0">
              <a:solidFill>
                <a:schemeClr val="tx1">
                  <a:lumMod val="65000"/>
                  <a:lumOff val="35000"/>
                </a:schemeClr>
              </a:solidFill>
            </a:endParaRPr>
          </a:p>
        </p:txBody>
      </p:sp>
      <p:sp>
        <p:nvSpPr>
          <p:cNvPr id="16" name="Content Placeholder 15">
            <a:extLst>
              <a:ext uri="{FF2B5EF4-FFF2-40B4-BE49-F238E27FC236}">
                <a16:creationId xmlns="" xmlns:a16="http://schemas.microsoft.com/office/drawing/2014/main" id="{C18B43DA-0BD3-C64B-A9C7-460F0B8190B7}"/>
              </a:ext>
            </a:extLst>
          </p:cNvPr>
          <p:cNvSpPr>
            <a:spLocks noGrp="1"/>
          </p:cNvSpPr>
          <p:nvPr>
            <p:ph idx="1"/>
          </p:nvPr>
        </p:nvSpPr>
        <p:spPr>
          <a:xfrm>
            <a:off x="838197" y="2261439"/>
            <a:ext cx="10515600" cy="3753599"/>
          </a:xfrm>
        </p:spPr>
        <p:txBody>
          <a:bodyPr>
            <a:normAutofit/>
          </a:bodyPr>
          <a:lstStyle/>
          <a:p>
            <a:r>
              <a:rPr lang="en-US" sz="2400" dirty="0">
                <a:solidFill>
                  <a:schemeClr val="tx1">
                    <a:lumMod val="65000"/>
                    <a:lumOff val="35000"/>
                  </a:schemeClr>
                </a:solidFill>
              </a:rPr>
              <a:t>学習時間の「長さ」でなく「到達度」で判定していますか</a:t>
            </a:r>
          </a:p>
          <a:p>
            <a:r>
              <a:rPr lang="en-US" sz="2400" dirty="0">
                <a:solidFill>
                  <a:schemeClr val="tx1">
                    <a:lumMod val="65000"/>
                    <a:lumOff val="35000"/>
                  </a:schemeClr>
                </a:solidFill>
              </a:rPr>
              <a:t>自分のペースやスタイルで学習を進められる工夫がありますか</a:t>
            </a:r>
          </a:p>
          <a:p>
            <a:r>
              <a:rPr lang="en-US" sz="2400" dirty="0">
                <a:solidFill>
                  <a:schemeClr val="tx1">
                    <a:lumMod val="65000"/>
                    <a:lumOff val="35000"/>
                  </a:schemeClr>
                </a:solidFill>
              </a:rPr>
              <a:t>研修の全体像を伝える工夫（スケジュール表･コースマップなど）がありますか</a:t>
            </a:r>
          </a:p>
          <a:p>
            <a:r>
              <a:rPr lang="en-US" sz="2400" dirty="0">
                <a:solidFill>
                  <a:schemeClr val="tx1">
                    <a:lumMod val="65000"/>
                    <a:lumOff val="35000"/>
                  </a:schemeClr>
                </a:solidFill>
              </a:rPr>
              <a:t>９教授事象を含む短い単位に分割されており、飽きさせない工夫がありますか  </a:t>
            </a:r>
          </a:p>
          <a:p>
            <a:r>
              <a:rPr lang="en-US" sz="2400" dirty="0" err="1">
                <a:solidFill>
                  <a:schemeClr val="tx1">
                    <a:lumMod val="65000"/>
                    <a:lumOff val="35000"/>
                  </a:schemeClr>
                </a:solidFill>
              </a:rPr>
              <a:t>教材のコンテンツのタイトルや見出しは何についての情報提示かが明らかですか</a:t>
            </a:r>
            <a:endParaRPr lang="en-US" sz="2400" dirty="0">
              <a:solidFill>
                <a:schemeClr val="tx1">
                  <a:lumMod val="65000"/>
                  <a:lumOff val="35000"/>
                </a:schemeClr>
              </a:solidFill>
            </a:endParaRPr>
          </a:p>
          <a:p>
            <a:r>
              <a:rPr lang="en-US" sz="2400" dirty="0" err="1">
                <a:solidFill>
                  <a:schemeClr val="tx1">
                    <a:lumMod val="65000"/>
                    <a:lumOff val="35000"/>
                  </a:schemeClr>
                </a:solidFill>
              </a:rPr>
              <a:t>誤りを気にせず試せる状況で練習する機会がありますか</a:t>
            </a:r>
            <a:endParaRPr lang="en-US" sz="2400" dirty="0">
              <a:solidFill>
                <a:schemeClr val="tx1">
                  <a:lumMod val="65000"/>
                  <a:lumOff val="35000"/>
                </a:schemeClr>
              </a:solidFill>
            </a:endParaRPr>
          </a:p>
          <a:p>
            <a:r>
              <a:rPr lang="en-US" sz="2400" dirty="0" err="1">
                <a:solidFill>
                  <a:schemeClr val="tx1">
                    <a:lumMod val="65000"/>
                    <a:lumOff val="35000"/>
                  </a:schemeClr>
                </a:solidFill>
              </a:rPr>
              <a:t>事後テストと同じレベルで仕上げの練習をする機会がありますか</a:t>
            </a:r>
            <a:r>
              <a:rPr lang="en-US" sz="2400" dirty="0">
                <a:solidFill>
                  <a:schemeClr val="tx1">
                    <a:lumMod val="65000"/>
                    <a:lumOff val="35000"/>
                  </a:schemeClr>
                </a:solidFill>
              </a:rPr>
              <a:t>  </a:t>
            </a:r>
          </a:p>
          <a:p>
            <a:r>
              <a:rPr lang="en-US" sz="2400" dirty="0" err="1">
                <a:solidFill>
                  <a:schemeClr val="tx1">
                    <a:lumMod val="65000"/>
                    <a:lumOff val="35000"/>
                  </a:schemeClr>
                </a:solidFill>
              </a:rPr>
              <a:t>自律して学習を進めるための教育媒体や実施方法を使っていますか</a:t>
            </a:r>
            <a:endParaRPr lang="en-US" sz="2400" dirty="0">
              <a:solidFill>
                <a:schemeClr val="tx1">
                  <a:lumMod val="65000"/>
                  <a:lumOff val="35000"/>
                </a:schemeClr>
              </a:solidFill>
            </a:endParaRPr>
          </a:p>
        </p:txBody>
      </p:sp>
      <p:sp>
        <p:nvSpPr>
          <p:cNvPr id="4" name="Rectangle 3">
            <a:extLst>
              <a:ext uri="{FF2B5EF4-FFF2-40B4-BE49-F238E27FC236}">
                <a16:creationId xmlns="" xmlns:a16="http://schemas.microsoft.com/office/drawing/2014/main" id="{B0E29AAE-DF9F-F44F-BDA2-018E434EA353}"/>
              </a:ext>
            </a:extLst>
          </p:cNvPr>
          <p:cNvSpPr/>
          <p:nvPr/>
        </p:nvSpPr>
        <p:spPr>
          <a:xfrm>
            <a:off x="8383569" y="6360076"/>
            <a:ext cx="2511778" cy="369332"/>
          </a:xfrm>
          <a:prstGeom prst="rect">
            <a:avLst/>
          </a:prstGeom>
        </p:spPr>
        <p:txBody>
          <a:bodyPr wrap="none">
            <a:spAutoFit/>
          </a:bodyPr>
          <a:lstStyle/>
          <a:p>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全専研</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ID</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テキスト</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 p.80</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9226DAE-D732-0D44-A3A9-3426432CAC1A}" type="slidenum">
              <a:rPr lang="en-US" smtClean="0"/>
              <a:t>32</a:t>
            </a:fld>
            <a:endParaRPr lang="en-US"/>
          </a:p>
        </p:txBody>
      </p:sp>
    </p:spTree>
    <p:extLst>
      <p:ext uri="{BB962C8B-B14F-4D97-AF65-F5344CB8AC3E}">
        <p14:creationId xmlns:p14="http://schemas.microsoft.com/office/powerpoint/2010/main" val="1709043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30F4D86C-505B-DB4E-A774-0C055E143A97}"/>
              </a:ext>
            </a:extLst>
          </p:cNvPr>
          <p:cNvSpPr>
            <a:spLocks noGrp="1"/>
          </p:cNvSpPr>
          <p:nvPr>
            <p:ph type="title"/>
          </p:nvPr>
        </p:nvSpPr>
        <p:spPr>
          <a:xfrm>
            <a:off x="831850" y="1981205"/>
            <a:ext cx="10515600" cy="2852737"/>
          </a:xfrm>
        </p:spPr>
        <p:txBody>
          <a:bodyPr anchor="ctr">
            <a:normAutofit/>
          </a:bodyPr>
          <a:lstStyle/>
          <a:p>
            <a:r>
              <a:rPr lang="ja-JP" altLang="en-US" sz="4400" dirty="0">
                <a:solidFill>
                  <a:schemeClr val="tx1">
                    <a:lumMod val="65000"/>
                    <a:lumOff val="35000"/>
                  </a:schemeClr>
                </a:solidFill>
              </a:rPr>
              <a:t>動画教材チェックポイント</a:t>
            </a:r>
            <a:endParaRPr lang="en-US" sz="4400" dirty="0">
              <a:solidFill>
                <a:schemeClr val="tx1">
                  <a:lumMod val="65000"/>
                  <a:lumOff val="35000"/>
                </a:schemeClr>
              </a:solidFill>
            </a:endParaRPr>
          </a:p>
        </p:txBody>
      </p:sp>
      <p:sp>
        <p:nvSpPr>
          <p:cNvPr id="2" name="スライド番号プレースホルダー 1"/>
          <p:cNvSpPr>
            <a:spLocks noGrp="1"/>
          </p:cNvSpPr>
          <p:nvPr>
            <p:ph type="sldNum" sz="quarter" idx="12"/>
          </p:nvPr>
        </p:nvSpPr>
        <p:spPr/>
        <p:txBody>
          <a:bodyPr/>
          <a:lstStyle/>
          <a:p>
            <a:fld id="{D9226DAE-D732-0D44-A3A9-3426432CAC1A}" type="slidenum">
              <a:rPr lang="en-US" smtClean="0"/>
              <a:t>33</a:t>
            </a:fld>
            <a:endParaRPr lang="en-US"/>
          </a:p>
        </p:txBody>
      </p:sp>
    </p:spTree>
    <p:extLst>
      <p:ext uri="{BB962C8B-B14F-4D97-AF65-F5344CB8AC3E}">
        <p14:creationId xmlns:p14="http://schemas.microsoft.com/office/powerpoint/2010/main" val="1394075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8EF2F7FD-C874-D54D-AEE4-8AC157092D41}"/>
              </a:ext>
            </a:extLst>
          </p:cNvPr>
          <p:cNvSpPr>
            <a:spLocks noGrp="1"/>
          </p:cNvSpPr>
          <p:nvPr>
            <p:ph type="title"/>
          </p:nvPr>
        </p:nvSpPr>
        <p:spPr>
          <a:xfrm>
            <a:off x="838200" y="536585"/>
            <a:ext cx="10515600" cy="898898"/>
          </a:xfrm>
        </p:spPr>
        <p:txBody>
          <a:bodyPr/>
          <a:lstStyle/>
          <a:p>
            <a:r>
              <a:rPr lang="ja-JP" altLang="en-US" dirty="0">
                <a:solidFill>
                  <a:schemeClr val="tx1">
                    <a:lumMod val="65000"/>
                    <a:lumOff val="35000"/>
                  </a:schemeClr>
                </a:solidFill>
              </a:rPr>
              <a:t>動画教材のチェックポイント</a:t>
            </a:r>
            <a:endParaRPr lang="en-US" dirty="0">
              <a:solidFill>
                <a:schemeClr val="tx1">
                  <a:lumMod val="65000"/>
                  <a:lumOff val="35000"/>
                </a:schemeClr>
              </a:solidFill>
            </a:endParaRPr>
          </a:p>
        </p:txBody>
      </p:sp>
      <p:graphicFrame>
        <p:nvGraphicFramePr>
          <p:cNvPr id="6" name="Table 5">
            <a:extLst>
              <a:ext uri="{FF2B5EF4-FFF2-40B4-BE49-F238E27FC236}">
                <a16:creationId xmlns="" xmlns:a16="http://schemas.microsoft.com/office/drawing/2014/main" id="{9AE49291-9726-7643-A5A2-433BE46170E8}"/>
              </a:ext>
            </a:extLst>
          </p:cNvPr>
          <p:cNvGraphicFramePr>
            <a:graphicFrameLocks noGrp="1"/>
          </p:cNvGraphicFramePr>
          <p:nvPr>
            <p:extLst>
              <p:ext uri="{D42A27DB-BD31-4B8C-83A1-F6EECF244321}">
                <p14:modId xmlns:p14="http://schemas.microsoft.com/office/powerpoint/2010/main" val="655457230"/>
              </p:ext>
            </p:extLst>
          </p:nvPr>
        </p:nvGraphicFramePr>
        <p:xfrm>
          <a:off x="2694259" y="1997599"/>
          <a:ext cx="6803481" cy="4333875"/>
        </p:xfrm>
        <a:graphic>
          <a:graphicData uri="http://schemas.openxmlformats.org/drawingml/2006/table">
            <a:tbl>
              <a:tblPr>
                <a:tableStyleId>{5940675A-B579-460E-94D1-54222C63F5DA}</a:tableStyleId>
              </a:tblPr>
              <a:tblGrid>
                <a:gridCol w="1729698">
                  <a:extLst>
                    <a:ext uri="{9D8B030D-6E8A-4147-A177-3AD203B41FA5}">
                      <a16:colId xmlns="" xmlns:a16="http://schemas.microsoft.com/office/drawing/2014/main" val="2128144390"/>
                    </a:ext>
                  </a:extLst>
                </a:gridCol>
                <a:gridCol w="5073783">
                  <a:extLst>
                    <a:ext uri="{9D8B030D-6E8A-4147-A177-3AD203B41FA5}">
                      <a16:colId xmlns="" xmlns:a16="http://schemas.microsoft.com/office/drawing/2014/main" val="4173101766"/>
                    </a:ext>
                  </a:extLst>
                </a:gridCol>
              </a:tblGrid>
              <a:tr h="177800">
                <a:tc gridSpan="2">
                  <a:txBody>
                    <a:bodyPr/>
                    <a:lstStyle/>
                    <a:p>
                      <a:pPr algn="ctr" fontAlgn="ctr"/>
                      <a:r>
                        <a:rPr lang="ja-JP" altLang="en-US" sz="40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確認事項</a:t>
                      </a:r>
                      <a:endParaRPr lang="ja-JP" altLang="en-US" sz="4000" b="0" i="0" u="none" strike="noStrike" dirty="0">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hMerge="1">
                  <a:txBody>
                    <a:bodyPr/>
                    <a:lstStyle/>
                    <a:p>
                      <a:endParaRPr lang="en-US"/>
                    </a:p>
                  </a:txBody>
                  <a:tcPr/>
                </a:tc>
                <a:extLst>
                  <a:ext uri="{0D108BD9-81ED-4DB2-BD59-A6C34878D82A}">
                    <a16:rowId xmlns="" xmlns:a16="http://schemas.microsoft.com/office/drawing/2014/main" val="2121886103"/>
                  </a:ext>
                </a:extLst>
              </a:tr>
              <a:tr h="0">
                <a:tc rowSpan="2">
                  <a:txBody>
                    <a:bodyPr/>
                    <a:lstStyle/>
                    <a:p>
                      <a:pPr algn="ctr" fontAlgn="ctr"/>
                      <a:r>
                        <a:rPr lang="ja-JP" altLang="en-US" sz="4000" u="none" strike="noStrike">
                          <a:solidFill>
                            <a:schemeClr val="tx1">
                              <a:lumMod val="65000"/>
                              <a:lumOff val="35000"/>
                            </a:schemeClr>
                          </a:solidFill>
                          <a:effectLst/>
                          <a:latin typeface="Meiryo UI" panose="020B0604030504040204" pitchFamily="50" charset="-128"/>
                          <a:ea typeface="Meiryo UI" panose="020B0604030504040204" pitchFamily="50" charset="-128"/>
                        </a:rPr>
                        <a:t>動画</a:t>
                      </a:r>
                      <a:endParaRPr lang="ja-JP" altLang="en-US" sz="40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 altLang="en-US" sz="4000" u="none" strike="noStrike">
                          <a:solidFill>
                            <a:schemeClr val="tx1">
                              <a:lumMod val="65000"/>
                              <a:lumOff val="35000"/>
                            </a:schemeClr>
                          </a:solidFill>
                          <a:effectLst/>
                          <a:latin typeface="Meiryo UI" panose="020B0604030504040204" pitchFamily="50" charset="-128"/>
                          <a:ea typeface="Meiryo UI" panose="020B0604030504040204" pitchFamily="50" charset="-128"/>
                        </a:rPr>
                        <a:t>動画のクオリティ</a:t>
                      </a:r>
                      <a:endParaRPr lang="ja" altLang="en-US" sz="40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 xmlns:a16="http://schemas.microsoft.com/office/drawing/2014/main" val="1628302154"/>
                  </a:ext>
                </a:extLst>
              </a:tr>
              <a:tr h="0">
                <a:tc vMerge="1">
                  <a:txBody>
                    <a:bodyPr/>
                    <a:lstStyle/>
                    <a:p>
                      <a:endParaRPr lang="en-US"/>
                    </a:p>
                  </a:txBody>
                  <a:tcPr/>
                </a:tc>
                <a:tc>
                  <a:txBody>
                    <a:bodyPr/>
                    <a:lstStyle/>
                    <a:p>
                      <a:pPr algn="ctr" fontAlgn="ctr"/>
                      <a:r>
                        <a:rPr lang="ja-JP" altLang="en-US" sz="40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配信方法</a:t>
                      </a:r>
                      <a:endParaRPr lang="ja-JP" altLang="en-US" sz="4000" b="0" i="0" u="none" strike="noStrike" dirty="0">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 xmlns:a16="http://schemas.microsoft.com/office/drawing/2014/main" val="233703510"/>
                  </a:ext>
                </a:extLst>
              </a:tr>
              <a:tr h="0">
                <a:tc rowSpan="4">
                  <a:txBody>
                    <a:bodyPr/>
                    <a:lstStyle/>
                    <a:p>
                      <a:pPr algn="ctr" fontAlgn="ctr"/>
                      <a:r>
                        <a:rPr lang="ja-JP" altLang="en-US" sz="4000" u="none" strike="noStrike">
                          <a:solidFill>
                            <a:schemeClr val="tx1">
                              <a:lumMod val="65000"/>
                              <a:lumOff val="35000"/>
                            </a:schemeClr>
                          </a:solidFill>
                          <a:effectLst/>
                          <a:latin typeface="Meiryo UI" panose="020B0604030504040204" pitchFamily="50" charset="-128"/>
                          <a:ea typeface="Meiryo UI" panose="020B0604030504040204" pitchFamily="50" charset="-128"/>
                        </a:rPr>
                        <a:t>教材</a:t>
                      </a:r>
                      <a:endParaRPr lang="ja-JP" altLang="en-US" sz="40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 altLang="en-US" sz="4000" u="none" strike="noStrike" dirty="0" smtClean="0">
                          <a:solidFill>
                            <a:schemeClr val="tx1">
                              <a:lumMod val="65000"/>
                              <a:lumOff val="35000"/>
                            </a:schemeClr>
                          </a:solidFill>
                          <a:effectLst/>
                          <a:latin typeface="Meiryo UI" panose="020B0604030504040204" pitchFamily="50" charset="-128"/>
                          <a:ea typeface="Meiryo UI" panose="020B0604030504040204" pitchFamily="50" charset="-128"/>
                        </a:rPr>
                        <a:t>授業との連携</a:t>
                      </a:r>
                      <a:endParaRPr lang="ja" altLang="en-US" sz="4000" b="0" i="0" u="none" strike="noStrike" dirty="0">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 xmlns:a16="http://schemas.microsoft.com/office/drawing/2014/main" val="2123126186"/>
                  </a:ext>
                </a:extLst>
              </a:tr>
              <a:tr h="0">
                <a:tc vMerge="1">
                  <a:txBody>
                    <a:bodyPr/>
                    <a:lstStyle/>
                    <a:p>
                      <a:endParaRPr lang="en-US"/>
                    </a:p>
                  </a:txBody>
                  <a:tcPr/>
                </a:tc>
                <a:tc>
                  <a:txBody>
                    <a:bodyPr/>
                    <a:lstStyle/>
                    <a:p>
                      <a:pPr algn="ctr" fontAlgn="ctr"/>
                      <a:r>
                        <a:rPr lang="ja-JP" altLang="en-US" sz="4000" u="none" strike="noStrike">
                          <a:solidFill>
                            <a:schemeClr val="tx1">
                              <a:lumMod val="65000"/>
                              <a:lumOff val="35000"/>
                            </a:schemeClr>
                          </a:solidFill>
                          <a:effectLst/>
                          <a:latin typeface="Meiryo UI" panose="020B0604030504040204" pitchFamily="50" charset="-128"/>
                          <a:ea typeface="Meiryo UI" panose="020B0604030504040204" pitchFamily="50" charset="-128"/>
                        </a:rPr>
                        <a:t>認知的配慮</a:t>
                      </a:r>
                      <a:endParaRPr lang="ja-JP" altLang="en-US" sz="40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 xmlns:a16="http://schemas.microsoft.com/office/drawing/2014/main" val="3878118835"/>
                  </a:ext>
                </a:extLst>
              </a:tr>
              <a:tr h="0">
                <a:tc vMerge="1">
                  <a:txBody>
                    <a:bodyPr/>
                    <a:lstStyle/>
                    <a:p>
                      <a:endParaRPr lang="en-US"/>
                    </a:p>
                  </a:txBody>
                  <a:tcPr/>
                </a:tc>
                <a:tc>
                  <a:txBody>
                    <a:bodyPr/>
                    <a:lstStyle/>
                    <a:p>
                      <a:pPr algn="ctr" fontAlgn="ctr"/>
                      <a:r>
                        <a:rPr lang="ja-JP" altLang="en-US" sz="4000" u="none" strike="noStrike">
                          <a:solidFill>
                            <a:schemeClr val="tx1">
                              <a:lumMod val="65000"/>
                              <a:lumOff val="35000"/>
                            </a:schemeClr>
                          </a:solidFill>
                          <a:effectLst/>
                          <a:latin typeface="Meiryo UI" panose="020B0604030504040204" pitchFamily="50" charset="-128"/>
                          <a:ea typeface="Meiryo UI" panose="020B0604030504040204" pitchFamily="50" charset="-128"/>
                        </a:rPr>
                        <a:t>情緒的配慮</a:t>
                      </a:r>
                      <a:endParaRPr lang="ja-JP" altLang="en-US" sz="40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 xmlns:a16="http://schemas.microsoft.com/office/drawing/2014/main" val="1738861264"/>
                  </a:ext>
                </a:extLst>
              </a:tr>
              <a:tr h="0">
                <a:tc vMerge="1">
                  <a:txBody>
                    <a:bodyPr/>
                    <a:lstStyle/>
                    <a:p>
                      <a:endParaRPr lang="en-US"/>
                    </a:p>
                  </a:txBody>
                  <a:tcPr/>
                </a:tc>
                <a:tc>
                  <a:txBody>
                    <a:bodyPr/>
                    <a:lstStyle/>
                    <a:p>
                      <a:pPr algn="ctr" fontAlgn="ctr"/>
                      <a:r>
                        <a:rPr lang="ja-JP" altLang="en-US" sz="40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その他</a:t>
                      </a:r>
                      <a:endParaRPr lang="ja-JP" altLang="en-US" sz="4000" b="0" i="0" u="none" strike="noStrike" dirty="0">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 xmlns:a16="http://schemas.microsoft.com/office/drawing/2014/main" val="2958076529"/>
                  </a:ext>
                </a:extLst>
              </a:tr>
            </a:tbl>
          </a:graphicData>
        </a:graphic>
      </p:graphicFrame>
      <p:sp>
        <p:nvSpPr>
          <p:cNvPr id="2" name="スライド番号プレースホルダー 1"/>
          <p:cNvSpPr>
            <a:spLocks noGrp="1"/>
          </p:cNvSpPr>
          <p:nvPr>
            <p:ph type="sldNum" sz="quarter" idx="12"/>
          </p:nvPr>
        </p:nvSpPr>
        <p:spPr/>
        <p:txBody>
          <a:bodyPr/>
          <a:lstStyle/>
          <a:p>
            <a:fld id="{D9226DAE-D732-0D44-A3A9-3426432CAC1A}" type="slidenum">
              <a:rPr lang="en-US" smtClean="0"/>
              <a:t>34</a:t>
            </a:fld>
            <a:endParaRPr lang="en-US"/>
          </a:p>
        </p:txBody>
      </p:sp>
    </p:spTree>
    <p:extLst>
      <p:ext uri="{BB962C8B-B14F-4D97-AF65-F5344CB8AC3E}">
        <p14:creationId xmlns:p14="http://schemas.microsoft.com/office/powerpoint/2010/main" val="4250029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A6E41C-DBDC-7142-AD83-094D3C8922C1}"/>
              </a:ext>
            </a:extLst>
          </p:cNvPr>
          <p:cNvSpPr>
            <a:spLocks noGrp="1"/>
          </p:cNvSpPr>
          <p:nvPr>
            <p:ph type="title"/>
          </p:nvPr>
        </p:nvSpPr>
        <p:spPr>
          <a:xfrm>
            <a:off x="838200" y="565157"/>
            <a:ext cx="10515600" cy="898898"/>
          </a:xfrm>
        </p:spPr>
        <p:txBody>
          <a:bodyPr/>
          <a:lstStyle/>
          <a:p>
            <a:r>
              <a:rPr lang="ja-JP" altLang="en-US" dirty="0">
                <a:solidFill>
                  <a:schemeClr val="tx1">
                    <a:lumMod val="65000"/>
                    <a:lumOff val="35000"/>
                  </a:schemeClr>
                </a:solidFill>
              </a:rPr>
              <a:t>動画としての確認項目</a:t>
            </a:r>
            <a:endParaRPr lang="en-US" dirty="0">
              <a:solidFill>
                <a:schemeClr val="tx1">
                  <a:lumMod val="65000"/>
                  <a:lumOff val="35000"/>
                </a:schemeClr>
              </a:solidFill>
            </a:endParaRPr>
          </a:p>
        </p:txBody>
      </p:sp>
      <p:graphicFrame>
        <p:nvGraphicFramePr>
          <p:cNvPr id="4" name="Table 3">
            <a:extLst>
              <a:ext uri="{FF2B5EF4-FFF2-40B4-BE49-F238E27FC236}">
                <a16:creationId xmlns="" xmlns:a16="http://schemas.microsoft.com/office/drawing/2014/main" id="{23B56B58-D226-0A4A-81A0-6CFE8D70BA0C}"/>
              </a:ext>
            </a:extLst>
          </p:cNvPr>
          <p:cNvGraphicFramePr>
            <a:graphicFrameLocks noGrp="1"/>
          </p:cNvGraphicFramePr>
          <p:nvPr>
            <p:extLst>
              <p:ext uri="{D42A27DB-BD31-4B8C-83A1-F6EECF244321}">
                <p14:modId xmlns:p14="http://schemas.microsoft.com/office/powerpoint/2010/main" val="2137583608"/>
              </p:ext>
            </p:extLst>
          </p:nvPr>
        </p:nvGraphicFramePr>
        <p:xfrm>
          <a:off x="485777" y="1706388"/>
          <a:ext cx="11229977" cy="3461385"/>
        </p:xfrm>
        <a:graphic>
          <a:graphicData uri="http://schemas.openxmlformats.org/drawingml/2006/table">
            <a:tbl>
              <a:tblPr>
                <a:tableStyleId>{5940675A-B579-460E-94D1-54222C63F5DA}</a:tableStyleId>
              </a:tblPr>
              <a:tblGrid>
                <a:gridCol w="1467270">
                  <a:extLst>
                    <a:ext uri="{9D8B030D-6E8A-4147-A177-3AD203B41FA5}">
                      <a16:colId xmlns="" xmlns:a16="http://schemas.microsoft.com/office/drawing/2014/main" val="1899746107"/>
                    </a:ext>
                  </a:extLst>
                </a:gridCol>
                <a:gridCol w="836485">
                  <a:extLst>
                    <a:ext uri="{9D8B030D-6E8A-4147-A177-3AD203B41FA5}">
                      <a16:colId xmlns="" xmlns:a16="http://schemas.microsoft.com/office/drawing/2014/main" val="3521861073"/>
                    </a:ext>
                  </a:extLst>
                </a:gridCol>
                <a:gridCol w="2691622">
                  <a:extLst>
                    <a:ext uri="{9D8B030D-6E8A-4147-A177-3AD203B41FA5}">
                      <a16:colId xmlns="" xmlns:a16="http://schemas.microsoft.com/office/drawing/2014/main" val="2472317550"/>
                    </a:ext>
                  </a:extLst>
                </a:gridCol>
                <a:gridCol w="6234600">
                  <a:extLst>
                    <a:ext uri="{9D8B030D-6E8A-4147-A177-3AD203B41FA5}">
                      <a16:colId xmlns="" xmlns:a16="http://schemas.microsoft.com/office/drawing/2014/main" val="3845453609"/>
                    </a:ext>
                  </a:extLst>
                </a:gridCol>
              </a:tblGrid>
              <a:tr h="177800">
                <a:tc rowSpan="3">
                  <a:txBody>
                    <a:bodyPr/>
                    <a:lstStyle/>
                    <a:p>
                      <a:pPr algn="ctr" fontAlgn="ctr"/>
                      <a:r>
                        <a:rPr lang="ja" altLang="en-US" sz="2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動画のクオリティ</a:t>
                      </a:r>
                      <a:endParaRPr lang="ja" altLang="en-US" sz="2800" b="0" i="0" u="none" strike="noStrike" dirty="0">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sz="2800" u="none" strike="noStrike">
                          <a:solidFill>
                            <a:schemeClr val="tx1">
                              <a:lumMod val="65000"/>
                              <a:lumOff val="35000"/>
                            </a:schemeClr>
                          </a:solidFill>
                          <a:effectLst/>
                          <a:latin typeface="Meiryo UI" panose="020B0604030504040204" pitchFamily="50" charset="-128"/>
                          <a:ea typeface="Meiryo UI" panose="020B0604030504040204" pitchFamily="50" charset="-128"/>
                        </a:rPr>
                        <a:t>1</a:t>
                      </a:r>
                      <a:endParaRPr lang="en-US" sz="2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2800" u="none" strike="noStrike">
                          <a:solidFill>
                            <a:schemeClr val="tx1">
                              <a:lumMod val="65000"/>
                              <a:lumOff val="35000"/>
                            </a:schemeClr>
                          </a:solidFill>
                          <a:effectLst/>
                          <a:latin typeface="Meiryo UI" panose="020B0604030504040204" pitchFamily="50" charset="-128"/>
                          <a:ea typeface="Meiryo UI" panose="020B0604030504040204" pitchFamily="50" charset="-128"/>
                        </a:rPr>
                        <a:t>音質</a:t>
                      </a:r>
                      <a:endParaRPr lang="ja-JP" altLang="en-US" sz="2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 altLang="en-US" sz="2800" u="none" strike="noStrike">
                          <a:solidFill>
                            <a:schemeClr val="tx1">
                              <a:lumMod val="65000"/>
                              <a:lumOff val="35000"/>
                            </a:schemeClr>
                          </a:solidFill>
                          <a:effectLst/>
                          <a:latin typeface="Meiryo UI" panose="020B0604030504040204" pitchFamily="50" charset="-128"/>
                          <a:ea typeface="Meiryo UI" panose="020B0604030504040204" pitchFamily="50" charset="-128"/>
                        </a:rPr>
                        <a:t>音はきちんと聞こえるか</a:t>
                      </a:r>
                      <a:endParaRPr lang="ja" altLang="en-US" sz="2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 xmlns:a16="http://schemas.microsoft.com/office/drawing/2014/main" val="3937526402"/>
                  </a:ext>
                </a:extLst>
              </a:tr>
              <a:tr h="177800">
                <a:tc vMerge="1">
                  <a:txBody>
                    <a:bodyPr/>
                    <a:lstStyle/>
                    <a:p>
                      <a:endParaRPr lang="en-US"/>
                    </a:p>
                  </a:txBody>
                  <a:tcPr/>
                </a:tc>
                <a:tc>
                  <a:txBody>
                    <a:bodyPr/>
                    <a:lstStyle/>
                    <a:p>
                      <a:pPr algn="ctr" fontAlgn="ctr"/>
                      <a:r>
                        <a:rPr lang="en-US" sz="2800" u="none" strike="noStrike">
                          <a:solidFill>
                            <a:schemeClr val="tx1">
                              <a:lumMod val="65000"/>
                              <a:lumOff val="35000"/>
                            </a:schemeClr>
                          </a:solidFill>
                          <a:effectLst/>
                          <a:latin typeface="Meiryo UI" panose="020B0604030504040204" pitchFamily="50" charset="-128"/>
                          <a:ea typeface="Meiryo UI" panose="020B0604030504040204" pitchFamily="50" charset="-128"/>
                        </a:rPr>
                        <a:t>2</a:t>
                      </a:r>
                      <a:endParaRPr lang="en-US" sz="2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 altLang="en-US" sz="2800" u="none" strike="noStrike">
                          <a:solidFill>
                            <a:schemeClr val="tx1">
                              <a:lumMod val="65000"/>
                              <a:lumOff val="35000"/>
                            </a:schemeClr>
                          </a:solidFill>
                          <a:effectLst/>
                          <a:latin typeface="Meiryo UI" panose="020B0604030504040204" pitchFamily="50" charset="-128"/>
                          <a:ea typeface="Meiryo UI" panose="020B0604030504040204" pitchFamily="50" charset="-128"/>
                        </a:rPr>
                        <a:t>画質</a:t>
                      </a:r>
                      <a:r>
                        <a:rPr lang="en-US" altLang="ja" sz="2800" u="none" strike="noStrike">
                          <a:solidFill>
                            <a:schemeClr val="tx1">
                              <a:lumMod val="65000"/>
                              <a:lumOff val="35000"/>
                            </a:schemeClr>
                          </a:solidFill>
                          <a:effectLst/>
                          <a:latin typeface="Meiryo UI" panose="020B0604030504040204" pitchFamily="50" charset="-128"/>
                          <a:ea typeface="Meiryo UI" panose="020B0604030504040204" pitchFamily="50" charset="-128"/>
                        </a:rPr>
                        <a:t>(</a:t>
                      </a:r>
                      <a:r>
                        <a:rPr lang="ja" altLang="en-US" sz="2800" u="none" strike="noStrike">
                          <a:solidFill>
                            <a:schemeClr val="tx1">
                              <a:lumMod val="65000"/>
                              <a:lumOff val="35000"/>
                            </a:schemeClr>
                          </a:solidFill>
                          <a:effectLst/>
                          <a:latin typeface="Meiryo UI" panose="020B0604030504040204" pitchFamily="50" charset="-128"/>
                          <a:ea typeface="Meiryo UI" panose="020B0604030504040204" pitchFamily="50" charset="-128"/>
                        </a:rPr>
                        <a:t>文字・絵・映像など）の明瞭さ</a:t>
                      </a:r>
                      <a:endParaRPr lang="ja" altLang="en-US" sz="2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 altLang="en-US" sz="2800" u="none" strike="noStrike">
                          <a:solidFill>
                            <a:schemeClr val="tx1">
                              <a:lumMod val="65000"/>
                              <a:lumOff val="35000"/>
                            </a:schemeClr>
                          </a:solidFill>
                          <a:effectLst/>
                          <a:latin typeface="Meiryo UI" panose="020B0604030504040204" pitchFamily="50" charset="-128"/>
                          <a:ea typeface="Meiryo UI" panose="020B0604030504040204" pitchFamily="50" charset="-128"/>
                        </a:rPr>
                        <a:t>文字や映像がきちんと見えるか</a:t>
                      </a:r>
                      <a:endParaRPr lang="ja" altLang="en-US" sz="2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 xmlns:a16="http://schemas.microsoft.com/office/drawing/2014/main" val="1552514229"/>
                  </a:ext>
                </a:extLst>
              </a:tr>
              <a:tr h="177800">
                <a:tc vMerge="1">
                  <a:txBody>
                    <a:bodyPr/>
                    <a:lstStyle/>
                    <a:p>
                      <a:endParaRPr lang="en-US"/>
                    </a:p>
                  </a:txBody>
                  <a:tcPr/>
                </a:tc>
                <a:tc>
                  <a:txBody>
                    <a:bodyPr/>
                    <a:lstStyle/>
                    <a:p>
                      <a:pPr algn="ctr" fontAlgn="ctr"/>
                      <a:r>
                        <a:rPr lang="en-US" sz="2800" u="none" strike="noStrike">
                          <a:solidFill>
                            <a:schemeClr val="tx1">
                              <a:lumMod val="65000"/>
                              <a:lumOff val="35000"/>
                            </a:schemeClr>
                          </a:solidFill>
                          <a:effectLst/>
                          <a:latin typeface="Meiryo UI" panose="020B0604030504040204" pitchFamily="50" charset="-128"/>
                          <a:ea typeface="Meiryo UI" panose="020B0604030504040204" pitchFamily="50" charset="-128"/>
                        </a:rPr>
                        <a:t>3</a:t>
                      </a:r>
                      <a:endParaRPr lang="en-US" sz="2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2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法的配慮</a:t>
                      </a:r>
                      <a:endParaRPr lang="ja-JP" altLang="en-US" sz="2800" b="0" i="0" u="none" strike="noStrike" dirty="0">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 altLang="en-US" sz="2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著作権、肖像権などを侵害していないか、規約に違反していないか</a:t>
                      </a:r>
                      <a:endParaRPr lang="ja" altLang="en-US" sz="2800" b="0" i="0" u="none" strike="noStrike" dirty="0">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 xmlns:a16="http://schemas.microsoft.com/office/drawing/2014/main" val="1904094045"/>
                  </a:ext>
                </a:extLst>
              </a:tr>
              <a:tr h="177800">
                <a:tc rowSpan="2">
                  <a:txBody>
                    <a:bodyPr/>
                    <a:lstStyle/>
                    <a:p>
                      <a:pPr algn="ctr" fontAlgn="ctr"/>
                      <a:r>
                        <a:rPr lang="ja-JP" altLang="en-US" sz="2800" u="none" strike="noStrike">
                          <a:solidFill>
                            <a:schemeClr val="tx1">
                              <a:lumMod val="65000"/>
                              <a:lumOff val="35000"/>
                            </a:schemeClr>
                          </a:solidFill>
                          <a:effectLst/>
                          <a:latin typeface="Meiryo UI" panose="020B0604030504040204" pitchFamily="50" charset="-128"/>
                          <a:ea typeface="Meiryo UI" panose="020B0604030504040204" pitchFamily="50" charset="-128"/>
                        </a:rPr>
                        <a:t>配信</a:t>
                      </a:r>
                      <a:endParaRPr lang="en-US" altLang="ja-JP" sz="2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endParaRPr>
                    </a:p>
                    <a:p>
                      <a:pPr algn="ctr" fontAlgn="ctr"/>
                      <a:r>
                        <a:rPr lang="ja-JP" altLang="en-US" sz="2800" u="none" strike="noStrike">
                          <a:solidFill>
                            <a:schemeClr val="tx1">
                              <a:lumMod val="65000"/>
                              <a:lumOff val="35000"/>
                            </a:schemeClr>
                          </a:solidFill>
                          <a:effectLst/>
                          <a:latin typeface="Meiryo UI" panose="020B0604030504040204" pitchFamily="50" charset="-128"/>
                          <a:ea typeface="Meiryo UI" panose="020B0604030504040204" pitchFamily="50" charset="-128"/>
                        </a:rPr>
                        <a:t>方法</a:t>
                      </a:r>
                      <a:endParaRPr lang="ja-JP" altLang="en-US" sz="2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sz="2800" u="none" strike="noStrike">
                          <a:solidFill>
                            <a:schemeClr val="tx1">
                              <a:lumMod val="65000"/>
                              <a:lumOff val="35000"/>
                            </a:schemeClr>
                          </a:solidFill>
                          <a:effectLst/>
                          <a:latin typeface="Meiryo UI" panose="020B0604030504040204" pitchFamily="50" charset="-128"/>
                          <a:ea typeface="Meiryo UI" panose="020B0604030504040204" pitchFamily="50" charset="-128"/>
                        </a:rPr>
                        <a:t>4</a:t>
                      </a:r>
                      <a:endParaRPr lang="en-US" sz="2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2800" u="none" strike="noStrike">
                          <a:solidFill>
                            <a:schemeClr val="tx1">
                              <a:lumMod val="65000"/>
                              <a:lumOff val="35000"/>
                            </a:schemeClr>
                          </a:solidFill>
                          <a:effectLst/>
                          <a:latin typeface="Meiryo UI" panose="020B0604030504040204" pitchFamily="50" charset="-128"/>
                          <a:ea typeface="Meiryo UI" panose="020B0604030504040204" pitchFamily="50" charset="-128"/>
                        </a:rPr>
                        <a:t>動作環境</a:t>
                      </a:r>
                      <a:endParaRPr lang="ja-JP" altLang="en-US" sz="2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 altLang="en-US" sz="2800" u="none" strike="noStrike">
                          <a:solidFill>
                            <a:schemeClr val="tx1">
                              <a:lumMod val="65000"/>
                              <a:lumOff val="35000"/>
                            </a:schemeClr>
                          </a:solidFill>
                          <a:effectLst/>
                          <a:latin typeface="Meiryo UI" panose="020B0604030504040204" pitchFamily="50" charset="-128"/>
                          <a:ea typeface="Meiryo UI" panose="020B0604030504040204" pitchFamily="50" charset="-128"/>
                        </a:rPr>
                        <a:t>保証する環境での動作を確認したか</a:t>
                      </a:r>
                      <a:endParaRPr lang="ja" altLang="en-US" sz="2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 xmlns:a16="http://schemas.microsoft.com/office/drawing/2014/main" val="4102409949"/>
                  </a:ext>
                </a:extLst>
              </a:tr>
              <a:tr h="177800">
                <a:tc vMerge="1">
                  <a:txBody>
                    <a:bodyPr/>
                    <a:lstStyle/>
                    <a:p>
                      <a:endParaRPr lang="en-US"/>
                    </a:p>
                  </a:txBody>
                  <a:tcPr/>
                </a:tc>
                <a:tc>
                  <a:txBody>
                    <a:bodyPr/>
                    <a:lstStyle/>
                    <a:p>
                      <a:pPr algn="ctr" fontAlgn="ctr"/>
                      <a:r>
                        <a:rPr lang="en-US" sz="2800" u="none" strike="noStrike">
                          <a:solidFill>
                            <a:schemeClr val="tx1">
                              <a:lumMod val="65000"/>
                              <a:lumOff val="35000"/>
                            </a:schemeClr>
                          </a:solidFill>
                          <a:effectLst/>
                          <a:latin typeface="Meiryo UI" panose="020B0604030504040204" pitchFamily="50" charset="-128"/>
                          <a:ea typeface="Meiryo UI" panose="020B0604030504040204" pitchFamily="50" charset="-128"/>
                        </a:rPr>
                        <a:t>5</a:t>
                      </a:r>
                      <a:endParaRPr lang="en-US" sz="2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 altLang="en-US" sz="2800" u="none" strike="noStrike">
                          <a:solidFill>
                            <a:schemeClr val="tx1">
                              <a:lumMod val="65000"/>
                              <a:lumOff val="35000"/>
                            </a:schemeClr>
                          </a:solidFill>
                          <a:effectLst/>
                          <a:latin typeface="Meiryo UI" panose="020B0604030504040204" pitchFamily="50" charset="-128"/>
                          <a:ea typeface="Meiryo UI" panose="020B0604030504040204" pitchFamily="50" charset="-128"/>
                        </a:rPr>
                        <a:t>システムやアプリの機能</a:t>
                      </a:r>
                      <a:endParaRPr lang="ja" altLang="en-US" sz="2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 altLang="en-US" sz="2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停止、再生などが機能するか</a:t>
                      </a:r>
                      <a:endParaRPr lang="ja" altLang="en-US" sz="2800" b="0" i="0" u="none" strike="noStrike" dirty="0">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 xmlns:a16="http://schemas.microsoft.com/office/drawing/2014/main" val="2796924969"/>
                  </a:ext>
                </a:extLst>
              </a:tr>
            </a:tbl>
          </a:graphicData>
        </a:graphic>
      </p:graphicFrame>
      <p:sp>
        <p:nvSpPr>
          <p:cNvPr id="3" name="スライド番号プレースホルダー 2"/>
          <p:cNvSpPr>
            <a:spLocks noGrp="1"/>
          </p:cNvSpPr>
          <p:nvPr>
            <p:ph type="sldNum" sz="quarter" idx="12"/>
          </p:nvPr>
        </p:nvSpPr>
        <p:spPr/>
        <p:txBody>
          <a:bodyPr/>
          <a:lstStyle/>
          <a:p>
            <a:fld id="{D9226DAE-D732-0D44-A3A9-3426432CAC1A}" type="slidenum">
              <a:rPr lang="en-US" smtClean="0"/>
              <a:t>35</a:t>
            </a:fld>
            <a:endParaRPr lang="en-US"/>
          </a:p>
        </p:txBody>
      </p:sp>
    </p:spTree>
    <p:extLst>
      <p:ext uri="{BB962C8B-B14F-4D97-AF65-F5344CB8AC3E}">
        <p14:creationId xmlns:p14="http://schemas.microsoft.com/office/powerpoint/2010/main" val="728650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A6E41C-DBDC-7142-AD83-094D3C8922C1}"/>
              </a:ext>
            </a:extLst>
          </p:cNvPr>
          <p:cNvSpPr>
            <a:spLocks noGrp="1"/>
          </p:cNvSpPr>
          <p:nvPr>
            <p:ph type="title"/>
          </p:nvPr>
        </p:nvSpPr>
        <p:spPr>
          <a:xfrm>
            <a:off x="838200" y="550873"/>
            <a:ext cx="10515600" cy="898898"/>
          </a:xfrm>
        </p:spPr>
        <p:txBody>
          <a:bodyPr/>
          <a:lstStyle/>
          <a:p>
            <a:r>
              <a:rPr lang="ja-JP" altLang="en-US" dirty="0">
                <a:solidFill>
                  <a:schemeClr val="tx1">
                    <a:lumMod val="65000"/>
                    <a:lumOff val="35000"/>
                  </a:schemeClr>
                </a:solidFill>
              </a:rPr>
              <a:t>教材としての確認項目：授業との連携</a:t>
            </a:r>
            <a:endParaRPr lang="en-US" dirty="0">
              <a:solidFill>
                <a:schemeClr val="tx1">
                  <a:lumMod val="65000"/>
                  <a:lumOff val="35000"/>
                </a:schemeClr>
              </a:solidFill>
            </a:endParaRPr>
          </a:p>
        </p:txBody>
      </p:sp>
      <p:graphicFrame>
        <p:nvGraphicFramePr>
          <p:cNvPr id="3" name="Table 2">
            <a:extLst>
              <a:ext uri="{FF2B5EF4-FFF2-40B4-BE49-F238E27FC236}">
                <a16:creationId xmlns="" xmlns:a16="http://schemas.microsoft.com/office/drawing/2014/main" id="{21CC4407-74BB-5748-A9F3-5CBF9BB5BC82}"/>
              </a:ext>
            </a:extLst>
          </p:cNvPr>
          <p:cNvGraphicFramePr>
            <a:graphicFrameLocks noGrp="1"/>
          </p:cNvGraphicFramePr>
          <p:nvPr>
            <p:extLst>
              <p:ext uri="{D42A27DB-BD31-4B8C-83A1-F6EECF244321}">
                <p14:modId xmlns:p14="http://schemas.microsoft.com/office/powerpoint/2010/main" val="2883653290"/>
              </p:ext>
            </p:extLst>
          </p:nvPr>
        </p:nvGraphicFramePr>
        <p:xfrm>
          <a:off x="485775" y="2595564"/>
          <a:ext cx="11201399" cy="1725930"/>
        </p:xfrm>
        <a:graphic>
          <a:graphicData uri="http://schemas.openxmlformats.org/drawingml/2006/table">
            <a:tbl>
              <a:tblPr>
                <a:tableStyleId>{5940675A-B579-460E-94D1-54222C63F5DA}</a:tableStyleId>
              </a:tblPr>
              <a:tblGrid>
                <a:gridCol w="1467821">
                  <a:extLst>
                    <a:ext uri="{9D8B030D-6E8A-4147-A177-3AD203B41FA5}">
                      <a16:colId xmlns="" xmlns:a16="http://schemas.microsoft.com/office/drawing/2014/main" val="2520438176"/>
                    </a:ext>
                  </a:extLst>
                </a:gridCol>
                <a:gridCol w="833989">
                  <a:extLst>
                    <a:ext uri="{9D8B030D-6E8A-4147-A177-3AD203B41FA5}">
                      <a16:colId xmlns="" xmlns:a16="http://schemas.microsoft.com/office/drawing/2014/main" val="2557165409"/>
                    </a:ext>
                  </a:extLst>
                </a:gridCol>
                <a:gridCol w="2683591">
                  <a:extLst>
                    <a:ext uri="{9D8B030D-6E8A-4147-A177-3AD203B41FA5}">
                      <a16:colId xmlns="" xmlns:a16="http://schemas.microsoft.com/office/drawing/2014/main" val="2423742075"/>
                    </a:ext>
                  </a:extLst>
                </a:gridCol>
                <a:gridCol w="6215998">
                  <a:extLst>
                    <a:ext uri="{9D8B030D-6E8A-4147-A177-3AD203B41FA5}">
                      <a16:colId xmlns="" xmlns:a16="http://schemas.microsoft.com/office/drawing/2014/main" val="1754567012"/>
                    </a:ext>
                  </a:extLst>
                </a:gridCol>
              </a:tblGrid>
              <a:tr h="177800">
                <a:tc rowSpan="2">
                  <a:txBody>
                    <a:bodyPr/>
                    <a:lstStyle/>
                    <a:p>
                      <a:pPr algn="ctr" fontAlgn="ctr"/>
                      <a:r>
                        <a:rPr lang="ja" altLang="en-US" sz="2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授業との連携</a:t>
                      </a:r>
                      <a:endParaRPr lang="ja" altLang="en-US" sz="2800" b="0" i="0" u="none" strike="noStrike" dirty="0">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sz="2800" u="none" strike="noStrike">
                          <a:solidFill>
                            <a:schemeClr val="tx1">
                              <a:lumMod val="65000"/>
                              <a:lumOff val="35000"/>
                            </a:schemeClr>
                          </a:solidFill>
                          <a:effectLst/>
                          <a:latin typeface="Meiryo UI" panose="020B0604030504040204" pitchFamily="50" charset="-128"/>
                          <a:ea typeface="Meiryo UI" panose="020B0604030504040204" pitchFamily="50" charset="-128"/>
                        </a:rPr>
                        <a:t>6</a:t>
                      </a:r>
                      <a:endParaRPr lang="en-US" sz="2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 altLang="en-US" sz="2800" u="none" strike="noStrike">
                          <a:solidFill>
                            <a:schemeClr val="tx1">
                              <a:lumMod val="65000"/>
                              <a:lumOff val="35000"/>
                            </a:schemeClr>
                          </a:solidFill>
                          <a:effectLst/>
                          <a:latin typeface="Meiryo UI" panose="020B0604030504040204" pitchFamily="50" charset="-128"/>
                          <a:ea typeface="Meiryo UI" panose="020B0604030504040204" pitchFamily="50" charset="-128"/>
                        </a:rPr>
                        <a:t>授業との連携</a:t>
                      </a:r>
                      <a:endParaRPr lang="ja" altLang="en-US" sz="2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 altLang="en-US" sz="2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動画が授業における学習活動を補完・強化する内容になっているか</a:t>
                      </a:r>
                      <a:endParaRPr lang="ja" altLang="en-US" sz="2800" b="0" i="0" u="none" strike="noStrike" dirty="0">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 xmlns:a16="http://schemas.microsoft.com/office/drawing/2014/main" val="795036403"/>
                  </a:ext>
                </a:extLst>
              </a:tr>
              <a:tr h="177800">
                <a:tc vMerge="1">
                  <a:txBody>
                    <a:bodyPr/>
                    <a:lstStyle/>
                    <a:p>
                      <a:endParaRPr lang="en-US"/>
                    </a:p>
                  </a:txBody>
                  <a:tcPr/>
                </a:tc>
                <a:tc>
                  <a:txBody>
                    <a:bodyPr/>
                    <a:lstStyle/>
                    <a:p>
                      <a:pPr algn="ctr" fontAlgn="ctr"/>
                      <a:r>
                        <a:rPr lang="en-US" sz="2800" u="none" strike="noStrike">
                          <a:solidFill>
                            <a:schemeClr val="tx1">
                              <a:lumMod val="65000"/>
                              <a:lumOff val="35000"/>
                            </a:schemeClr>
                          </a:solidFill>
                          <a:effectLst/>
                          <a:latin typeface="Meiryo UI" panose="020B0604030504040204" pitchFamily="50" charset="-128"/>
                          <a:ea typeface="Meiryo UI" panose="020B0604030504040204" pitchFamily="50" charset="-128"/>
                        </a:rPr>
                        <a:t>7</a:t>
                      </a:r>
                      <a:endParaRPr lang="en-US" sz="2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 altLang="en-US" sz="2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動画の使途と内容の関係</a:t>
                      </a:r>
                      <a:endParaRPr lang="ja" altLang="en-US" sz="2800" b="0" i="0" u="none" strike="noStrike" dirty="0">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 altLang="en-US" sz="2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動画の使途にあった作成方法になっているか</a:t>
                      </a:r>
                      <a:endParaRPr lang="ja" altLang="en-US" sz="2800" b="0" i="0" u="none" strike="noStrike" dirty="0">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 xmlns:a16="http://schemas.microsoft.com/office/drawing/2014/main" val="3901824977"/>
                  </a:ext>
                </a:extLst>
              </a:tr>
            </a:tbl>
          </a:graphicData>
        </a:graphic>
      </p:graphicFrame>
      <p:sp>
        <p:nvSpPr>
          <p:cNvPr id="4" name="スライド番号プレースホルダー 3"/>
          <p:cNvSpPr>
            <a:spLocks noGrp="1"/>
          </p:cNvSpPr>
          <p:nvPr>
            <p:ph type="sldNum" sz="quarter" idx="12"/>
          </p:nvPr>
        </p:nvSpPr>
        <p:spPr/>
        <p:txBody>
          <a:bodyPr/>
          <a:lstStyle/>
          <a:p>
            <a:fld id="{D9226DAE-D732-0D44-A3A9-3426432CAC1A}" type="slidenum">
              <a:rPr lang="en-US" smtClean="0"/>
              <a:t>36</a:t>
            </a:fld>
            <a:endParaRPr lang="en-US"/>
          </a:p>
        </p:txBody>
      </p:sp>
    </p:spTree>
    <p:extLst>
      <p:ext uri="{BB962C8B-B14F-4D97-AF65-F5344CB8AC3E}">
        <p14:creationId xmlns:p14="http://schemas.microsoft.com/office/powerpoint/2010/main" val="2828173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A6E41C-DBDC-7142-AD83-094D3C8922C1}"/>
              </a:ext>
            </a:extLst>
          </p:cNvPr>
          <p:cNvSpPr>
            <a:spLocks noGrp="1"/>
          </p:cNvSpPr>
          <p:nvPr>
            <p:ph type="title"/>
          </p:nvPr>
        </p:nvSpPr>
        <p:spPr>
          <a:xfrm>
            <a:off x="838200" y="536579"/>
            <a:ext cx="10515600" cy="898898"/>
          </a:xfrm>
        </p:spPr>
        <p:txBody>
          <a:bodyPr/>
          <a:lstStyle/>
          <a:p>
            <a:r>
              <a:rPr lang="ja-JP" altLang="en-US" dirty="0">
                <a:solidFill>
                  <a:schemeClr val="tx1">
                    <a:lumMod val="65000"/>
                    <a:lumOff val="35000"/>
                  </a:schemeClr>
                </a:solidFill>
              </a:rPr>
              <a:t>教材としての確認項目：認知的配慮</a:t>
            </a:r>
            <a:endParaRPr lang="en-US" dirty="0">
              <a:solidFill>
                <a:schemeClr val="tx1">
                  <a:lumMod val="65000"/>
                  <a:lumOff val="35000"/>
                </a:schemeClr>
              </a:solidFill>
            </a:endParaRPr>
          </a:p>
        </p:txBody>
      </p:sp>
      <p:graphicFrame>
        <p:nvGraphicFramePr>
          <p:cNvPr id="4" name="Table 3">
            <a:extLst>
              <a:ext uri="{FF2B5EF4-FFF2-40B4-BE49-F238E27FC236}">
                <a16:creationId xmlns="" xmlns:a16="http://schemas.microsoft.com/office/drawing/2014/main" id="{9D2298AE-70AE-154B-B6DA-F2FCEECE45BA}"/>
              </a:ext>
            </a:extLst>
          </p:cNvPr>
          <p:cNvGraphicFramePr>
            <a:graphicFrameLocks noGrp="1"/>
          </p:cNvGraphicFramePr>
          <p:nvPr>
            <p:extLst>
              <p:ext uri="{D42A27DB-BD31-4B8C-83A1-F6EECF244321}">
                <p14:modId xmlns:p14="http://schemas.microsoft.com/office/powerpoint/2010/main" val="3125707022"/>
              </p:ext>
            </p:extLst>
          </p:nvPr>
        </p:nvGraphicFramePr>
        <p:xfrm>
          <a:off x="362084" y="2025524"/>
          <a:ext cx="11469188" cy="4219575"/>
        </p:xfrm>
        <a:graphic>
          <a:graphicData uri="http://schemas.openxmlformats.org/drawingml/2006/table">
            <a:tbl>
              <a:tblPr>
                <a:tableStyleId>{5940675A-B579-460E-94D1-54222C63F5DA}</a:tableStyleId>
              </a:tblPr>
              <a:tblGrid>
                <a:gridCol w="1502912">
                  <a:extLst>
                    <a:ext uri="{9D8B030D-6E8A-4147-A177-3AD203B41FA5}">
                      <a16:colId xmlns="" xmlns:a16="http://schemas.microsoft.com/office/drawing/2014/main" val="775965428"/>
                    </a:ext>
                  </a:extLst>
                </a:gridCol>
                <a:gridCol w="853927">
                  <a:extLst>
                    <a:ext uri="{9D8B030D-6E8A-4147-A177-3AD203B41FA5}">
                      <a16:colId xmlns="" xmlns:a16="http://schemas.microsoft.com/office/drawing/2014/main" val="882977696"/>
                    </a:ext>
                  </a:extLst>
                </a:gridCol>
                <a:gridCol w="2747748">
                  <a:extLst>
                    <a:ext uri="{9D8B030D-6E8A-4147-A177-3AD203B41FA5}">
                      <a16:colId xmlns="" xmlns:a16="http://schemas.microsoft.com/office/drawing/2014/main" val="1257819578"/>
                    </a:ext>
                  </a:extLst>
                </a:gridCol>
                <a:gridCol w="6364601">
                  <a:extLst>
                    <a:ext uri="{9D8B030D-6E8A-4147-A177-3AD203B41FA5}">
                      <a16:colId xmlns="" xmlns:a16="http://schemas.microsoft.com/office/drawing/2014/main" val="2674256413"/>
                    </a:ext>
                  </a:extLst>
                </a:gridCol>
              </a:tblGrid>
              <a:tr h="177800">
                <a:tc rowSpan="11">
                  <a:txBody>
                    <a:bodyPr/>
                    <a:lstStyle/>
                    <a:p>
                      <a:pPr algn="ctr" fontAlgn="ctr"/>
                      <a:r>
                        <a:rPr lang="ja-JP" altLang="en-US" sz="1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認知的配慮</a:t>
                      </a:r>
                      <a:endParaRPr lang="ja-JP" altLang="en-US" sz="1800" b="0" i="0" u="none" strike="noStrike" dirty="0">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sz="1800" u="none" strike="noStrike">
                          <a:solidFill>
                            <a:schemeClr val="tx1">
                              <a:lumMod val="65000"/>
                              <a:lumOff val="35000"/>
                            </a:schemeClr>
                          </a:solidFill>
                          <a:effectLst/>
                          <a:latin typeface="Meiryo UI" panose="020B0604030504040204" pitchFamily="50" charset="-128"/>
                          <a:ea typeface="Meiryo UI" panose="020B0604030504040204" pitchFamily="50" charset="-128"/>
                        </a:rPr>
                        <a:t>8</a:t>
                      </a:r>
                      <a:endParaRPr lang="en-US" sz="1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 altLang="en-US" sz="1800" u="none" strike="noStrike">
                          <a:solidFill>
                            <a:schemeClr val="tx1">
                              <a:lumMod val="65000"/>
                              <a:lumOff val="35000"/>
                            </a:schemeClr>
                          </a:solidFill>
                          <a:effectLst/>
                          <a:latin typeface="Meiryo UI" panose="020B0604030504040204" pitchFamily="50" charset="-128"/>
                          <a:ea typeface="Meiryo UI" panose="020B0604030504040204" pitchFamily="50" charset="-128"/>
                        </a:rPr>
                        <a:t>前提知識、事前知識の有無</a:t>
                      </a:r>
                      <a:endParaRPr lang="ja" altLang="en-US" sz="1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 altLang="en-US" sz="1800" u="none" strike="noStrike">
                          <a:solidFill>
                            <a:schemeClr val="tx1">
                              <a:lumMod val="65000"/>
                              <a:lumOff val="35000"/>
                            </a:schemeClr>
                          </a:solidFill>
                          <a:effectLst/>
                          <a:latin typeface="Meiryo UI" panose="020B0604030504040204" pitchFamily="50" charset="-128"/>
                          <a:ea typeface="Meiryo UI" panose="020B0604030504040204" pitchFamily="50" charset="-128"/>
                        </a:rPr>
                        <a:t>事前知識が必要か</a:t>
                      </a:r>
                      <a:endParaRPr lang="ja" altLang="en-US" sz="1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 xmlns:a16="http://schemas.microsoft.com/office/drawing/2014/main" val="2611768542"/>
                  </a:ext>
                </a:extLst>
              </a:tr>
              <a:tr h="177800">
                <a:tc vMerge="1">
                  <a:txBody>
                    <a:bodyPr/>
                    <a:lstStyle/>
                    <a:p>
                      <a:endParaRPr lang="en-US"/>
                    </a:p>
                  </a:txBody>
                  <a:tcPr/>
                </a:tc>
                <a:tc>
                  <a:txBody>
                    <a:bodyPr/>
                    <a:lstStyle/>
                    <a:p>
                      <a:pPr algn="ctr" fontAlgn="ctr"/>
                      <a:r>
                        <a:rPr lang="en-US" sz="1800" u="none" strike="noStrike">
                          <a:solidFill>
                            <a:schemeClr val="tx1">
                              <a:lumMod val="65000"/>
                              <a:lumOff val="35000"/>
                            </a:schemeClr>
                          </a:solidFill>
                          <a:effectLst/>
                          <a:latin typeface="Meiryo UI" panose="020B0604030504040204" pitchFamily="50" charset="-128"/>
                          <a:ea typeface="Meiryo UI" panose="020B0604030504040204" pitchFamily="50" charset="-128"/>
                        </a:rPr>
                        <a:t>9</a:t>
                      </a:r>
                      <a:endParaRPr lang="en-US" sz="1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1800" u="none" strike="noStrike">
                          <a:solidFill>
                            <a:schemeClr val="tx1">
                              <a:lumMod val="65000"/>
                              <a:lumOff val="35000"/>
                            </a:schemeClr>
                          </a:solidFill>
                          <a:effectLst/>
                          <a:latin typeface="Meiryo UI" panose="020B0604030504040204" pitchFamily="50" charset="-128"/>
                          <a:ea typeface="Meiryo UI" panose="020B0604030504040204" pitchFamily="50" charset="-128"/>
                        </a:rPr>
                        <a:t>難易度</a:t>
                      </a:r>
                      <a:endParaRPr lang="ja-JP" altLang="en-US" sz="1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 altLang="en-US" sz="1800" u="none" strike="noStrike">
                          <a:solidFill>
                            <a:schemeClr val="tx1">
                              <a:lumMod val="65000"/>
                              <a:lumOff val="35000"/>
                            </a:schemeClr>
                          </a:solidFill>
                          <a:effectLst/>
                          <a:latin typeface="Meiryo UI" panose="020B0604030504040204" pitchFamily="50" charset="-128"/>
                          <a:ea typeface="Meiryo UI" panose="020B0604030504040204" pitchFamily="50" charset="-128"/>
                        </a:rPr>
                        <a:t>難しすぎないか、簡単過ぎないか</a:t>
                      </a:r>
                      <a:endParaRPr lang="ja" altLang="en-US" sz="1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 xmlns:a16="http://schemas.microsoft.com/office/drawing/2014/main" val="3875317628"/>
                  </a:ext>
                </a:extLst>
              </a:tr>
              <a:tr h="177800">
                <a:tc vMerge="1">
                  <a:txBody>
                    <a:bodyPr/>
                    <a:lstStyle/>
                    <a:p>
                      <a:endParaRPr lang="en-US"/>
                    </a:p>
                  </a:txBody>
                  <a:tcPr/>
                </a:tc>
                <a:tc>
                  <a:txBody>
                    <a:bodyPr/>
                    <a:lstStyle/>
                    <a:p>
                      <a:pPr algn="ctr" fontAlgn="ctr"/>
                      <a:r>
                        <a:rPr lang="en-US" sz="1800" u="none" strike="noStrike">
                          <a:solidFill>
                            <a:schemeClr val="tx1">
                              <a:lumMod val="65000"/>
                              <a:lumOff val="35000"/>
                            </a:schemeClr>
                          </a:solidFill>
                          <a:effectLst/>
                          <a:latin typeface="Meiryo UI" panose="020B0604030504040204" pitchFamily="50" charset="-128"/>
                          <a:ea typeface="Meiryo UI" panose="020B0604030504040204" pitchFamily="50" charset="-128"/>
                        </a:rPr>
                        <a:t>10</a:t>
                      </a:r>
                      <a:endParaRPr lang="en-US" sz="1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1800" u="none" strike="noStrike">
                          <a:solidFill>
                            <a:schemeClr val="tx1">
                              <a:lumMod val="65000"/>
                              <a:lumOff val="35000"/>
                            </a:schemeClr>
                          </a:solidFill>
                          <a:effectLst/>
                          <a:latin typeface="Meiryo UI" panose="020B0604030504040204" pitchFamily="50" charset="-128"/>
                          <a:ea typeface="Meiryo UI" panose="020B0604030504040204" pitchFamily="50" charset="-128"/>
                        </a:rPr>
                        <a:t>進み方</a:t>
                      </a:r>
                      <a:endParaRPr lang="ja-JP" altLang="en-US" sz="1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 altLang="en-US" sz="1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進み方は早すぎないか、遅すぎないか</a:t>
                      </a:r>
                      <a:r>
                        <a:rPr lang="ja" altLang="en-US" sz="1800" u="none" strike="noStrike" dirty="0" smtClean="0">
                          <a:solidFill>
                            <a:schemeClr val="tx1">
                              <a:lumMod val="65000"/>
                              <a:lumOff val="35000"/>
                            </a:schemeClr>
                          </a:solidFill>
                          <a:effectLst/>
                          <a:latin typeface="Meiryo UI" panose="020B0604030504040204" pitchFamily="50" charset="-128"/>
                          <a:ea typeface="Meiryo UI" panose="020B0604030504040204" pitchFamily="50" charset="-128"/>
                        </a:rPr>
                        <a:t>、</a:t>
                      </a:r>
                      <a:r>
                        <a:rPr lang="ja-JP" altLang="en-US" sz="1800" u="none" strike="noStrike" dirty="0" smtClean="0">
                          <a:solidFill>
                            <a:schemeClr val="tx1">
                              <a:lumMod val="65000"/>
                              <a:lumOff val="35000"/>
                            </a:schemeClr>
                          </a:solidFill>
                          <a:effectLst/>
                          <a:latin typeface="Meiryo UI" panose="020B0604030504040204" pitchFamily="50" charset="-128"/>
                          <a:ea typeface="Meiryo UI" panose="020B0604030504040204" pitchFamily="50" charset="-128"/>
                        </a:rPr>
                        <a:t>ちょうど</a:t>
                      </a:r>
                      <a:r>
                        <a:rPr lang="ja" altLang="en-US" sz="1800" u="none" strike="noStrike" dirty="0" smtClean="0">
                          <a:solidFill>
                            <a:schemeClr val="tx1">
                              <a:lumMod val="65000"/>
                              <a:lumOff val="35000"/>
                            </a:schemeClr>
                          </a:solidFill>
                          <a:effectLst/>
                          <a:latin typeface="Meiryo UI" panose="020B0604030504040204" pitchFamily="50" charset="-128"/>
                          <a:ea typeface="Meiryo UI" panose="020B0604030504040204" pitchFamily="50" charset="-128"/>
                        </a:rPr>
                        <a:t>良い</a:t>
                      </a:r>
                      <a:r>
                        <a:rPr lang="ja" altLang="en-US" sz="1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か</a:t>
                      </a:r>
                      <a:endParaRPr lang="ja" altLang="en-US" sz="1800" b="0" i="0" u="none" strike="noStrike" dirty="0">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 xmlns:a16="http://schemas.microsoft.com/office/drawing/2014/main" val="586081510"/>
                  </a:ext>
                </a:extLst>
              </a:tr>
              <a:tr h="177800">
                <a:tc vMerge="1">
                  <a:txBody>
                    <a:bodyPr/>
                    <a:lstStyle/>
                    <a:p>
                      <a:endParaRPr lang="en-US"/>
                    </a:p>
                  </a:txBody>
                  <a:tcPr/>
                </a:tc>
                <a:tc>
                  <a:txBody>
                    <a:bodyPr/>
                    <a:lstStyle/>
                    <a:p>
                      <a:pPr algn="ctr" fontAlgn="ctr"/>
                      <a:r>
                        <a:rPr lang="en-US" sz="1800" u="none" strike="noStrike">
                          <a:solidFill>
                            <a:schemeClr val="tx1">
                              <a:lumMod val="65000"/>
                              <a:lumOff val="35000"/>
                            </a:schemeClr>
                          </a:solidFill>
                          <a:effectLst/>
                          <a:latin typeface="Meiryo UI" panose="020B0604030504040204" pitchFamily="50" charset="-128"/>
                          <a:ea typeface="Meiryo UI" panose="020B0604030504040204" pitchFamily="50" charset="-128"/>
                        </a:rPr>
                        <a:t>11</a:t>
                      </a:r>
                      <a:endParaRPr lang="en-US" sz="1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1800" u="none" strike="noStrike">
                          <a:solidFill>
                            <a:schemeClr val="tx1">
                              <a:lumMod val="65000"/>
                              <a:lumOff val="35000"/>
                            </a:schemeClr>
                          </a:solidFill>
                          <a:effectLst/>
                          <a:latin typeface="Meiryo UI" panose="020B0604030504040204" pitchFamily="50" charset="-128"/>
                          <a:ea typeface="Meiryo UI" panose="020B0604030504040204" pitchFamily="50" charset="-128"/>
                        </a:rPr>
                        <a:t>量</a:t>
                      </a:r>
                      <a:endParaRPr lang="ja-JP" altLang="en-US" sz="1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 altLang="en-US" sz="1800" u="none" strike="noStrike">
                          <a:solidFill>
                            <a:schemeClr val="tx1">
                              <a:lumMod val="65000"/>
                              <a:lumOff val="35000"/>
                            </a:schemeClr>
                          </a:solidFill>
                          <a:effectLst/>
                          <a:latin typeface="Meiryo UI" panose="020B0604030504040204" pitchFamily="50" charset="-128"/>
                          <a:ea typeface="Meiryo UI" panose="020B0604030504040204" pitchFamily="50" charset="-128"/>
                        </a:rPr>
                        <a:t>学習内容を盛り込み過ぎていないか</a:t>
                      </a:r>
                      <a:endParaRPr lang="ja" altLang="en-US" sz="1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 xmlns:a16="http://schemas.microsoft.com/office/drawing/2014/main" val="3100135987"/>
                  </a:ext>
                </a:extLst>
              </a:tr>
              <a:tr h="177800">
                <a:tc vMerge="1">
                  <a:txBody>
                    <a:bodyPr/>
                    <a:lstStyle/>
                    <a:p>
                      <a:endParaRPr lang="en-US"/>
                    </a:p>
                  </a:txBody>
                  <a:tcPr/>
                </a:tc>
                <a:tc>
                  <a:txBody>
                    <a:bodyPr/>
                    <a:lstStyle/>
                    <a:p>
                      <a:pPr algn="ctr" fontAlgn="ctr"/>
                      <a:r>
                        <a:rPr lang="en-US" sz="1800" u="none" strike="noStrike">
                          <a:solidFill>
                            <a:schemeClr val="tx1">
                              <a:lumMod val="65000"/>
                              <a:lumOff val="35000"/>
                            </a:schemeClr>
                          </a:solidFill>
                          <a:effectLst/>
                          <a:latin typeface="Meiryo UI" panose="020B0604030504040204" pitchFamily="50" charset="-128"/>
                          <a:ea typeface="Meiryo UI" panose="020B0604030504040204" pitchFamily="50" charset="-128"/>
                        </a:rPr>
                        <a:t>12</a:t>
                      </a:r>
                      <a:endParaRPr lang="en-US" sz="1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1800" u="none" strike="noStrike">
                          <a:solidFill>
                            <a:schemeClr val="tx1">
                              <a:lumMod val="65000"/>
                              <a:lumOff val="35000"/>
                            </a:schemeClr>
                          </a:solidFill>
                          <a:effectLst/>
                          <a:latin typeface="Meiryo UI" panose="020B0604030504040204" pitchFamily="50" charset="-128"/>
                          <a:ea typeface="Meiryo UI" panose="020B0604030504040204" pitchFamily="50" charset="-128"/>
                        </a:rPr>
                        <a:t>長さ</a:t>
                      </a:r>
                      <a:endParaRPr lang="ja-JP" altLang="en-US" sz="1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 altLang="en-US" sz="1800" u="none" strike="noStrike">
                          <a:solidFill>
                            <a:schemeClr val="tx1">
                              <a:lumMod val="65000"/>
                              <a:lumOff val="35000"/>
                            </a:schemeClr>
                          </a:solidFill>
                          <a:effectLst/>
                          <a:latin typeface="Meiryo UI" panose="020B0604030504040204" pitchFamily="50" charset="-128"/>
                          <a:ea typeface="Meiryo UI" panose="020B0604030504040204" pitchFamily="50" charset="-128"/>
                        </a:rPr>
                        <a:t>長すぎないか、</a:t>
                      </a:r>
                      <a:r>
                        <a:rPr lang="en-US" altLang="ja" sz="1800" u="none" strike="noStrike">
                          <a:solidFill>
                            <a:schemeClr val="tx1">
                              <a:lumMod val="65000"/>
                              <a:lumOff val="35000"/>
                            </a:schemeClr>
                          </a:solidFill>
                          <a:effectLst/>
                          <a:latin typeface="Meiryo UI" panose="020B0604030504040204" pitchFamily="50" charset="-128"/>
                          <a:ea typeface="Meiryo UI" panose="020B0604030504040204" pitchFamily="50" charset="-128"/>
                        </a:rPr>
                        <a:t>15</a:t>
                      </a:r>
                      <a:r>
                        <a:rPr lang="ja" altLang="en-US" sz="1800" u="none" strike="noStrike">
                          <a:solidFill>
                            <a:schemeClr val="tx1">
                              <a:lumMod val="65000"/>
                              <a:lumOff val="35000"/>
                            </a:schemeClr>
                          </a:solidFill>
                          <a:effectLst/>
                          <a:latin typeface="Meiryo UI" panose="020B0604030504040204" pitchFamily="50" charset="-128"/>
                          <a:ea typeface="Meiryo UI" panose="020B0604030504040204" pitchFamily="50" charset="-128"/>
                        </a:rPr>
                        <a:t>分以内、可能であれば</a:t>
                      </a:r>
                      <a:r>
                        <a:rPr lang="en-US" altLang="ja" sz="1800" u="none" strike="noStrike">
                          <a:solidFill>
                            <a:schemeClr val="tx1">
                              <a:lumMod val="65000"/>
                              <a:lumOff val="35000"/>
                            </a:schemeClr>
                          </a:solidFill>
                          <a:effectLst/>
                          <a:latin typeface="Meiryo UI" panose="020B0604030504040204" pitchFamily="50" charset="-128"/>
                          <a:ea typeface="Meiryo UI" panose="020B0604030504040204" pitchFamily="50" charset="-128"/>
                        </a:rPr>
                        <a:t>5</a:t>
                      </a:r>
                      <a:r>
                        <a:rPr lang="ja" altLang="en-US" sz="1800" u="none" strike="noStrike">
                          <a:solidFill>
                            <a:schemeClr val="tx1">
                              <a:lumMod val="65000"/>
                              <a:lumOff val="35000"/>
                            </a:schemeClr>
                          </a:solidFill>
                          <a:effectLst/>
                          <a:latin typeface="Meiryo UI" panose="020B0604030504040204" pitchFamily="50" charset="-128"/>
                          <a:ea typeface="Meiryo UI" panose="020B0604030504040204" pitchFamily="50" charset="-128"/>
                        </a:rPr>
                        <a:t>分以内になっているか</a:t>
                      </a:r>
                      <a:endParaRPr lang="ja" altLang="en-US" sz="1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 xmlns:a16="http://schemas.microsoft.com/office/drawing/2014/main" val="3150160994"/>
                  </a:ext>
                </a:extLst>
              </a:tr>
              <a:tr h="177800">
                <a:tc vMerge="1">
                  <a:txBody>
                    <a:bodyPr/>
                    <a:lstStyle/>
                    <a:p>
                      <a:endParaRPr lang="en-US"/>
                    </a:p>
                  </a:txBody>
                  <a:tcPr/>
                </a:tc>
                <a:tc>
                  <a:txBody>
                    <a:bodyPr/>
                    <a:lstStyle/>
                    <a:p>
                      <a:pPr algn="ctr" fontAlgn="ctr"/>
                      <a:r>
                        <a:rPr lang="en-US" sz="1800" u="none" strike="noStrike">
                          <a:solidFill>
                            <a:schemeClr val="tx1">
                              <a:lumMod val="65000"/>
                              <a:lumOff val="35000"/>
                            </a:schemeClr>
                          </a:solidFill>
                          <a:effectLst/>
                          <a:latin typeface="Meiryo UI" panose="020B0604030504040204" pitchFamily="50" charset="-128"/>
                          <a:ea typeface="Meiryo UI" panose="020B0604030504040204" pitchFamily="50" charset="-128"/>
                        </a:rPr>
                        <a:t>13</a:t>
                      </a:r>
                      <a:endParaRPr lang="en-US" sz="1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 altLang="en-US" sz="1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ナレーション</a:t>
                      </a:r>
                      <a:endParaRPr lang="en-US" altLang="ja" sz="1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endParaRPr>
                    </a:p>
                    <a:p>
                      <a:pPr algn="l" fontAlgn="ctr"/>
                      <a:r>
                        <a:rPr lang="ja" altLang="en-US" sz="1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（スピード）</a:t>
                      </a:r>
                      <a:endParaRPr lang="ja" altLang="en-US" sz="1800" b="0" i="0" u="none" strike="noStrike" dirty="0">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 altLang="en-US" sz="1800" u="none" strike="noStrike">
                          <a:solidFill>
                            <a:schemeClr val="tx1">
                              <a:lumMod val="65000"/>
                              <a:lumOff val="35000"/>
                            </a:schemeClr>
                          </a:solidFill>
                          <a:effectLst/>
                          <a:latin typeface="Meiryo UI" panose="020B0604030504040204" pitchFamily="50" charset="-128"/>
                          <a:ea typeface="Meiryo UI" panose="020B0604030504040204" pitchFamily="50" charset="-128"/>
                        </a:rPr>
                        <a:t>話すスピードはちょうど良いか</a:t>
                      </a:r>
                      <a:endParaRPr lang="ja" altLang="en-US" sz="1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 xmlns:a16="http://schemas.microsoft.com/office/drawing/2014/main" val="3186756141"/>
                  </a:ext>
                </a:extLst>
              </a:tr>
              <a:tr h="177800">
                <a:tc vMerge="1">
                  <a:txBody>
                    <a:bodyPr/>
                    <a:lstStyle/>
                    <a:p>
                      <a:endParaRPr lang="en-US"/>
                    </a:p>
                  </a:txBody>
                  <a:tcPr/>
                </a:tc>
                <a:tc>
                  <a:txBody>
                    <a:bodyPr/>
                    <a:lstStyle/>
                    <a:p>
                      <a:pPr algn="ctr" fontAlgn="ctr"/>
                      <a:r>
                        <a:rPr lang="en-US" sz="1800" u="none" strike="noStrike">
                          <a:solidFill>
                            <a:schemeClr val="tx1">
                              <a:lumMod val="65000"/>
                              <a:lumOff val="35000"/>
                            </a:schemeClr>
                          </a:solidFill>
                          <a:effectLst/>
                          <a:latin typeface="Meiryo UI" panose="020B0604030504040204" pitchFamily="50" charset="-128"/>
                          <a:ea typeface="Meiryo UI" panose="020B0604030504040204" pitchFamily="50" charset="-128"/>
                        </a:rPr>
                        <a:t>14</a:t>
                      </a:r>
                      <a:endParaRPr lang="en-US" sz="1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 altLang="en-US" sz="1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ナレーション</a:t>
                      </a:r>
                      <a:endParaRPr lang="en-US" altLang="ja" sz="1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endParaRPr>
                    </a:p>
                    <a:p>
                      <a:pPr algn="l" fontAlgn="ctr"/>
                      <a:r>
                        <a:rPr lang="ja" altLang="en-US" sz="1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（明瞭さ）</a:t>
                      </a:r>
                      <a:endParaRPr lang="ja" altLang="en-US" sz="1800" b="0" i="0" u="none" strike="noStrike" dirty="0">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 altLang="en-US" sz="1800" u="none" strike="noStrike">
                          <a:solidFill>
                            <a:schemeClr val="tx1">
                              <a:lumMod val="65000"/>
                              <a:lumOff val="35000"/>
                            </a:schemeClr>
                          </a:solidFill>
                          <a:effectLst/>
                          <a:latin typeface="Meiryo UI" panose="020B0604030504040204" pitchFamily="50" charset="-128"/>
                          <a:ea typeface="Meiryo UI" panose="020B0604030504040204" pitchFamily="50" charset="-128"/>
                        </a:rPr>
                        <a:t>具体的に説明しているか</a:t>
                      </a:r>
                      <a:r>
                        <a:rPr lang="en-US" altLang="ja" sz="1800" u="none" strike="noStrike">
                          <a:solidFill>
                            <a:schemeClr val="tx1">
                              <a:lumMod val="65000"/>
                              <a:lumOff val="35000"/>
                            </a:schemeClr>
                          </a:solidFill>
                          <a:effectLst/>
                          <a:latin typeface="Meiryo UI" panose="020B0604030504040204" pitchFamily="50" charset="-128"/>
                          <a:ea typeface="Meiryo UI" panose="020B0604030504040204" pitchFamily="50" charset="-128"/>
                        </a:rPr>
                        <a:t>(</a:t>
                      </a:r>
                      <a:r>
                        <a:rPr lang="ja" altLang="en-US" sz="1800" u="none" strike="noStrike">
                          <a:solidFill>
                            <a:schemeClr val="tx1">
                              <a:lumMod val="65000"/>
                              <a:lumOff val="35000"/>
                            </a:schemeClr>
                          </a:solidFill>
                          <a:effectLst/>
                          <a:latin typeface="Meiryo UI" panose="020B0604030504040204" pitchFamily="50" charset="-128"/>
                          <a:ea typeface="Meiryo UI" panose="020B0604030504040204" pitchFamily="50" charset="-128"/>
                        </a:rPr>
                        <a:t>こう、ここ、これなどの指示語は使っていないか</a:t>
                      </a:r>
                      <a:r>
                        <a:rPr lang="en-US" altLang="ja" sz="1800" u="none" strike="noStrike">
                          <a:solidFill>
                            <a:schemeClr val="tx1">
                              <a:lumMod val="65000"/>
                              <a:lumOff val="35000"/>
                            </a:schemeClr>
                          </a:solidFill>
                          <a:effectLst/>
                          <a:latin typeface="Meiryo UI" panose="020B0604030504040204" pitchFamily="50" charset="-128"/>
                          <a:ea typeface="Meiryo UI" panose="020B0604030504040204" pitchFamily="50" charset="-128"/>
                        </a:rPr>
                        <a:t>)</a:t>
                      </a:r>
                      <a:endParaRPr lang="en-US" altLang="ja" sz="1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 xmlns:a16="http://schemas.microsoft.com/office/drawing/2014/main" val="4017458363"/>
                  </a:ext>
                </a:extLst>
              </a:tr>
              <a:tr h="177800">
                <a:tc vMerge="1">
                  <a:txBody>
                    <a:bodyPr/>
                    <a:lstStyle/>
                    <a:p>
                      <a:endParaRPr lang="en-US"/>
                    </a:p>
                  </a:txBody>
                  <a:tcPr/>
                </a:tc>
                <a:tc>
                  <a:txBody>
                    <a:bodyPr/>
                    <a:lstStyle/>
                    <a:p>
                      <a:pPr algn="ctr" fontAlgn="ctr"/>
                      <a:r>
                        <a:rPr lang="en-US" sz="1800" u="none" strike="noStrike">
                          <a:solidFill>
                            <a:schemeClr val="tx1">
                              <a:lumMod val="65000"/>
                              <a:lumOff val="35000"/>
                            </a:schemeClr>
                          </a:solidFill>
                          <a:effectLst/>
                          <a:latin typeface="Meiryo UI" panose="020B0604030504040204" pitchFamily="50" charset="-128"/>
                          <a:ea typeface="Meiryo UI" panose="020B0604030504040204" pitchFamily="50" charset="-128"/>
                        </a:rPr>
                        <a:t>15</a:t>
                      </a:r>
                      <a:endParaRPr lang="en-US" sz="1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 altLang="en-US" sz="1800" u="none" strike="noStrike">
                          <a:solidFill>
                            <a:schemeClr val="tx1">
                              <a:lumMod val="65000"/>
                              <a:lumOff val="35000"/>
                            </a:schemeClr>
                          </a:solidFill>
                          <a:effectLst/>
                          <a:latin typeface="Meiryo UI" panose="020B0604030504040204" pitchFamily="50" charset="-128"/>
                          <a:ea typeface="Meiryo UI" panose="020B0604030504040204" pitchFamily="50" charset="-128"/>
                        </a:rPr>
                        <a:t>重要な学習内容の強調</a:t>
                      </a:r>
                      <a:endParaRPr lang="ja" altLang="en-US" sz="1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 altLang="en-US" sz="1800" u="none" strike="noStrike">
                          <a:solidFill>
                            <a:schemeClr val="tx1">
                              <a:lumMod val="65000"/>
                              <a:lumOff val="35000"/>
                            </a:schemeClr>
                          </a:solidFill>
                          <a:effectLst/>
                          <a:latin typeface="Meiryo UI" panose="020B0604030504040204" pitchFamily="50" charset="-128"/>
                          <a:ea typeface="Meiryo UI" panose="020B0604030504040204" pitchFamily="50" charset="-128"/>
                        </a:rPr>
                        <a:t>重要な部分は強調・反復されているか</a:t>
                      </a:r>
                      <a:endParaRPr lang="ja" altLang="en-US" sz="1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 xmlns:a16="http://schemas.microsoft.com/office/drawing/2014/main" val="2191629896"/>
                  </a:ext>
                </a:extLst>
              </a:tr>
              <a:tr h="177800">
                <a:tc vMerge="1">
                  <a:txBody>
                    <a:bodyPr/>
                    <a:lstStyle/>
                    <a:p>
                      <a:endParaRPr lang="en-US"/>
                    </a:p>
                  </a:txBody>
                  <a:tcPr/>
                </a:tc>
                <a:tc>
                  <a:txBody>
                    <a:bodyPr/>
                    <a:lstStyle/>
                    <a:p>
                      <a:pPr algn="ctr" fontAlgn="ctr"/>
                      <a:r>
                        <a:rPr lang="en-US" sz="1800" u="none" strike="noStrike">
                          <a:solidFill>
                            <a:schemeClr val="tx1">
                              <a:lumMod val="65000"/>
                              <a:lumOff val="35000"/>
                            </a:schemeClr>
                          </a:solidFill>
                          <a:effectLst/>
                          <a:latin typeface="Meiryo UI" panose="020B0604030504040204" pitchFamily="50" charset="-128"/>
                          <a:ea typeface="Meiryo UI" panose="020B0604030504040204" pitchFamily="50" charset="-128"/>
                        </a:rPr>
                        <a:t>16</a:t>
                      </a:r>
                      <a:endParaRPr lang="en-US" sz="1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 altLang="en-US" sz="1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学習内容の範囲</a:t>
                      </a:r>
                      <a:endParaRPr lang="en-US" altLang="ja" sz="1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endParaRPr>
                    </a:p>
                    <a:p>
                      <a:pPr algn="l" fontAlgn="ctr"/>
                      <a:r>
                        <a:rPr lang="ja" altLang="en-US" sz="1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（ポイント）</a:t>
                      </a:r>
                      <a:endParaRPr lang="ja" altLang="en-US" sz="1800" b="0" i="0" u="none" strike="noStrike" dirty="0">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 altLang="en-US" sz="1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重要な部分は網羅されているか。動画教材</a:t>
                      </a:r>
                      <a:r>
                        <a:rPr lang="en-US" altLang="ja" sz="1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1</a:t>
                      </a:r>
                      <a:r>
                        <a:rPr lang="ja" altLang="en-US" sz="1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つにつきポイントは</a:t>
                      </a:r>
                      <a:r>
                        <a:rPr lang="en-US" altLang="ja" sz="1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5</a:t>
                      </a:r>
                      <a:r>
                        <a:rPr lang="ja" altLang="en-US" sz="1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つ以内になっているか</a:t>
                      </a:r>
                      <a:endParaRPr lang="ja" altLang="en-US" sz="1800" b="0" i="0" u="none" strike="noStrike" dirty="0">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 xmlns:a16="http://schemas.microsoft.com/office/drawing/2014/main" val="3382638772"/>
                  </a:ext>
                </a:extLst>
              </a:tr>
              <a:tr h="177800">
                <a:tc vMerge="1">
                  <a:txBody>
                    <a:bodyPr/>
                    <a:lstStyle/>
                    <a:p>
                      <a:endParaRPr lang="en-US"/>
                    </a:p>
                  </a:txBody>
                  <a:tcPr/>
                </a:tc>
                <a:tc>
                  <a:txBody>
                    <a:bodyPr/>
                    <a:lstStyle/>
                    <a:p>
                      <a:pPr algn="ctr" fontAlgn="ctr"/>
                      <a:r>
                        <a:rPr lang="en-US" sz="1800" u="none" strike="noStrike">
                          <a:solidFill>
                            <a:schemeClr val="tx1">
                              <a:lumMod val="65000"/>
                              <a:lumOff val="35000"/>
                            </a:schemeClr>
                          </a:solidFill>
                          <a:effectLst/>
                          <a:latin typeface="Meiryo UI" panose="020B0604030504040204" pitchFamily="50" charset="-128"/>
                          <a:ea typeface="Meiryo UI" panose="020B0604030504040204" pitchFamily="50" charset="-128"/>
                        </a:rPr>
                        <a:t>17</a:t>
                      </a:r>
                      <a:endParaRPr lang="en-US" sz="1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1800" u="none" strike="noStrike">
                          <a:solidFill>
                            <a:schemeClr val="tx1">
                              <a:lumMod val="65000"/>
                              <a:lumOff val="35000"/>
                            </a:schemeClr>
                          </a:solidFill>
                          <a:effectLst/>
                          <a:latin typeface="Meiryo UI" panose="020B0604030504040204" pitchFamily="50" charset="-128"/>
                          <a:ea typeface="Meiryo UI" panose="020B0604030504040204" pitchFamily="50" charset="-128"/>
                        </a:rPr>
                        <a:t>構成</a:t>
                      </a:r>
                      <a:endParaRPr lang="ja-JP" altLang="en-US" sz="1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 altLang="en-US" sz="1800" u="none" strike="noStrike">
                          <a:solidFill>
                            <a:schemeClr val="tx1">
                              <a:lumMod val="65000"/>
                              <a:lumOff val="35000"/>
                            </a:schemeClr>
                          </a:solidFill>
                          <a:effectLst/>
                          <a:latin typeface="Meiryo UI" panose="020B0604030504040204" pitchFamily="50" charset="-128"/>
                          <a:ea typeface="Meiryo UI" panose="020B0604030504040204" pitchFamily="50" charset="-128"/>
                        </a:rPr>
                        <a:t>ストーリーは現実的か？展開は論理的か？理解しやすい順番で情報を提供しているか</a:t>
                      </a:r>
                      <a:endParaRPr lang="ja" altLang="en-US" sz="1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 xmlns:a16="http://schemas.microsoft.com/office/drawing/2014/main" val="3060420852"/>
                  </a:ext>
                </a:extLst>
              </a:tr>
              <a:tr h="177800">
                <a:tc vMerge="1">
                  <a:txBody>
                    <a:bodyPr/>
                    <a:lstStyle/>
                    <a:p>
                      <a:endParaRPr lang="en-US"/>
                    </a:p>
                  </a:txBody>
                  <a:tcPr/>
                </a:tc>
                <a:tc>
                  <a:txBody>
                    <a:bodyPr/>
                    <a:lstStyle/>
                    <a:p>
                      <a:pPr algn="ctr" fontAlgn="ctr"/>
                      <a:r>
                        <a:rPr lang="en-US" sz="1800" u="none" strike="noStrike">
                          <a:solidFill>
                            <a:schemeClr val="tx1">
                              <a:lumMod val="65000"/>
                              <a:lumOff val="35000"/>
                            </a:schemeClr>
                          </a:solidFill>
                          <a:effectLst/>
                          <a:latin typeface="Meiryo UI" panose="020B0604030504040204" pitchFamily="50" charset="-128"/>
                          <a:ea typeface="Meiryo UI" panose="020B0604030504040204" pitchFamily="50" charset="-128"/>
                        </a:rPr>
                        <a:t>18</a:t>
                      </a:r>
                      <a:endParaRPr lang="en-US" sz="1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 altLang="en-US" sz="1800" u="none" strike="noStrike">
                          <a:solidFill>
                            <a:schemeClr val="tx1">
                              <a:lumMod val="65000"/>
                              <a:lumOff val="35000"/>
                            </a:schemeClr>
                          </a:solidFill>
                          <a:effectLst/>
                          <a:latin typeface="Meiryo UI" panose="020B0604030504040204" pitchFamily="50" charset="-128"/>
                          <a:ea typeface="Meiryo UI" panose="020B0604030504040204" pitchFamily="50" charset="-128"/>
                        </a:rPr>
                        <a:t>素材、メディアの組み合わせ</a:t>
                      </a:r>
                      <a:endParaRPr lang="ja" altLang="en-US" sz="1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 altLang="en-US" sz="1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素材、メディアの組み合わせは学習を助けているか</a:t>
                      </a:r>
                      <a:endParaRPr lang="ja" altLang="en-US" sz="1800" b="0" i="0" u="none" strike="noStrike" dirty="0">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 xmlns:a16="http://schemas.microsoft.com/office/drawing/2014/main" val="3692837372"/>
                  </a:ext>
                </a:extLst>
              </a:tr>
            </a:tbl>
          </a:graphicData>
        </a:graphic>
      </p:graphicFrame>
      <p:sp>
        <p:nvSpPr>
          <p:cNvPr id="3" name="スライド番号プレースホルダー 2"/>
          <p:cNvSpPr>
            <a:spLocks noGrp="1"/>
          </p:cNvSpPr>
          <p:nvPr>
            <p:ph type="sldNum" sz="quarter" idx="12"/>
          </p:nvPr>
        </p:nvSpPr>
        <p:spPr/>
        <p:txBody>
          <a:bodyPr/>
          <a:lstStyle/>
          <a:p>
            <a:fld id="{D9226DAE-D732-0D44-A3A9-3426432CAC1A}" type="slidenum">
              <a:rPr lang="en-US" smtClean="0"/>
              <a:t>37</a:t>
            </a:fld>
            <a:endParaRPr lang="en-US"/>
          </a:p>
        </p:txBody>
      </p:sp>
    </p:spTree>
    <p:extLst>
      <p:ext uri="{BB962C8B-B14F-4D97-AF65-F5344CB8AC3E}">
        <p14:creationId xmlns:p14="http://schemas.microsoft.com/office/powerpoint/2010/main" val="36630307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A6E41C-DBDC-7142-AD83-094D3C8922C1}"/>
              </a:ext>
            </a:extLst>
          </p:cNvPr>
          <p:cNvSpPr>
            <a:spLocks noGrp="1"/>
          </p:cNvSpPr>
          <p:nvPr>
            <p:ph type="title"/>
          </p:nvPr>
        </p:nvSpPr>
        <p:spPr>
          <a:xfrm>
            <a:off x="838200" y="536581"/>
            <a:ext cx="10515600" cy="898898"/>
          </a:xfrm>
        </p:spPr>
        <p:txBody>
          <a:bodyPr/>
          <a:lstStyle/>
          <a:p>
            <a:r>
              <a:rPr lang="ja-JP" altLang="en-US" dirty="0">
                <a:solidFill>
                  <a:schemeClr val="tx1">
                    <a:lumMod val="65000"/>
                    <a:lumOff val="35000"/>
                  </a:schemeClr>
                </a:solidFill>
              </a:rPr>
              <a:t>教材としての確認項目：情意的配慮</a:t>
            </a:r>
            <a:endParaRPr lang="en-US" dirty="0">
              <a:solidFill>
                <a:schemeClr val="tx1">
                  <a:lumMod val="65000"/>
                  <a:lumOff val="35000"/>
                </a:schemeClr>
              </a:solidFill>
            </a:endParaRPr>
          </a:p>
        </p:txBody>
      </p:sp>
      <p:graphicFrame>
        <p:nvGraphicFramePr>
          <p:cNvPr id="3" name="Table 2">
            <a:extLst>
              <a:ext uri="{FF2B5EF4-FFF2-40B4-BE49-F238E27FC236}">
                <a16:creationId xmlns="" xmlns:a16="http://schemas.microsoft.com/office/drawing/2014/main" id="{47BCF519-F68C-DF4D-88E5-8CD24E83A9E7}"/>
              </a:ext>
            </a:extLst>
          </p:cNvPr>
          <p:cNvGraphicFramePr>
            <a:graphicFrameLocks noGrp="1"/>
          </p:cNvGraphicFramePr>
          <p:nvPr>
            <p:extLst>
              <p:ext uri="{D42A27DB-BD31-4B8C-83A1-F6EECF244321}">
                <p14:modId xmlns:p14="http://schemas.microsoft.com/office/powerpoint/2010/main" val="3714722413"/>
              </p:ext>
            </p:extLst>
          </p:nvPr>
        </p:nvGraphicFramePr>
        <p:xfrm>
          <a:off x="457199" y="2360751"/>
          <a:ext cx="11301413" cy="3461385"/>
        </p:xfrm>
        <a:graphic>
          <a:graphicData uri="http://schemas.openxmlformats.org/drawingml/2006/table">
            <a:tbl>
              <a:tblPr>
                <a:tableStyleId>{5940675A-B579-460E-94D1-54222C63F5DA}</a:tableStyleId>
              </a:tblPr>
              <a:tblGrid>
                <a:gridCol w="1967895">
                  <a:extLst>
                    <a:ext uri="{9D8B030D-6E8A-4147-A177-3AD203B41FA5}">
                      <a16:colId xmlns="" xmlns:a16="http://schemas.microsoft.com/office/drawing/2014/main" val="2718486608"/>
                    </a:ext>
                  </a:extLst>
                </a:gridCol>
                <a:gridCol w="799712">
                  <a:extLst>
                    <a:ext uri="{9D8B030D-6E8A-4147-A177-3AD203B41FA5}">
                      <a16:colId xmlns="" xmlns:a16="http://schemas.microsoft.com/office/drawing/2014/main" val="2564383939"/>
                    </a:ext>
                  </a:extLst>
                </a:gridCol>
                <a:gridCol w="2573293">
                  <a:extLst>
                    <a:ext uri="{9D8B030D-6E8A-4147-A177-3AD203B41FA5}">
                      <a16:colId xmlns="" xmlns:a16="http://schemas.microsoft.com/office/drawing/2014/main" val="552400530"/>
                    </a:ext>
                  </a:extLst>
                </a:gridCol>
                <a:gridCol w="5960513">
                  <a:extLst>
                    <a:ext uri="{9D8B030D-6E8A-4147-A177-3AD203B41FA5}">
                      <a16:colId xmlns="" xmlns:a16="http://schemas.microsoft.com/office/drawing/2014/main" val="2798877043"/>
                    </a:ext>
                  </a:extLst>
                </a:gridCol>
              </a:tblGrid>
              <a:tr h="177800">
                <a:tc rowSpan="5">
                  <a:txBody>
                    <a:bodyPr/>
                    <a:lstStyle/>
                    <a:p>
                      <a:pPr algn="ctr" fontAlgn="ctr"/>
                      <a:r>
                        <a:rPr lang="ja-JP" altLang="en-US" sz="2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情意的配慮</a:t>
                      </a:r>
                      <a:endParaRPr lang="ja-JP" altLang="en-US" sz="2800" b="0" i="0" u="none" strike="noStrike" dirty="0">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sz="2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19</a:t>
                      </a:r>
                      <a:endParaRPr lang="en-US" sz="2800" b="0" i="0" u="none" strike="noStrike" dirty="0">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rowSpan="4">
                  <a:txBody>
                    <a:bodyPr/>
                    <a:lstStyle/>
                    <a:p>
                      <a:pPr algn="l" fontAlgn="ctr"/>
                      <a:r>
                        <a:rPr lang="ja-JP" altLang="en-US" sz="2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動機づけ</a:t>
                      </a:r>
                      <a:endParaRPr lang="ja-JP" altLang="en-US" sz="2800" b="0" i="0" u="none" strike="noStrike" dirty="0">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 altLang="en-US" sz="2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注意喚起しているか</a:t>
                      </a:r>
                      <a:r>
                        <a:rPr lang="en-US" altLang="ja" sz="2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(ARCS</a:t>
                      </a:r>
                      <a:r>
                        <a:rPr lang="ja" altLang="en-US" sz="2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の</a:t>
                      </a:r>
                      <a:r>
                        <a:rPr lang="en-US" altLang="ja" sz="2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A)</a:t>
                      </a:r>
                      <a:endParaRPr lang="en-US" altLang="ja" sz="2800" b="0" i="0" u="none" strike="noStrike" dirty="0">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 xmlns:a16="http://schemas.microsoft.com/office/drawing/2014/main" val="1545978917"/>
                  </a:ext>
                </a:extLst>
              </a:tr>
              <a:tr h="177800">
                <a:tc vMerge="1">
                  <a:txBody>
                    <a:bodyPr/>
                    <a:lstStyle/>
                    <a:p>
                      <a:endParaRPr lang="en-US"/>
                    </a:p>
                  </a:txBody>
                  <a:tcPr/>
                </a:tc>
                <a:tc>
                  <a:txBody>
                    <a:bodyPr/>
                    <a:lstStyle/>
                    <a:p>
                      <a:pPr algn="ctr" fontAlgn="ctr"/>
                      <a:r>
                        <a:rPr lang="en-US" sz="2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20</a:t>
                      </a:r>
                      <a:endParaRPr lang="en-US" sz="2800" b="0" i="0" u="none" strike="noStrike" dirty="0">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vMerge="1">
                  <a:txBody>
                    <a:bodyPr/>
                    <a:lstStyle/>
                    <a:p>
                      <a:endParaRPr lang="en-US"/>
                    </a:p>
                  </a:txBody>
                  <a:tcPr/>
                </a:tc>
                <a:tc>
                  <a:txBody>
                    <a:bodyPr/>
                    <a:lstStyle/>
                    <a:p>
                      <a:pPr algn="l" fontAlgn="ctr"/>
                      <a:r>
                        <a:rPr lang="ja" altLang="en-US" sz="2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学習内容と学習者の関心を関連づけを支援しているか</a:t>
                      </a:r>
                      <a:r>
                        <a:rPr lang="en-US" altLang="ja" sz="2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(ARCS</a:t>
                      </a:r>
                      <a:r>
                        <a:rPr lang="ja" altLang="en-US" sz="2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の</a:t>
                      </a:r>
                      <a:r>
                        <a:rPr lang="en-US" altLang="ja" sz="2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R)</a:t>
                      </a:r>
                      <a:endParaRPr lang="en-US" altLang="ja" sz="2800" b="0" i="0" u="none" strike="noStrike" dirty="0">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 xmlns:a16="http://schemas.microsoft.com/office/drawing/2014/main" val="1548126417"/>
                  </a:ext>
                </a:extLst>
              </a:tr>
              <a:tr h="177800">
                <a:tc vMerge="1">
                  <a:txBody>
                    <a:bodyPr/>
                    <a:lstStyle/>
                    <a:p>
                      <a:endParaRPr lang="en-US"/>
                    </a:p>
                  </a:txBody>
                  <a:tcPr/>
                </a:tc>
                <a:tc>
                  <a:txBody>
                    <a:bodyPr/>
                    <a:lstStyle/>
                    <a:p>
                      <a:pPr algn="ctr" fontAlgn="ctr"/>
                      <a:r>
                        <a:rPr lang="en-US" sz="2800" u="none" strike="noStrike">
                          <a:solidFill>
                            <a:schemeClr val="tx1">
                              <a:lumMod val="65000"/>
                              <a:lumOff val="35000"/>
                            </a:schemeClr>
                          </a:solidFill>
                          <a:effectLst/>
                          <a:latin typeface="Meiryo UI" panose="020B0604030504040204" pitchFamily="50" charset="-128"/>
                          <a:ea typeface="Meiryo UI" panose="020B0604030504040204" pitchFamily="50" charset="-128"/>
                        </a:rPr>
                        <a:t>21</a:t>
                      </a:r>
                      <a:endParaRPr lang="en-US" sz="2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vMerge="1">
                  <a:txBody>
                    <a:bodyPr/>
                    <a:lstStyle/>
                    <a:p>
                      <a:endParaRPr lang="en-US"/>
                    </a:p>
                  </a:txBody>
                  <a:tcPr/>
                </a:tc>
                <a:tc>
                  <a:txBody>
                    <a:bodyPr/>
                    <a:lstStyle/>
                    <a:p>
                      <a:pPr algn="l" fontAlgn="ctr"/>
                      <a:r>
                        <a:rPr lang="ja" altLang="en-US" sz="2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できそうだと思わせているか</a:t>
                      </a:r>
                      <a:r>
                        <a:rPr lang="en-US" altLang="ja" sz="2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(ARCS</a:t>
                      </a:r>
                      <a:r>
                        <a:rPr lang="ja" altLang="en-US" sz="2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の</a:t>
                      </a:r>
                      <a:r>
                        <a:rPr lang="en-US" altLang="ja" sz="2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C)</a:t>
                      </a:r>
                      <a:endParaRPr lang="en-US" altLang="ja" sz="2800" b="0" i="0" u="none" strike="noStrike" dirty="0">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 xmlns:a16="http://schemas.microsoft.com/office/drawing/2014/main" val="4059541496"/>
                  </a:ext>
                </a:extLst>
              </a:tr>
              <a:tr h="177800">
                <a:tc vMerge="1">
                  <a:txBody>
                    <a:bodyPr/>
                    <a:lstStyle/>
                    <a:p>
                      <a:endParaRPr lang="en-US"/>
                    </a:p>
                  </a:txBody>
                  <a:tcPr/>
                </a:tc>
                <a:tc>
                  <a:txBody>
                    <a:bodyPr/>
                    <a:lstStyle/>
                    <a:p>
                      <a:pPr algn="ctr" fontAlgn="ctr"/>
                      <a:r>
                        <a:rPr lang="en-US" sz="2800" u="none" strike="noStrike">
                          <a:solidFill>
                            <a:schemeClr val="tx1">
                              <a:lumMod val="65000"/>
                              <a:lumOff val="35000"/>
                            </a:schemeClr>
                          </a:solidFill>
                          <a:effectLst/>
                          <a:latin typeface="Meiryo UI" panose="020B0604030504040204" pitchFamily="50" charset="-128"/>
                          <a:ea typeface="Meiryo UI" panose="020B0604030504040204" pitchFamily="50" charset="-128"/>
                        </a:rPr>
                        <a:t>22</a:t>
                      </a:r>
                      <a:endParaRPr lang="en-US" sz="2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vMerge="1">
                  <a:txBody>
                    <a:bodyPr/>
                    <a:lstStyle/>
                    <a:p>
                      <a:endParaRPr lang="en-US"/>
                    </a:p>
                  </a:txBody>
                  <a:tcPr/>
                </a:tc>
                <a:tc>
                  <a:txBody>
                    <a:bodyPr/>
                    <a:lstStyle/>
                    <a:p>
                      <a:pPr algn="l" fontAlgn="ctr"/>
                      <a:r>
                        <a:rPr lang="ja" altLang="en-US" sz="2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やれた！やって良かった！と思える仕組みがあるか</a:t>
                      </a:r>
                      <a:r>
                        <a:rPr lang="en-US" altLang="ja" sz="2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(ARCS</a:t>
                      </a:r>
                      <a:r>
                        <a:rPr lang="ja" altLang="en-US" sz="2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の</a:t>
                      </a:r>
                      <a:r>
                        <a:rPr lang="en-US" altLang="ja" sz="2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S)</a:t>
                      </a:r>
                      <a:endParaRPr lang="en-US" altLang="ja" sz="2800" b="0" i="0" u="none" strike="noStrike" dirty="0">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 xmlns:a16="http://schemas.microsoft.com/office/drawing/2014/main" val="2881073124"/>
                  </a:ext>
                </a:extLst>
              </a:tr>
              <a:tr h="177800">
                <a:tc vMerge="1">
                  <a:txBody>
                    <a:bodyPr/>
                    <a:lstStyle/>
                    <a:p>
                      <a:endParaRPr lang="en-US"/>
                    </a:p>
                  </a:txBody>
                  <a:tcPr/>
                </a:tc>
                <a:tc>
                  <a:txBody>
                    <a:bodyPr/>
                    <a:lstStyle/>
                    <a:p>
                      <a:pPr algn="ctr" fontAlgn="ctr"/>
                      <a:r>
                        <a:rPr lang="en-US" sz="2800" u="none" strike="noStrike">
                          <a:solidFill>
                            <a:schemeClr val="tx1">
                              <a:lumMod val="65000"/>
                              <a:lumOff val="35000"/>
                            </a:schemeClr>
                          </a:solidFill>
                          <a:effectLst/>
                          <a:latin typeface="Meiryo UI" panose="020B0604030504040204" pitchFamily="50" charset="-128"/>
                          <a:ea typeface="Meiryo UI" panose="020B0604030504040204" pitchFamily="50" charset="-128"/>
                        </a:rPr>
                        <a:t>23</a:t>
                      </a:r>
                      <a:endParaRPr lang="en-US" sz="2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 altLang="en-US" sz="2800" u="none" strike="noStrike">
                          <a:solidFill>
                            <a:schemeClr val="tx1">
                              <a:lumMod val="65000"/>
                              <a:lumOff val="35000"/>
                            </a:schemeClr>
                          </a:solidFill>
                          <a:effectLst/>
                          <a:latin typeface="Meiryo UI" panose="020B0604030504040204" pitchFamily="50" charset="-128"/>
                          <a:ea typeface="Meiryo UI" panose="020B0604030504040204" pitchFamily="50" charset="-128"/>
                        </a:rPr>
                        <a:t>素材、メディアの組み合わせ</a:t>
                      </a:r>
                      <a:endParaRPr lang="ja" altLang="en-US" sz="2800" b="0" i="0" u="none" strike="noStrike">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 altLang="en-US" sz="2800" u="none" strike="noStrike" dirty="0">
                          <a:solidFill>
                            <a:schemeClr val="tx1">
                              <a:lumMod val="65000"/>
                              <a:lumOff val="35000"/>
                            </a:schemeClr>
                          </a:solidFill>
                          <a:effectLst/>
                          <a:latin typeface="Meiryo UI" panose="020B0604030504040204" pitchFamily="50" charset="-128"/>
                          <a:ea typeface="Meiryo UI" panose="020B0604030504040204" pitchFamily="50" charset="-128"/>
                        </a:rPr>
                        <a:t>素材、メディアの組み合わせは意欲喚起を助けているか</a:t>
                      </a:r>
                      <a:endParaRPr lang="ja" altLang="en-US" sz="2800" b="0" i="0" u="none" strike="noStrike" dirty="0">
                        <a:solidFill>
                          <a:schemeClr val="tx1">
                            <a:lumMod val="65000"/>
                            <a:lumOff val="35000"/>
                          </a:schemeClr>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 xmlns:a16="http://schemas.microsoft.com/office/drawing/2014/main" val="3927406616"/>
                  </a:ext>
                </a:extLst>
              </a:tr>
            </a:tbl>
          </a:graphicData>
        </a:graphic>
      </p:graphicFrame>
      <p:sp>
        <p:nvSpPr>
          <p:cNvPr id="4" name="スライド番号プレースホルダー 3"/>
          <p:cNvSpPr>
            <a:spLocks noGrp="1"/>
          </p:cNvSpPr>
          <p:nvPr>
            <p:ph type="sldNum" sz="quarter" idx="12"/>
          </p:nvPr>
        </p:nvSpPr>
        <p:spPr/>
        <p:txBody>
          <a:bodyPr/>
          <a:lstStyle/>
          <a:p>
            <a:fld id="{D9226DAE-D732-0D44-A3A9-3426432CAC1A}" type="slidenum">
              <a:rPr lang="en-US" smtClean="0"/>
              <a:t>38</a:t>
            </a:fld>
            <a:endParaRPr lang="en-US"/>
          </a:p>
        </p:txBody>
      </p:sp>
    </p:spTree>
    <p:extLst>
      <p:ext uri="{BB962C8B-B14F-4D97-AF65-F5344CB8AC3E}">
        <p14:creationId xmlns:p14="http://schemas.microsoft.com/office/powerpoint/2010/main" val="2134316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5AAB16-C0FD-3C4E-9C26-ACC49FF0FE3F}"/>
              </a:ext>
            </a:extLst>
          </p:cNvPr>
          <p:cNvSpPr>
            <a:spLocks noGrp="1"/>
          </p:cNvSpPr>
          <p:nvPr>
            <p:ph type="title"/>
          </p:nvPr>
        </p:nvSpPr>
        <p:spPr>
          <a:xfrm>
            <a:off x="471486" y="543249"/>
            <a:ext cx="11315700" cy="898898"/>
          </a:xfrm>
        </p:spPr>
        <p:txBody>
          <a:bodyPr>
            <a:noAutofit/>
          </a:bodyPr>
          <a:lstStyle/>
          <a:p>
            <a:r>
              <a:rPr lang="ja-JP" altLang="en-US" sz="4000" dirty="0">
                <a:solidFill>
                  <a:schemeClr val="tx1">
                    <a:lumMod val="65000"/>
                    <a:lumOff val="35000"/>
                  </a:schemeClr>
                </a:solidFill>
              </a:rPr>
              <a:t>グループ：指導案シートと動画教材へのフィードバック</a:t>
            </a:r>
            <a:endParaRPr lang="en-US" sz="4000" dirty="0">
              <a:solidFill>
                <a:schemeClr val="tx1">
                  <a:lumMod val="65000"/>
                  <a:lumOff val="35000"/>
                </a:schemeClr>
              </a:solidFill>
            </a:endParaRPr>
          </a:p>
        </p:txBody>
      </p:sp>
      <p:sp>
        <p:nvSpPr>
          <p:cNvPr id="11" name="Content Placeholder 10">
            <a:extLst>
              <a:ext uri="{FF2B5EF4-FFF2-40B4-BE49-F238E27FC236}">
                <a16:creationId xmlns="" xmlns:a16="http://schemas.microsoft.com/office/drawing/2014/main" id="{FD26E4EA-66DD-0846-8550-E5E3BEB54A59}"/>
              </a:ext>
            </a:extLst>
          </p:cNvPr>
          <p:cNvSpPr>
            <a:spLocks noGrp="1"/>
          </p:cNvSpPr>
          <p:nvPr>
            <p:ph sz="half" idx="1"/>
          </p:nvPr>
        </p:nvSpPr>
        <p:spPr>
          <a:xfrm>
            <a:off x="438141" y="1600580"/>
            <a:ext cx="10591799" cy="3714376"/>
          </a:xfrm>
        </p:spPr>
        <p:txBody>
          <a:bodyPr>
            <a:normAutofit/>
          </a:bodyPr>
          <a:lstStyle/>
          <a:p>
            <a:r>
              <a:rPr lang="ja-JP" altLang="en-US" dirty="0">
                <a:solidFill>
                  <a:schemeClr val="tx1">
                    <a:lumMod val="65000"/>
                    <a:lumOff val="35000"/>
                  </a:schemeClr>
                </a:solidFill>
              </a:rPr>
              <a:t>事前課題</a:t>
            </a:r>
            <a:r>
              <a:rPr lang="en-US" dirty="0">
                <a:solidFill>
                  <a:schemeClr val="tx1">
                    <a:lumMod val="65000"/>
                    <a:lumOff val="35000"/>
                  </a:schemeClr>
                </a:solidFill>
              </a:rPr>
              <a:t>(1)</a:t>
            </a:r>
            <a:r>
              <a:rPr lang="ja-JP" altLang="en-US" dirty="0">
                <a:solidFill>
                  <a:schemeClr val="tx1">
                    <a:lumMod val="65000"/>
                    <a:lumOff val="35000"/>
                  </a:schemeClr>
                </a:solidFill>
              </a:rPr>
              <a:t>事例</a:t>
            </a:r>
            <a:r>
              <a:rPr lang="en-US" dirty="0">
                <a:solidFill>
                  <a:schemeClr val="tx1">
                    <a:lumMod val="65000"/>
                    <a:lumOff val="35000"/>
                  </a:schemeClr>
                </a:solidFill>
              </a:rPr>
              <a:t>1</a:t>
            </a:r>
            <a:r>
              <a:rPr lang="ja-JP" altLang="en-US" dirty="0">
                <a:solidFill>
                  <a:schemeClr val="tx1">
                    <a:lumMod val="65000"/>
                    <a:lumOff val="35000"/>
                  </a:schemeClr>
                </a:solidFill>
              </a:rPr>
              <a:t>についてのグループディスカッション</a:t>
            </a:r>
            <a:endParaRPr lang="en-US" altLang="ja-JP" dirty="0">
              <a:solidFill>
                <a:schemeClr val="tx1">
                  <a:lumMod val="65000"/>
                  <a:lumOff val="35000"/>
                </a:schemeClr>
              </a:solidFill>
            </a:endParaRPr>
          </a:p>
          <a:p>
            <a:endParaRPr lang="en-US" sz="100" dirty="0"/>
          </a:p>
          <a:p>
            <a:r>
              <a:rPr lang="ja-JP" altLang="en-US" dirty="0">
                <a:solidFill>
                  <a:schemeClr val="tx1">
                    <a:lumMod val="65000"/>
                    <a:lumOff val="35000"/>
                  </a:schemeClr>
                </a:solidFill>
              </a:rPr>
              <a:t>指導案シート、動画教材に関するフィードバックを共有して</a:t>
            </a:r>
            <a:r>
              <a:rPr lang="ja-JP" altLang="en-US" dirty="0" smtClean="0">
                <a:solidFill>
                  <a:schemeClr val="tx1">
                    <a:lumMod val="65000"/>
                    <a:lumOff val="35000"/>
                  </a:schemeClr>
                </a:solidFill>
              </a:rPr>
              <a:t>ください</a:t>
            </a:r>
            <a:endParaRPr lang="en-US" altLang="ja-JP" dirty="0">
              <a:solidFill>
                <a:schemeClr val="tx1">
                  <a:lumMod val="65000"/>
                  <a:lumOff val="35000"/>
                </a:schemeClr>
              </a:solidFill>
            </a:endParaRPr>
          </a:p>
          <a:p>
            <a:pPr lvl="1"/>
            <a:r>
              <a:rPr lang="ja-JP" altLang="en-US" dirty="0">
                <a:solidFill>
                  <a:schemeClr val="tx1">
                    <a:lumMod val="65000"/>
                    <a:lumOff val="35000"/>
                  </a:schemeClr>
                </a:solidFill>
              </a:rPr>
              <a:t>指導案シート、動画教材で、良い点、改善点は何か</a:t>
            </a:r>
            <a:endParaRPr lang="en-US" altLang="ja-JP" dirty="0">
              <a:solidFill>
                <a:schemeClr val="tx1">
                  <a:lumMod val="65000"/>
                  <a:lumOff val="35000"/>
                </a:schemeClr>
              </a:solidFill>
            </a:endParaRPr>
          </a:p>
          <a:p>
            <a:pPr lvl="1"/>
            <a:r>
              <a:rPr lang="ja-JP" altLang="en-US" dirty="0">
                <a:solidFill>
                  <a:schemeClr val="tx1">
                    <a:lumMod val="65000"/>
                    <a:lumOff val="35000"/>
                  </a:schemeClr>
                </a:solidFill>
              </a:rPr>
              <a:t>フィードバックする際に難しいと感じた点は何か</a:t>
            </a:r>
            <a:endParaRPr lang="en-US" altLang="ja-JP" dirty="0">
              <a:solidFill>
                <a:schemeClr val="tx1">
                  <a:lumMod val="65000"/>
                  <a:lumOff val="35000"/>
                </a:schemeClr>
              </a:solidFill>
            </a:endParaRPr>
          </a:p>
          <a:p>
            <a:pPr lvl="1"/>
            <a:r>
              <a:rPr lang="ja-JP" altLang="en-US" dirty="0">
                <a:solidFill>
                  <a:schemeClr val="tx1">
                    <a:lumMod val="65000"/>
                    <a:lumOff val="35000"/>
                  </a:schemeClr>
                </a:solidFill>
              </a:rPr>
              <a:t>メンバ間で共通する課題は何か</a:t>
            </a:r>
            <a:endParaRPr lang="en-US" altLang="ja-JP" dirty="0">
              <a:solidFill>
                <a:schemeClr val="tx1">
                  <a:lumMod val="65000"/>
                  <a:lumOff val="35000"/>
                </a:schemeClr>
              </a:solidFill>
            </a:endParaRPr>
          </a:p>
          <a:p>
            <a:pPr lvl="1"/>
            <a:r>
              <a:rPr lang="ja-JP" altLang="en-US" dirty="0">
                <a:solidFill>
                  <a:schemeClr val="tx1">
                    <a:lumMod val="65000"/>
                    <a:lumOff val="35000"/>
                  </a:schemeClr>
                </a:solidFill>
              </a:rPr>
              <a:t>特徴的なコメントがでたか</a:t>
            </a:r>
            <a:endParaRPr lang="en-US" dirty="0">
              <a:solidFill>
                <a:schemeClr val="tx1">
                  <a:lumMod val="65000"/>
                  <a:lumOff val="35000"/>
                </a:schemeClr>
              </a:solidFill>
            </a:endParaRPr>
          </a:p>
          <a:p>
            <a:r>
              <a:rPr lang="ja-JP" altLang="en-US" dirty="0">
                <a:solidFill>
                  <a:schemeClr val="tx1">
                    <a:lumMod val="65000"/>
                    <a:lumOff val="35000"/>
                  </a:schemeClr>
                </a:solidFill>
              </a:rPr>
              <a:t>グループ内でのやり取りは、グループの代表が</a:t>
            </a:r>
            <a:r>
              <a:rPr lang="en-US" altLang="ja-JP" dirty="0">
                <a:solidFill>
                  <a:schemeClr val="tx1">
                    <a:lumMod val="65000"/>
                    <a:lumOff val="35000"/>
                  </a:schemeClr>
                </a:solidFill>
              </a:rPr>
              <a:t>Google</a:t>
            </a:r>
            <a:r>
              <a:rPr lang="ja-JP" altLang="en-US" dirty="0">
                <a:solidFill>
                  <a:schemeClr val="tx1">
                    <a:lumMod val="65000"/>
                    <a:lumOff val="35000"/>
                  </a:schemeClr>
                </a:solidFill>
              </a:rPr>
              <a:t>スプレッドシートにアクセスし記録として残してください</a:t>
            </a:r>
            <a:endParaRPr lang="en-US" dirty="0">
              <a:solidFill>
                <a:schemeClr val="tx1">
                  <a:lumMod val="65000"/>
                  <a:lumOff val="35000"/>
                </a:schemeClr>
              </a:solidFill>
            </a:endParaRPr>
          </a:p>
          <a:p>
            <a:pPr lvl="1"/>
            <a:endParaRPr lang="en-US" altLang="ja-JP" dirty="0"/>
          </a:p>
        </p:txBody>
      </p:sp>
      <p:sp>
        <p:nvSpPr>
          <p:cNvPr id="6" name="Title 1">
            <a:extLst>
              <a:ext uri="{FF2B5EF4-FFF2-40B4-BE49-F238E27FC236}">
                <a16:creationId xmlns="" xmlns:a16="http://schemas.microsoft.com/office/drawing/2014/main" id="{7604658E-68BE-AD44-9C87-7474E6E57AAA}"/>
              </a:ext>
            </a:extLst>
          </p:cNvPr>
          <p:cNvSpPr txBox="1">
            <a:spLocks/>
          </p:cNvSpPr>
          <p:nvPr/>
        </p:nvSpPr>
        <p:spPr>
          <a:xfrm>
            <a:off x="1060063" y="5355762"/>
            <a:ext cx="10012751" cy="1265695"/>
          </a:xfrm>
          <a:prstGeom prst="rect">
            <a:avLst/>
          </a:prstGeom>
          <a:solidFill>
            <a:schemeClr val="bg1"/>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eiryo UI" panose="020B0604030504040204" pitchFamily="34" charset="-128"/>
                <a:ea typeface="Meiryo UI" panose="020B0604030504040204" pitchFamily="34" charset="-128"/>
                <a:cs typeface="+mj-cs"/>
              </a:defRPr>
            </a:lvl1pPr>
          </a:lstStyle>
          <a:p>
            <a:r>
              <a:rPr lang="en-US" sz="3600" dirty="0">
                <a:solidFill>
                  <a:srgbClr val="0070C0"/>
                </a:solidFill>
              </a:rPr>
              <a:t>*</a:t>
            </a:r>
            <a:r>
              <a:rPr lang="ja-JP" altLang="en-US" sz="3600" dirty="0">
                <a:solidFill>
                  <a:srgbClr val="0070C0"/>
                </a:solidFill>
              </a:rPr>
              <a:t>分からないことや疑問に思うことなど、講師へ聞いてみたいことがあれば、聞いてください。</a:t>
            </a:r>
            <a:endParaRPr lang="en-US" sz="3600" dirty="0">
              <a:solidFill>
                <a:srgbClr val="0070C0"/>
              </a:solidFill>
            </a:endParaRPr>
          </a:p>
        </p:txBody>
      </p:sp>
      <p:sp>
        <p:nvSpPr>
          <p:cNvPr id="3" name="スライド番号プレースホルダー 2"/>
          <p:cNvSpPr>
            <a:spLocks noGrp="1"/>
          </p:cNvSpPr>
          <p:nvPr>
            <p:ph type="sldNum" sz="quarter" idx="12"/>
          </p:nvPr>
        </p:nvSpPr>
        <p:spPr/>
        <p:txBody>
          <a:bodyPr/>
          <a:lstStyle/>
          <a:p>
            <a:fld id="{D9226DAE-D732-0D44-A3A9-3426432CAC1A}" type="slidenum">
              <a:rPr lang="en-US" smtClean="0"/>
              <a:t>39</a:t>
            </a:fld>
            <a:endParaRPr lang="en-US"/>
          </a:p>
        </p:txBody>
      </p:sp>
    </p:spTree>
    <p:extLst>
      <p:ext uri="{BB962C8B-B14F-4D97-AF65-F5344CB8AC3E}">
        <p14:creationId xmlns:p14="http://schemas.microsoft.com/office/powerpoint/2010/main" val="3665578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06EB5A-FDD7-1A40-ADAF-38FD0438C9B3}"/>
              </a:ext>
            </a:extLst>
          </p:cNvPr>
          <p:cNvSpPr>
            <a:spLocks noGrp="1"/>
          </p:cNvSpPr>
          <p:nvPr>
            <p:ph type="title"/>
          </p:nvPr>
        </p:nvSpPr>
        <p:spPr>
          <a:xfrm>
            <a:off x="395280" y="536584"/>
            <a:ext cx="10515600" cy="898898"/>
          </a:xfrm>
        </p:spPr>
        <p:txBody>
          <a:bodyPr/>
          <a:lstStyle/>
          <a:p>
            <a:r>
              <a:rPr lang="ja-JP" altLang="en-US" dirty="0">
                <a:solidFill>
                  <a:schemeClr val="tx1">
                    <a:lumMod val="65000"/>
                    <a:lumOff val="35000"/>
                  </a:schemeClr>
                </a:solidFill>
              </a:rPr>
              <a:t>評価基準：ルーブリック</a:t>
            </a:r>
            <a:endParaRPr lang="en-US" dirty="0">
              <a:solidFill>
                <a:schemeClr val="tx1">
                  <a:lumMod val="65000"/>
                  <a:lumOff val="35000"/>
                </a:schemeClr>
              </a:solidFill>
            </a:endParaRPr>
          </a:p>
        </p:txBody>
      </p:sp>
      <p:graphicFrame>
        <p:nvGraphicFramePr>
          <p:cNvPr id="4" name="Table 3">
            <a:extLst>
              <a:ext uri="{FF2B5EF4-FFF2-40B4-BE49-F238E27FC236}">
                <a16:creationId xmlns="" xmlns:a16="http://schemas.microsoft.com/office/drawing/2014/main" id="{54349A1F-DB7E-3144-A2D2-A466A3E6B4A2}"/>
              </a:ext>
            </a:extLst>
          </p:cNvPr>
          <p:cNvGraphicFramePr>
            <a:graphicFrameLocks noGrp="1"/>
          </p:cNvGraphicFramePr>
          <p:nvPr>
            <p:extLst>
              <p:ext uri="{D42A27DB-BD31-4B8C-83A1-F6EECF244321}">
                <p14:modId xmlns:p14="http://schemas.microsoft.com/office/powerpoint/2010/main" val="1858722907"/>
              </p:ext>
            </p:extLst>
          </p:nvPr>
        </p:nvGraphicFramePr>
        <p:xfrm>
          <a:off x="408885" y="1343845"/>
          <a:ext cx="11402805" cy="5051011"/>
        </p:xfrm>
        <a:graphic>
          <a:graphicData uri="http://schemas.openxmlformats.org/drawingml/2006/table">
            <a:tbl>
              <a:tblPr>
                <a:tableStyleId>{5C22544A-7EE6-4342-B048-85BDC9FD1C3A}</a:tableStyleId>
              </a:tblPr>
              <a:tblGrid>
                <a:gridCol w="2968783">
                  <a:extLst>
                    <a:ext uri="{9D8B030D-6E8A-4147-A177-3AD203B41FA5}">
                      <a16:colId xmlns="" xmlns:a16="http://schemas.microsoft.com/office/drawing/2014/main" val="1081115438"/>
                    </a:ext>
                  </a:extLst>
                </a:gridCol>
                <a:gridCol w="8434022">
                  <a:extLst>
                    <a:ext uri="{9D8B030D-6E8A-4147-A177-3AD203B41FA5}">
                      <a16:colId xmlns="" xmlns:a16="http://schemas.microsoft.com/office/drawing/2014/main" val="1359848166"/>
                    </a:ext>
                  </a:extLst>
                </a:gridCol>
              </a:tblGrid>
              <a:tr h="156565">
                <a:tc>
                  <a:txBody>
                    <a:bodyPr/>
                    <a:lstStyle/>
                    <a:p>
                      <a:pPr algn="ctr" fontAlgn="ctr"/>
                      <a:r>
                        <a:rPr lang="ja-JP" altLang="en-US" sz="2000" b="1"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学習目標</a:t>
                      </a:r>
                      <a:endParaRPr lang="ja-JP" altLang="en-US" sz="2000" b="1" i="0" u="none" strike="noStrike" dirty="0">
                        <a:solidFill>
                          <a:schemeClr val="tx1">
                            <a:lumMod val="65000"/>
                            <a:lumOff val="35000"/>
                          </a:schemeClr>
                        </a:solidFill>
                        <a:effectLst/>
                        <a:latin typeface="Meiryo UI" panose="020B0604030504040204" pitchFamily="34" charset="-128"/>
                        <a:ea typeface="Meiryo UI" panose="020B0604030504040204" pitchFamily="34" charset="-128"/>
                      </a:endParaRPr>
                    </a:p>
                  </a:txBody>
                  <a:tcPr marL="8387" marR="8387" marT="83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2000" b="1"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評価項目</a:t>
                      </a:r>
                      <a:endParaRPr lang="ja-JP" altLang="en-US" sz="2000" b="1" i="0" u="none" strike="noStrike" dirty="0">
                        <a:solidFill>
                          <a:schemeClr val="tx1">
                            <a:lumMod val="65000"/>
                            <a:lumOff val="35000"/>
                          </a:schemeClr>
                        </a:solidFill>
                        <a:effectLst/>
                        <a:latin typeface="Meiryo UI" panose="020B0604030504040204" pitchFamily="34" charset="-128"/>
                        <a:ea typeface="Meiryo UI" panose="020B0604030504040204" pitchFamily="34" charset="-128"/>
                      </a:endParaRPr>
                    </a:p>
                  </a:txBody>
                  <a:tcPr marL="8387" marR="8387" marT="83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444531466"/>
                  </a:ext>
                </a:extLst>
              </a:tr>
              <a:tr h="661355">
                <a:tc rowSpan="3">
                  <a:txBody>
                    <a:bodyPr/>
                    <a:lstStyle/>
                    <a:p>
                      <a:pPr algn="l" fontAlgn="ctr"/>
                      <a:r>
                        <a:rPr lang="ja-JP" alt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①目標</a:t>
                      </a:r>
                      <a:r>
                        <a:rPr lang="en-US" altLang="ja-JP"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1</a:t>
                      </a:r>
                      <a:r>
                        <a:rPr lang="ja-JP" alt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a:t>
                      </a:r>
                      <a:r>
                        <a:rPr 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ICT</a:t>
                      </a:r>
                      <a:r>
                        <a:rPr lang="ja-JP" alt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活用研修資料一式を活用し、研修を実施することができる</a:t>
                      </a:r>
                      <a:endParaRPr lang="ja-JP" altLang="en-US" sz="2000" b="0" i="0" u="none" strike="noStrike" dirty="0">
                        <a:solidFill>
                          <a:schemeClr val="tx1">
                            <a:lumMod val="65000"/>
                            <a:lumOff val="35000"/>
                          </a:schemeClr>
                        </a:solidFill>
                        <a:effectLst/>
                        <a:latin typeface="Meiryo UI" panose="020B0604030504040204" pitchFamily="34" charset="-128"/>
                        <a:ea typeface="Meiryo UI" panose="020B0604030504040204" pitchFamily="34" charset="-128"/>
                      </a:endParaRPr>
                    </a:p>
                  </a:txBody>
                  <a:tcPr marL="8387" marR="8387" marT="83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カリキュラム、シラバスを確認し、研修の準備としてやるべきことが列挙できる</a:t>
                      </a:r>
                      <a:endParaRPr lang="ja-JP" altLang="en-US" sz="2000" b="0" i="0" u="none" strike="noStrike" dirty="0">
                        <a:solidFill>
                          <a:schemeClr val="tx1">
                            <a:lumMod val="65000"/>
                            <a:lumOff val="35000"/>
                          </a:schemeClr>
                        </a:solidFill>
                        <a:effectLst/>
                        <a:latin typeface="Meiryo UI" panose="020B0604030504040204" pitchFamily="34" charset="-128"/>
                        <a:ea typeface="Meiryo UI" panose="020B0604030504040204" pitchFamily="34" charset="-128"/>
                      </a:endParaRPr>
                    </a:p>
                  </a:txBody>
                  <a:tcPr marL="8387" marR="8387" marT="83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363439785"/>
                  </a:ext>
                </a:extLst>
              </a:tr>
              <a:tr h="500063">
                <a:tc vMerge="1">
                  <a:txBody>
                    <a:bodyPr/>
                    <a:lstStyle/>
                    <a:p>
                      <a:endParaRPr lang="en-US"/>
                    </a:p>
                  </a:txBody>
                  <a:tcPr/>
                </a:tc>
                <a:tc>
                  <a:txBody>
                    <a:bodyPr/>
                    <a:lstStyle/>
                    <a:p>
                      <a:pPr algn="l" fontAlgn="ctr"/>
                      <a:r>
                        <a:rPr lang="ja-JP" alt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カリキュラム、シラバスを確認し、研修の流れと自身の講師としての役割が説明できる</a:t>
                      </a:r>
                      <a:endParaRPr lang="ja-JP" altLang="en-US" sz="2000" b="0" i="0" u="none" strike="noStrike" dirty="0">
                        <a:solidFill>
                          <a:schemeClr val="tx1">
                            <a:lumMod val="65000"/>
                            <a:lumOff val="35000"/>
                          </a:schemeClr>
                        </a:solidFill>
                        <a:effectLst/>
                        <a:latin typeface="Meiryo UI" panose="020B0604030504040204" pitchFamily="34" charset="-128"/>
                        <a:ea typeface="Meiryo UI" panose="020B0604030504040204" pitchFamily="34" charset="-128"/>
                      </a:endParaRPr>
                    </a:p>
                  </a:txBody>
                  <a:tcPr marL="8387" marR="8387" marT="83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406905805"/>
                  </a:ext>
                </a:extLst>
              </a:tr>
              <a:tr h="503245">
                <a:tc vMerge="1">
                  <a:txBody>
                    <a:bodyPr/>
                    <a:lstStyle/>
                    <a:p>
                      <a:endParaRPr lang="en-US"/>
                    </a:p>
                  </a:txBody>
                  <a:tcPr/>
                </a:tc>
                <a:tc>
                  <a:txBody>
                    <a:bodyPr/>
                    <a:lstStyle/>
                    <a:p>
                      <a:pPr algn="l" fontAlgn="ctr"/>
                      <a:r>
                        <a:rPr lang="ja-JP" alt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カリキュラム、シラバスを確認し、研修後の流れが説明できる</a:t>
                      </a:r>
                      <a:endParaRPr lang="ja-JP" altLang="en-US" sz="2000" b="0" i="0" u="none" strike="noStrike" dirty="0">
                        <a:solidFill>
                          <a:schemeClr val="tx1">
                            <a:lumMod val="65000"/>
                            <a:lumOff val="35000"/>
                          </a:schemeClr>
                        </a:solidFill>
                        <a:effectLst/>
                        <a:latin typeface="Meiryo UI" panose="020B0604030504040204" pitchFamily="34" charset="-128"/>
                        <a:ea typeface="Meiryo UI" panose="020B0604030504040204" pitchFamily="34" charset="-128"/>
                      </a:endParaRPr>
                    </a:p>
                  </a:txBody>
                  <a:tcPr marL="8387" marR="8387" marT="83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10987399"/>
                  </a:ext>
                </a:extLst>
              </a:tr>
              <a:tr h="503245">
                <a:tc rowSpan="2">
                  <a:txBody>
                    <a:bodyPr/>
                    <a:lstStyle/>
                    <a:p>
                      <a:pPr algn="l" fontAlgn="ctr"/>
                      <a:r>
                        <a:rPr lang="ja-JP" altLang="en-US" sz="2000" u="none" strike="noStrike">
                          <a:solidFill>
                            <a:schemeClr val="tx1">
                              <a:lumMod val="65000"/>
                              <a:lumOff val="35000"/>
                            </a:schemeClr>
                          </a:solidFill>
                          <a:effectLst/>
                          <a:latin typeface="Meiryo UI" panose="020B0604030504040204" pitchFamily="34" charset="-128"/>
                          <a:ea typeface="Meiryo UI" panose="020B0604030504040204" pitchFamily="34" charset="-128"/>
                        </a:rPr>
                        <a:t>②目標</a:t>
                      </a:r>
                      <a:r>
                        <a:rPr lang="en-US" altLang="ja-JP" sz="2000" u="none" strike="noStrike">
                          <a:solidFill>
                            <a:schemeClr val="tx1">
                              <a:lumMod val="65000"/>
                              <a:lumOff val="35000"/>
                            </a:schemeClr>
                          </a:solidFill>
                          <a:effectLst/>
                          <a:latin typeface="Meiryo UI" panose="020B0604030504040204" pitchFamily="34" charset="-128"/>
                          <a:ea typeface="Meiryo UI" panose="020B0604030504040204" pitchFamily="34" charset="-128"/>
                        </a:rPr>
                        <a:t>2</a:t>
                      </a:r>
                      <a:r>
                        <a:rPr lang="ja-JP" altLang="en-US" sz="2000" u="none" strike="noStrike">
                          <a:solidFill>
                            <a:schemeClr val="tx1">
                              <a:lumMod val="65000"/>
                              <a:lumOff val="35000"/>
                            </a:schemeClr>
                          </a:solidFill>
                          <a:effectLst/>
                          <a:latin typeface="Meiryo UI" panose="020B0604030504040204" pitchFamily="34" charset="-128"/>
                          <a:ea typeface="Meiryo UI" panose="020B0604030504040204" pitchFamily="34" charset="-128"/>
                        </a:rPr>
                        <a:t>：</a:t>
                      </a:r>
                      <a:r>
                        <a:rPr lang="en-US" sz="2000" u="none" strike="noStrike">
                          <a:solidFill>
                            <a:schemeClr val="tx1">
                              <a:lumMod val="65000"/>
                              <a:lumOff val="35000"/>
                            </a:schemeClr>
                          </a:solidFill>
                          <a:effectLst/>
                          <a:latin typeface="Meiryo UI" panose="020B0604030504040204" pitchFamily="34" charset="-128"/>
                          <a:ea typeface="Meiryo UI" panose="020B0604030504040204" pitchFamily="34" charset="-128"/>
                        </a:rPr>
                        <a:t>ICT</a:t>
                      </a:r>
                      <a:r>
                        <a:rPr lang="ja-JP" altLang="en-US" sz="2000" u="none" strike="noStrike">
                          <a:solidFill>
                            <a:schemeClr val="tx1">
                              <a:lumMod val="65000"/>
                              <a:lumOff val="35000"/>
                            </a:schemeClr>
                          </a:solidFill>
                          <a:effectLst/>
                          <a:latin typeface="Meiryo UI" panose="020B0604030504040204" pitchFamily="34" charset="-128"/>
                          <a:ea typeface="Meiryo UI" panose="020B0604030504040204" pitchFamily="34" charset="-128"/>
                        </a:rPr>
                        <a:t>活用研修で受講者により作成された指導案シートおよび動画教材の改善提案を行うことができる</a:t>
                      </a:r>
                      <a:endParaRPr lang="ja-JP" altLang="en-US" sz="2000" b="0" i="0" u="none" strike="noStrike">
                        <a:solidFill>
                          <a:schemeClr val="tx1">
                            <a:lumMod val="65000"/>
                            <a:lumOff val="35000"/>
                          </a:schemeClr>
                        </a:solidFill>
                        <a:effectLst/>
                        <a:latin typeface="Meiryo UI" panose="020B0604030504040204" pitchFamily="34" charset="-128"/>
                        <a:ea typeface="Meiryo UI" panose="020B0604030504040204" pitchFamily="34" charset="-128"/>
                      </a:endParaRPr>
                    </a:p>
                  </a:txBody>
                  <a:tcPr marL="8387" marR="8387" marT="83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ICT</a:t>
                      </a:r>
                      <a:r>
                        <a:rPr lang="ja-JP" alt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活用研修で受講者により作成された指導案シートに適切に改善提案を行うことができる</a:t>
                      </a:r>
                      <a:endParaRPr lang="ja-JP" altLang="en-US" sz="2000" b="0" i="0" u="none" strike="noStrike" dirty="0">
                        <a:solidFill>
                          <a:schemeClr val="tx1">
                            <a:lumMod val="65000"/>
                            <a:lumOff val="35000"/>
                          </a:schemeClr>
                        </a:solidFill>
                        <a:effectLst/>
                        <a:latin typeface="Meiryo UI" panose="020B0604030504040204" pitchFamily="34" charset="-128"/>
                        <a:ea typeface="Meiryo UI" panose="020B0604030504040204" pitchFamily="34" charset="-128"/>
                      </a:endParaRPr>
                    </a:p>
                  </a:txBody>
                  <a:tcPr marL="8387" marR="8387" marT="83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89537346"/>
                  </a:ext>
                </a:extLst>
              </a:tr>
              <a:tr h="503245">
                <a:tc vMerge="1">
                  <a:txBody>
                    <a:bodyPr/>
                    <a:lstStyle/>
                    <a:p>
                      <a:endParaRPr lang="en-US"/>
                    </a:p>
                  </a:txBody>
                  <a:tcPr/>
                </a:tc>
                <a:tc>
                  <a:txBody>
                    <a:bodyPr/>
                    <a:lstStyle/>
                    <a:p>
                      <a:pPr algn="l" fontAlgn="ctr"/>
                      <a:r>
                        <a:rPr 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ICT</a:t>
                      </a:r>
                      <a:r>
                        <a:rPr lang="ja-JP" alt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活用研修で受講者により作成された動画教材について、動画教材チェックポイントを活用して改善提案を行うことができる</a:t>
                      </a:r>
                      <a:endParaRPr lang="ja-JP" altLang="en-US" sz="2000" b="0" i="0" u="none" strike="noStrike" dirty="0">
                        <a:solidFill>
                          <a:schemeClr val="tx1">
                            <a:lumMod val="65000"/>
                            <a:lumOff val="35000"/>
                          </a:schemeClr>
                        </a:solidFill>
                        <a:effectLst/>
                        <a:latin typeface="Meiryo UI" panose="020B0604030504040204" pitchFamily="34" charset="-128"/>
                        <a:ea typeface="Meiryo UI" panose="020B0604030504040204" pitchFamily="34" charset="-128"/>
                      </a:endParaRPr>
                    </a:p>
                  </a:txBody>
                  <a:tcPr marL="8387" marR="8387" marT="83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04777934"/>
                  </a:ext>
                </a:extLst>
              </a:tr>
              <a:tr h="670993">
                <a:tc rowSpan="2">
                  <a:txBody>
                    <a:bodyPr/>
                    <a:lstStyle/>
                    <a:p>
                      <a:pPr algn="l" fontAlgn="ctr"/>
                      <a:r>
                        <a:rPr lang="ja-JP" alt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③目標</a:t>
                      </a:r>
                      <a:r>
                        <a:rPr lang="en-US" altLang="ja-JP"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3</a:t>
                      </a:r>
                      <a:r>
                        <a:rPr lang="ja-JP" alt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a:t>
                      </a:r>
                      <a:r>
                        <a:rPr 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ICT</a:t>
                      </a:r>
                      <a:r>
                        <a:rPr lang="ja-JP" alt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活用研修</a:t>
                      </a:r>
                      <a:r>
                        <a:rPr lang="ja-JP" altLang="en-US" sz="2000" u="none" strike="noStrike" dirty="0" smtClean="0">
                          <a:solidFill>
                            <a:schemeClr val="tx1">
                              <a:lumMod val="65000"/>
                              <a:lumOff val="35000"/>
                            </a:schemeClr>
                          </a:solidFill>
                          <a:effectLst/>
                          <a:latin typeface="Meiryo UI" panose="020B0604030504040204" pitchFamily="34" charset="-128"/>
                          <a:ea typeface="Meiryo UI" panose="020B0604030504040204" pitchFamily="34" charset="-128"/>
                        </a:rPr>
                        <a:t>で出る主</a:t>
                      </a:r>
                      <a:r>
                        <a:rPr lang="ja-JP" alt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な質問に関して、インストラクショナルデザインおよび動画教材制作の観点からどのような工夫が可能か自分の考えを述べることができる</a:t>
                      </a:r>
                      <a:endParaRPr lang="ja-JP" altLang="en-US" sz="2000" b="0" i="0" u="none" strike="noStrike" dirty="0">
                        <a:solidFill>
                          <a:schemeClr val="tx1">
                            <a:lumMod val="65000"/>
                            <a:lumOff val="35000"/>
                          </a:schemeClr>
                        </a:solidFill>
                        <a:effectLst/>
                        <a:latin typeface="Meiryo UI" panose="020B0604030504040204" pitchFamily="34" charset="-128"/>
                        <a:ea typeface="Meiryo UI" panose="020B0604030504040204" pitchFamily="34" charset="-128"/>
                      </a:endParaRPr>
                    </a:p>
                  </a:txBody>
                  <a:tcPr marL="8387" marR="8387" marT="83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ICT</a:t>
                      </a:r>
                      <a:r>
                        <a:rPr lang="ja-JP" alt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活用研修</a:t>
                      </a:r>
                      <a:r>
                        <a:rPr lang="ja-JP" altLang="en-US" sz="2000" u="none" strike="noStrike" dirty="0" smtClean="0">
                          <a:solidFill>
                            <a:schemeClr val="tx1">
                              <a:lumMod val="65000"/>
                              <a:lumOff val="35000"/>
                            </a:schemeClr>
                          </a:solidFill>
                          <a:effectLst/>
                          <a:latin typeface="Meiryo UI" panose="020B0604030504040204" pitchFamily="34" charset="-128"/>
                          <a:ea typeface="Meiryo UI" panose="020B0604030504040204" pitchFamily="34" charset="-128"/>
                        </a:rPr>
                        <a:t>で出る主</a:t>
                      </a:r>
                      <a:r>
                        <a:rPr lang="ja-JP" alt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な質問に関して、インストラクショナルデザインの観点からどのような工夫が可能か自分の考えを述べることができる</a:t>
                      </a:r>
                      <a:endParaRPr lang="ja-JP" altLang="en-US" sz="2000" b="0" i="0" u="none" strike="noStrike" dirty="0">
                        <a:solidFill>
                          <a:schemeClr val="tx1">
                            <a:lumMod val="65000"/>
                            <a:lumOff val="35000"/>
                          </a:schemeClr>
                        </a:solidFill>
                        <a:effectLst/>
                        <a:latin typeface="Meiryo UI" panose="020B0604030504040204" pitchFamily="34" charset="-128"/>
                        <a:ea typeface="Meiryo UI" panose="020B0604030504040204" pitchFamily="34" charset="-128"/>
                      </a:endParaRPr>
                    </a:p>
                  </a:txBody>
                  <a:tcPr marL="8387" marR="8387" marT="83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096216535"/>
                  </a:ext>
                </a:extLst>
              </a:tr>
              <a:tr h="838741">
                <a:tc vMerge="1">
                  <a:txBody>
                    <a:bodyPr/>
                    <a:lstStyle/>
                    <a:p>
                      <a:endParaRPr lang="en-US"/>
                    </a:p>
                  </a:txBody>
                  <a:tcPr/>
                </a:tc>
                <a:tc>
                  <a:txBody>
                    <a:bodyPr/>
                    <a:lstStyle/>
                    <a:p>
                      <a:pPr algn="l" fontAlgn="ctr"/>
                      <a:r>
                        <a:rPr 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ICT</a:t>
                      </a:r>
                      <a:r>
                        <a:rPr lang="ja-JP" alt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活用研修</a:t>
                      </a:r>
                      <a:r>
                        <a:rPr lang="ja-JP" altLang="en-US" sz="2000" u="none" strike="noStrike" dirty="0" smtClean="0">
                          <a:solidFill>
                            <a:schemeClr val="tx1">
                              <a:lumMod val="65000"/>
                              <a:lumOff val="35000"/>
                            </a:schemeClr>
                          </a:solidFill>
                          <a:effectLst/>
                          <a:latin typeface="Meiryo UI" panose="020B0604030504040204" pitchFamily="34" charset="-128"/>
                          <a:ea typeface="Meiryo UI" panose="020B0604030504040204" pitchFamily="34" charset="-128"/>
                        </a:rPr>
                        <a:t>で出る主</a:t>
                      </a:r>
                      <a:r>
                        <a:rPr lang="ja-JP" alt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な質問に関して、動画教材制作の観点からどのような工夫が可能か自分の考えを述べることができる</a:t>
                      </a:r>
                      <a:endParaRPr lang="ja-JP" altLang="en-US" sz="2000" b="0" i="0" u="none" strike="noStrike" dirty="0">
                        <a:solidFill>
                          <a:schemeClr val="tx1">
                            <a:lumMod val="65000"/>
                            <a:lumOff val="35000"/>
                          </a:schemeClr>
                        </a:solidFill>
                        <a:effectLst/>
                        <a:latin typeface="Meiryo UI" panose="020B0604030504040204" pitchFamily="34" charset="-128"/>
                        <a:ea typeface="Meiryo UI" panose="020B0604030504040204" pitchFamily="34" charset="-128"/>
                      </a:endParaRPr>
                    </a:p>
                  </a:txBody>
                  <a:tcPr marL="8387" marR="8387" marT="83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119584065"/>
                  </a:ext>
                </a:extLst>
              </a:tr>
            </a:tbl>
          </a:graphicData>
        </a:graphic>
      </p:graphicFrame>
      <p:sp>
        <p:nvSpPr>
          <p:cNvPr id="3" name="スライド番号プレースホルダー 2"/>
          <p:cNvSpPr>
            <a:spLocks noGrp="1"/>
          </p:cNvSpPr>
          <p:nvPr>
            <p:ph type="sldNum" sz="quarter" idx="12"/>
          </p:nvPr>
        </p:nvSpPr>
        <p:spPr/>
        <p:txBody>
          <a:bodyPr/>
          <a:lstStyle/>
          <a:p>
            <a:fld id="{D9226DAE-D732-0D44-A3A9-3426432CAC1A}" type="slidenum">
              <a:rPr lang="en-US" smtClean="0"/>
              <a:t>4</a:t>
            </a:fld>
            <a:endParaRPr lang="en-US"/>
          </a:p>
        </p:txBody>
      </p:sp>
    </p:spTree>
    <p:extLst>
      <p:ext uri="{BB962C8B-B14F-4D97-AF65-F5344CB8AC3E}">
        <p14:creationId xmlns:p14="http://schemas.microsoft.com/office/powerpoint/2010/main" val="2615851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103984-7A10-CF4D-9FBF-C4FE82393CC4}"/>
              </a:ext>
            </a:extLst>
          </p:cNvPr>
          <p:cNvSpPr>
            <a:spLocks noGrp="1"/>
          </p:cNvSpPr>
          <p:nvPr>
            <p:ph type="title"/>
          </p:nvPr>
        </p:nvSpPr>
        <p:spPr>
          <a:xfrm>
            <a:off x="838200" y="565154"/>
            <a:ext cx="10515600" cy="898898"/>
          </a:xfrm>
        </p:spPr>
        <p:txBody>
          <a:bodyPr/>
          <a:lstStyle/>
          <a:p>
            <a:r>
              <a:rPr lang="en-US" dirty="0">
                <a:solidFill>
                  <a:schemeClr val="tx1">
                    <a:lumMod val="65000"/>
                    <a:lumOff val="35000"/>
                  </a:schemeClr>
                </a:solidFill>
              </a:rPr>
              <a:t>Google</a:t>
            </a:r>
            <a:r>
              <a:rPr lang="ja-JP" altLang="en-US" dirty="0">
                <a:solidFill>
                  <a:schemeClr val="tx1">
                    <a:lumMod val="65000"/>
                    <a:lumOff val="35000"/>
                  </a:schemeClr>
                </a:solidFill>
              </a:rPr>
              <a:t>スプレッドシート</a:t>
            </a:r>
            <a:endParaRPr lang="en-US" dirty="0">
              <a:solidFill>
                <a:schemeClr val="tx1">
                  <a:lumMod val="65000"/>
                  <a:lumOff val="35000"/>
                </a:schemeClr>
              </a:solidFill>
            </a:endParaRPr>
          </a:p>
        </p:txBody>
      </p:sp>
      <p:sp>
        <p:nvSpPr>
          <p:cNvPr id="5" name="Content Placeholder 4">
            <a:extLst>
              <a:ext uri="{FF2B5EF4-FFF2-40B4-BE49-F238E27FC236}">
                <a16:creationId xmlns="" xmlns:a16="http://schemas.microsoft.com/office/drawing/2014/main" id="{F2A714FC-1A40-8B4E-B054-663FEAC2B294}"/>
              </a:ext>
            </a:extLst>
          </p:cNvPr>
          <p:cNvSpPr>
            <a:spLocks noGrp="1"/>
          </p:cNvSpPr>
          <p:nvPr>
            <p:ph idx="1"/>
          </p:nvPr>
        </p:nvSpPr>
        <p:spPr>
          <a:xfrm>
            <a:off x="823912" y="2585209"/>
            <a:ext cx="10515600" cy="3072653"/>
          </a:xfrm>
        </p:spPr>
        <p:txBody>
          <a:bodyPr/>
          <a:lstStyle/>
          <a:p>
            <a:r>
              <a:rPr lang="ja-JP" altLang="en-US" dirty="0">
                <a:solidFill>
                  <a:schemeClr val="tx1">
                    <a:lumMod val="65000"/>
                    <a:lumOff val="35000"/>
                  </a:schemeClr>
                </a:solidFill>
              </a:rPr>
              <a:t>事前課題</a:t>
            </a:r>
            <a:r>
              <a:rPr lang="en-US" altLang="ja-JP" dirty="0">
                <a:solidFill>
                  <a:schemeClr val="tx1">
                    <a:lumMod val="65000"/>
                    <a:lumOff val="35000"/>
                  </a:schemeClr>
                </a:solidFill>
              </a:rPr>
              <a:t>(1)</a:t>
            </a:r>
            <a:r>
              <a:rPr lang="ja-JP" altLang="en-US" dirty="0">
                <a:solidFill>
                  <a:schemeClr val="tx1">
                    <a:lumMod val="65000"/>
                    <a:lumOff val="35000"/>
                  </a:schemeClr>
                </a:solidFill>
              </a:rPr>
              <a:t>事例１用</a:t>
            </a:r>
            <a:endParaRPr lang="en-US" altLang="ja-JP" dirty="0">
              <a:solidFill>
                <a:schemeClr val="tx1">
                  <a:lumMod val="65000"/>
                  <a:lumOff val="35000"/>
                </a:schemeClr>
              </a:solidFill>
            </a:endParaRPr>
          </a:p>
          <a:p>
            <a:endParaRPr lang="en-US" dirty="0">
              <a:solidFill>
                <a:schemeClr val="tx1">
                  <a:lumMod val="65000"/>
                  <a:lumOff val="35000"/>
                </a:schemeClr>
              </a:solidFill>
            </a:endParaRPr>
          </a:p>
          <a:p>
            <a:r>
              <a:rPr lang="en-US" dirty="0">
                <a:solidFill>
                  <a:schemeClr val="tx1">
                    <a:lumMod val="65000"/>
                    <a:lumOff val="35000"/>
                  </a:schemeClr>
                </a:solidFill>
                <a:hlinkClick r:id="rId3"/>
              </a:rPr>
              <a:t>[https://docs.google.com/spreadsheets/</a:t>
            </a:r>
            <a:r>
              <a:rPr lang="en-US" dirty="0">
                <a:solidFill>
                  <a:schemeClr val="tx1">
                    <a:lumMod val="65000"/>
                    <a:lumOff val="35000"/>
                  </a:schemeClr>
                </a:solidFill>
              </a:rPr>
              <a:t>・・・・・・]</a:t>
            </a:r>
          </a:p>
          <a:p>
            <a:endParaRPr lang="en-US" dirty="0">
              <a:solidFill>
                <a:schemeClr val="tx1">
                  <a:lumMod val="65000"/>
                  <a:lumOff val="35000"/>
                </a:schemeClr>
              </a:solidFill>
            </a:endParaRPr>
          </a:p>
          <a:p>
            <a:r>
              <a:rPr lang="en-US" dirty="0" err="1" smtClean="0">
                <a:solidFill>
                  <a:schemeClr val="tx1">
                    <a:lumMod val="65000"/>
                    <a:lumOff val="35000"/>
                  </a:schemeClr>
                </a:solidFill>
              </a:rPr>
              <a:t>GoogleClassroom</a:t>
            </a:r>
            <a:r>
              <a:rPr lang="ja-JP" altLang="en-US" dirty="0">
                <a:solidFill>
                  <a:schemeClr val="tx1">
                    <a:lumMod val="65000"/>
                    <a:lumOff val="35000"/>
                  </a:schemeClr>
                </a:solidFill>
              </a:rPr>
              <a:t>の</a:t>
            </a:r>
            <a:r>
              <a:rPr lang="en-US" altLang="ja-JP" dirty="0">
                <a:solidFill>
                  <a:schemeClr val="tx1">
                    <a:lumMod val="65000"/>
                    <a:lumOff val="35000"/>
                  </a:schemeClr>
                </a:solidFill>
              </a:rPr>
              <a:t>URL</a:t>
            </a:r>
            <a:r>
              <a:rPr lang="ja-JP" altLang="en-US" dirty="0">
                <a:solidFill>
                  <a:schemeClr val="tx1">
                    <a:lumMod val="65000"/>
                    <a:lumOff val="35000"/>
                  </a:schemeClr>
                </a:solidFill>
              </a:rPr>
              <a:t>からアクセスして</a:t>
            </a:r>
            <a:r>
              <a:rPr lang="ja-JP" altLang="en-US" dirty="0" smtClean="0">
                <a:solidFill>
                  <a:schemeClr val="tx1">
                    <a:lumMod val="65000"/>
                    <a:lumOff val="35000"/>
                  </a:schemeClr>
                </a:solidFill>
              </a:rPr>
              <a:t>ください</a:t>
            </a:r>
            <a:endParaRPr lang="en-US" dirty="0">
              <a:solidFill>
                <a:schemeClr val="tx1">
                  <a:lumMod val="65000"/>
                  <a:lumOff val="35000"/>
                </a:schemeClr>
              </a:solidFill>
            </a:endParaRPr>
          </a:p>
          <a:p>
            <a:endParaRPr lang="en-US" dirty="0"/>
          </a:p>
          <a:p>
            <a:endParaRPr lang="en-US" dirty="0"/>
          </a:p>
        </p:txBody>
      </p:sp>
      <p:sp>
        <p:nvSpPr>
          <p:cNvPr id="3" name="スライド番号プレースホルダー 2"/>
          <p:cNvSpPr>
            <a:spLocks noGrp="1"/>
          </p:cNvSpPr>
          <p:nvPr>
            <p:ph type="sldNum" sz="quarter" idx="12"/>
          </p:nvPr>
        </p:nvSpPr>
        <p:spPr/>
        <p:txBody>
          <a:bodyPr/>
          <a:lstStyle/>
          <a:p>
            <a:fld id="{D9226DAE-D732-0D44-A3A9-3426432CAC1A}" type="slidenum">
              <a:rPr lang="en-US" smtClean="0"/>
              <a:t>40</a:t>
            </a:fld>
            <a:endParaRPr lang="en-US"/>
          </a:p>
        </p:txBody>
      </p:sp>
    </p:spTree>
    <p:extLst>
      <p:ext uri="{BB962C8B-B14F-4D97-AF65-F5344CB8AC3E}">
        <p14:creationId xmlns:p14="http://schemas.microsoft.com/office/powerpoint/2010/main" val="3233056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5AAB16-C0FD-3C4E-9C26-ACC49FF0FE3F}"/>
              </a:ext>
            </a:extLst>
          </p:cNvPr>
          <p:cNvSpPr>
            <a:spLocks noGrp="1"/>
          </p:cNvSpPr>
          <p:nvPr>
            <p:ph type="title"/>
          </p:nvPr>
        </p:nvSpPr>
        <p:spPr>
          <a:xfrm>
            <a:off x="357188" y="528959"/>
            <a:ext cx="11566068" cy="898898"/>
          </a:xfrm>
        </p:spPr>
        <p:txBody>
          <a:bodyPr>
            <a:normAutofit fontScale="90000"/>
          </a:bodyPr>
          <a:lstStyle/>
          <a:p>
            <a:r>
              <a:rPr lang="ja-JP" altLang="en-US" dirty="0">
                <a:solidFill>
                  <a:schemeClr val="tx1">
                    <a:lumMod val="65000"/>
                    <a:lumOff val="35000"/>
                  </a:schemeClr>
                </a:solidFill>
              </a:rPr>
              <a:t>グループ：指導案シートと動画教材へのフィードバック</a:t>
            </a:r>
            <a:endParaRPr lang="en-US" dirty="0">
              <a:solidFill>
                <a:schemeClr val="tx1">
                  <a:lumMod val="65000"/>
                  <a:lumOff val="35000"/>
                </a:schemeClr>
              </a:solidFill>
            </a:endParaRPr>
          </a:p>
        </p:txBody>
      </p:sp>
      <p:sp>
        <p:nvSpPr>
          <p:cNvPr id="11" name="Content Placeholder 10">
            <a:extLst>
              <a:ext uri="{FF2B5EF4-FFF2-40B4-BE49-F238E27FC236}">
                <a16:creationId xmlns="" xmlns:a16="http://schemas.microsoft.com/office/drawing/2014/main" id="{FD26E4EA-66DD-0846-8550-E5E3BEB54A59}"/>
              </a:ext>
            </a:extLst>
          </p:cNvPr>
          <p:cNvSpPr>
            <a:spLocks noGrp="1"/>
          </p:cNvSpPr>
          <p:nvPr>
            <p:ph sz="half" idx="1"/>
          </p:nvPr>
        </p:nvSpPr>
        <p:spPr>
          <a:xfrm>
            <a:off x="423857" y="1586291"/>
            <a:ext cx="10591799" cy="3714376"/>
          </a:xfrm>
        </p:spPr>
        <p:txBody>
          <a:bodyPr>
            <a:normAutofit/>
          </a:bodyPr>
          <a:lstStyle/>
          <a:p>
            <a:r>
              <a:rPr lang="ja-JP" altLang="en-US" dirty="0">
                <a:solidFill>
                  <a:schemeClr val="tx1">
                    <a:lumMod val="65000"/>
                    <a:lumOff val="35000"/>
                  </a:schemeClr>
                </a:solidFill>
              </a:rPr>
              <a:t>事前課題</a:t>
            </a:r>
            <a:r>
              <a:rPr lang="en-US" dirty="0">
                <a:solidFill>
                  <a:schemeClr val="tx1">
                    <a:lumMod val="65000"/>
                    <a:lumOff val="35000"/>
                  </a:schemeClr>
                </a:solidFill>
              </a:rPr>
              <a:t>(1)</a:t>
            </a:r>
            <a:r>
              <a:rPr lang="ja-JP" altLang="en-US" dirty="0">
                <a:solidFill>
                  <a:schemeClr val="tx1">
                    <a:lumMod val="65000"/>
                    <a:lumOff val="35000"/>
                  </a:schemeClr>
                </a:solidFill>
              </a:rPr>
              <a:t>事例</a:t>
            </a:r>
            <a:r>
              <a:rPr lang="en-US" dirty="0">
                <a:solidFill>
                  <a:schemeClr val="tx1">
                    <a:lumMod val="65000"/>
                    <a:lumOff val="35000"/>
                  </a:schemeClr>
                </a:solidFill>
              </a:rPr>
              <a:t>1</a:t>
            </a:r>
            <a:r>
              <a:rPr lang="ja-JP" altLang="en-US" dirty="0">
                <a:solidFill>
                  <a:schemeClr val="tx1">
                    <a:lumMod val="65000"/>
                    <a:lumOff val="35000"/>
                  </a:schemeClr>
                </a:solidFill>
              </a:rPr>
              <a:t>についてのグループディスカッション</a:t>
            </a:r>
            <a:endParaRPr lang="en-US" altLang="ja-JP" dirty="0">
              <a:solidFill>
                <a:schemeClr val="tx1">
                  <a:lumMod val="65000"/>
                  <a:lumOff val="35000"/>
                </a:schemeClr>
              </a:solidFill>
            </a:endParaRPr>
          </a:p>
          <a:p>
            <a:endParaRPr lang="en-US" sz="100" dirty="0"/>
          </a:p>
          <a:p>
            <a:r>
              <a:rPr lang="ja-JP" altLang="en-US" dirty="0">
                <a:solidFill>
                  <a:schemeClr val="tx1">
                    <a:lumMod val="65000"/>
                    <a:lumOff val="35000"/>
                  </a:schemeClr>
                </a:solidFill>
              </a:rPr>
              <a:t>指導案シート、動画教材に関するフィードバックを共有して</a:t>
            </a:r>
            <a:r>
              <a:rPr lang="ja-JP" altLang="en-US" dirty="0" smtClean="0">
                <a:solidFill>
                  <a:schemeClr val="tx1">
                    <a:lumMod val="65000"/>
                    <a:lumOff val="35000"/>
                  </a:schemeClr>
                </a:solidFill>
              </a:rPr>
              <a:t>ください</a:t>
            </a:r>
            <a:endParaRPr lang="en-US" altLang="ja-JP" dirty="0">
              <a:solidFill>
                <a:schemeClr val="tx1">
                  <a:lumMod val="65000"/>
                  <a:lumOff val="35000"/>
                </a:schemeClr>
              </a:solidFill>
            </a:endParaRPr>
          </a:p>
          <a:p>
            <a:pPr lvl="1"/>
            <a:r>
              <a:rPr lang="ja-JP" altLang="en-US" dirty="0">
                <a:solidFill>
                  <a:schemeClr val="tx1">
                    <a:lumMod val="65000"/>
                    <a:lumOff val="35000"/>
                  </a:schemeClr>
                </a:solidFill>
              </a:rPr>
              <a:t>指導案シート、動画教材で、良い点、改善点は何か</a:t>
            </a:r>
            <a:endParaRPr lang="en-US" altLang="ja-JP" dirty="0">
              <a:solidFill>
                <a:schemeClr val="tx1">
                  <a:lumMod val="65000"/>
                  <a:lumOff val="35000"/>
                </a:schemeClr>
              </a:solidFill>
            </a:endParaRPr>
          </a:p>
          <a:p>
            <a:pPr lvl="1"/>
            <a:r>
              <a:rPr lang="ja-JP" altLang="en-US" dirty="0">
                <a:solidFill>
                  <a:schemeClr val="tx1">
                    <a:lumMod val="65000"/>
                    <a:lumOff val="35000"/>
                  </a:schemeClr>
                </a:solidFill>
              </a:rPr>
              <a:t>フィードバックする際に難しいと感じた点は何か</a:t>
            </a:r>
            <a:endParaRPr lang="en-US" altLang="ja-JP" dirty="0">
              <a:solidFill>
                <a:schemeClr val="tx1">
                  <a:lumMod val="65000"/>
                  <a:lumOff val="35000"/>
                </a:schemeClr>
              </a:solidFill>
            </a:endParaRPr>
          </a:p>
          <a:p>
            <a:pPr lvl="1"/>
            <a:r>
              <a:rPr lang="ja-JP" altLang="en-US" dirty="0" smtClean="0">
                <a:solidFill>
                  <a:schemeClr val="tx1">
                    <a:lumMod val="65000"/>
                    <a:lumOff val="35000"/>
                  </a:schemeClr>
                </a:solidFill>
              </a:rPr>
              <a:t>メンバー間</a:t>
            </a:r>
            <a:r>
              <a:rPr lang="ja-JP" altLang="en-US" dirty="0">
                <a:solidFill>
                  <a:schemeClr val="tx1">
                    <a:lumMod val="65000"/>
                    <a:lumOff val="35000"/>
                  </a:schemeClr>
                </a:solidFill>
              </a:rPr>
              <a:t>で共通する課題は何か</a:t>
            </a:r>
            <a:endParaRPr lang="en-US" altLang="ja-JP" dirty="0">
              <a:solidFill>
                <a:schemeClr val="tx1">
                  <a:lumMod val="65000"/>
                  <a:lumOff val="35000"/>
                </a:schemeClr>
              </a:solidFill>
            </a:endParaRPr>
          </a:p>
          <a:p>
            <a:pPr lvl="1"/>
            <a:r>
              <a:rPr lang="ja-JP" altLang="en-US" dirty="0">
                <a:solidFill>
                  <a:schemeClr val="tx1">
                    <a:lumMod val="65000"/>
                    <a:lumOff val="35000"/>
                  </a:schemeClr>
                </a:solidFill>
              </a:rPr>
              <a:t>特徴的なコメントがでたか</a:t>
            </a:r>
            <a:endParaRPr lang="en-US" dirty="0">
              <a:solidFill>
                <a:schemeClr val="tx1">
                  <a:lumMod val="65000"/>
                  <a:lumOff val="35000"/>
                </a:schemeClr>
              </a:solidFill>
            </a:endParaRPr>
          </a:p>
          <a:p>
            <a:r>
              <a:rPr lang="ja-JP" altLang="en-US" dirty="0">
                <a:solidFill>
                  <a:schemeClr val="tx1">
                    <a:lumMod val="65000"/>
                    <a:lumOff val="35000"/>
                  </a:schemeClr>
                </a:solidFill>
              </a:rPr>
              <a:t>グループ内でのやり取りは、グループの代表が</a:t>
            </a:r>
            <a:r>
              <a:rPr lang="en-US" altLang="ja-JP" dirty="0">
                <a:solidFill>
                  <a:schemeClr val="tx1">
                    <a:lumMod val="65000"/>
                    <a:lumOff val="35000"/>
                  </a:schemeClr>
                </a:solidFill>
              </a:rPr>
              <a:t>Google</a:t>
            </a:r>
            <a:r>
              <a:rPr lang="ja-JP" altLang="en-US" dirty="0">
                <a:solidFill>
                  <a:schemeClr val="tx1">
                    <a:lumMod val="65000"/>
                    <a:lumOff val="35000"/>
                  </a:schemeClr>
                </a:solidFill>
              </a:rPr>
              <a:t>スプレッドシートにアクセスし記録として残してください</a:t>
            </a:r>
            <a:endParaRPr lang="en-US" dirty="0">
              <a:solidFill>
                <a:schemeClr val="tx1">
                  <a:lumMod val="65000"/>
                  <a:lumOff val="35000"/>
                </a:schemeClr>
              </a:solidFill>
            </a:endParaRPr>
          </a:p>
          <a:p>
            <a:pPr lvl="1"/>
            <a:endParaRPr lang="en-US" altLang="ja-JP" dirty="0"/>
          </a:p>
        </p:txBody>
      </p:sp>
      <p:sp>
        <p:nvSpPr>
          <p:cNvPr id="10" name="楕円 4">
            <a:extLst>
              <a:ext uri="{FF2B5EF4-FFF2-40B4-BE49-F238E27FC236}">
                <a16:creationId xmlns="" xmlns:a16="http://schemas.microsoft.com/office/drawing/2014/main" id="{52976857-73C0-8244-B7D7-8AD0D9B147EB}"/>
              </a:ext>
            </a:extLst>
          </p:cNvPr>
          <p:cNvSpPr/>
          <p:nvPr/>
        </p:nvSpPr>
        <p:spPr>
          <a:xfrm>
            <a:off x="10005246" y="1427857"/>
            <a:ext cx="1918010" cy="1918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400" dirty="0">
                <a:latin typeface="Meiryo UI" panose="020B0604030504040204" pitchFamily="50" charset="-128"/>
                <a:ea typeface="Meiryo UI" panose="020B0604030504040204" pitchFamily="50" charset="-128"/>
              </a:rPr>
              <a:t>30</a:t>
            </a:r>
            <a:r>
              <a:rPr kumimoji="1" lang="ja-JP" altLang="en-US" sz="2400">
                <a:latin typeface="Meiryo UI" panose="020B0604030504040204" pitchFamily="50" charset="-128"/>
                <a:ea typeface="Meiryo UI" panose="020B0604030504040204" pitchFamily="50" charset="-128"/>
              </a:rPr>
              <a:t>分</a:t>
            </a:r>
            <a:endParaRPr kumimoji="1" lang="ja-JP" altLang="en-US" sz="24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9226DAE-D732-0D44-A3A9-3426432CAC1A}" type="slidenum">
              <a:rPr lang="en-US" smtClean="0"/>
              <a:t>41</a:t>
            </a:fld>
            <a:endParaRPr lang="en-US"/>
          </a:p>
        </p:txBody>
      </p:sp>
      <p:sp>
        <p:nvSpPr>
          <p:cNvPr id="7" name="Title 1">
            <a:extLst>
              <a:ext uri="{FF2B5EF4-FFF2-40B4-BE49-F238E27FC236}">
                <a16:creationId xmlns="" xmlns:a16="http://schemas.microsoft.com/office/drawing/2014/main" id="{7604658E-68BE-AD44-9C87-7474E6E57AAA}"/>
              </a:ext>
            </a:extLst>
          </p:cNvPr>
          <p:cNvSpPr txBox="1">
            <a:spLocks/>
          </p:cNvSpPr>
          <p:nvPr/>
        </p:nvSpPr>
        <p:spPr>
          <a:xfrm>
            <a:off x="1060063" y="5355762"/>
            <a:ext cx="10012751" cy="1265695"/>
          </a:xfrm>
          <a:prstGeom prst="rect">
            <a:avLst/>
          </a:prstGeom>
          <a:solidFill>
            <a:schemeClr val="bg1"/>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eiryo UI" panose="020B0604030504040204" pitchFamily="34" charset="-128"/>
                <a:ea typeface="Meiryo UI" panose="020B0604030504040204" pitchFamily="34" charset="-128"/>
                <a:cs typeface="+mj-cs"/>
              </a:defRPr>
            </a:lvl1pPr>
          </a:lstStyle>
          <a:p>
            <a:r>
              <a:rPr lang="en-US" sz="3600" dirty="0">
                <a:solidFill>
                  <a:srgbClr val="0070C0"/>
                </a:solidFill>
              </a:rPr>
              <a:t>*</a:t>
            </a:r>
            <a:r>
              <a:rPr lang="ja-JP" altLang="en-US" sz="3600" dirty="0">
                <a:solidFill>
                  <a:srgbClr val="0070C0"/>
                </a:solidFill>
              </a:rPr>
              <a:t>分からないことや疑問に思うことなど、講師へ聞いてみたいことがあれば、聞いてください。</a:t>
            </a:r>
            <a:endParaRPr lang="en-US" sz="3600" dirty="0">
              <a:solidFill>
                <a:srgbClr val="0070C0"/>
              </a:solidFill>
            </a:endParaRPr>
          </a:p>
        </p:txBody>
      </p:sp>
    </p:spTree>
    <p:extLst>
      <p:ext uri="{BB962C8B-B14F-4D97-AF65-F5344CB8AC3E}">
        <p14:creationId xmlns:p14="http://schemas.microsoft.com/office/powerpoint/2010/main" val="524712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01D3E4-9C29-7041-958C-9C5DD78A06E7}"/>
              </a:ext>
            </a:extLst>
          </p:cNvPr>
          <p:cNvSpPr>
            <a:spLocks noGrp="1"/>
          </p:cNvSpPr>
          <p:nvPr>
            <p:ph type="title"/>
          </p:nvPr>
        </p:nvSpPr>
        <p:spPr>
          <a:xfrm>
            <a:off x="838200" y="536583"/>
            <a:ext cx="10515600" cy="898898"/>
          </a:xfrm>
        </p:spPr>
        <p:txBody>
          <a:bodyPr/>
          <a:lstStyle/>
          <a:p>
            <a:r>
              <a:rPr lang="ja-JP" altLang="en-US" dirty="0">
                <a:solidFill>
                  <a:schemeClr val="tx1">
                    <a:lumMod val="65000"/>
                    <a:lumOff val="35000"/>
                  </a:schemeClr>
                </a:solidFill>
              </a:rPr>
              <a:t>一斉：問題の共有と検討</a:t>
            </a:r>
            <a:r>
              <a:rPr lang="en-US" dirty="0">
                <a:solidFill>
                  <a:schemeClr val="tx1">
                    <a:lumMod val="65000"/>
                    <a:lumOff val="35000"/>
                  </a:schemeClr>
                </a:solidFill>
              </a:rPr>
              <a:t> </a:t>
            </a:r>
          </a:p>
        </p:txBody>
      </p:sp>
      <p:sp>
        <p:nvSpPr>
          <p:cNvPr id="3" name="Content Placeholder 2">
            <a:extLst>
              <a:ext uri="{FF2B5EF4-FFF2-40B4-BE49-F238E27FC236}">
                <a16:creationId xmlns="" xmlns:a16="http://schemas.microsoft.com/office/drawing/2014/main" id="{2817465B-0AC3-AD40-9050-A45CFFAD63F5}"/>
              </a:ext>
            </a:extLst>
          </p:cNvPr>
          <p:cNvSpPr>
            <a:spLocks noGrp="1"/>
          </p:cNvSpPr>
          <p:nvPr>
            <p:ph idx="1"/>
          </p:nvPr>
        </p:nvSpPr>
        <p:spPr>
          <a:xfrm>
            <a:off x="838200" y="1613651"/>
            <a:ext cx="10515600" cy="5020516"/>
          </a:xfrm>
        </p:spPr>
        <p:txBody>
          <a:bodyPr>
            <a:normAutofit/>
          </a:bodyPr>
          <a:lstStyle/>
          <a:p>
            <a:pPr marL="0" indent="0">
              <a:buNone/>
            </a:pPr>
            <a:r>
              <a:rPr lang="en-US" sz="3200" dirty="0">
                <a:solidFill>
                  <a:schemeClr val="tx1">
                    <a:lumMod val="65000"/>
                    <a:lumOff val="35000"/>
                  </a:schemeClr>
                </a:solidFill>
              </a:rPr>
              <a:t>Google</a:t>
            </a:r>
            <a:r>
              <a:rPr lang="ja-JP" altLang="en-US" sz="3200" dirty="0">
                <a:solidFill>
                  <a:schemeClr val="tx1">
                    <a:lumMod val="65000"/>
                    <a:lumOff val="35000"/>
                  </a:schemeClr>
                </a:solidFill>
              </a:rPr>
              <a:t>スプレッドシートを確認する</a:t>
            </a:r>
            <a:endParaRPr lang="en-US" altLang="ja-JP" sz="3200" dirty="0">
              <a:solidFill>
                <a:schemeClr val="tx1">
                  <a:lumMod val="65000"/>
                  <a:lumOff val="35000"/>
                </a:schemeClr>
              </a:solidFill>
            </a:endParaRPr>
          </a:p>
          <a:p>
            <a:endParaRPr lang="en-US" altLang="ja-JP" sz="3200" dirty="0">
              <a:solidFill>
                <a:schemeClr val="tx1">
                  <a:lumMod val="65000"/>
                  <a:lumOff val="35000"/>
                </a:schemeClr>
              </a:solidFill>
            </a:endParaRPr>
          </a:p>
          <a:p>
            <a:pPr lvl="1"/>
            <a:r>
              <a:rPr lang="ja-JP" altLang="en-US" sz="2800" dirty="0">
                <a:solidFill>
                  <a:schemeClr val="tx1">
                    <a:lumMod val="65000"/>
                    <a:lumOff val="35000"/>
                  </a:schemeClr>
                </a:solidFill>
              </a:rPr>
              <a:t>指導案シート、動画教材で、良い点、改善点は何か</a:t>
            </a:r>
            <a:endParaRPr lang="en-US" altLang="ja-JP" sz="2800" dirty="0">
              <a:solidFill>
                <a:schemeClr val="tx1">
                  <a:lumMod val="65000"/>
                  <a:lumOff val="35000"/>
                </a:schemeClr>
              </a:solidFill>
            </a:endParaRPr>
          </a:p>
          <a:p>
            <a:pPr lvl="1"/>
            <a:endParaRPr lang="en-US" altLang="ja-JP" sz="2800" dirty="0">
              <a:solidFill>
                <a:schemeClr val="tx1">
                  <a:lumMod val="65000"/>
                  <a:lumOff val="35000"/>
                </a:schemeClr>
              </a:solidFill>
            </a:endParaRPr>
          </a:p>
          <a:p>
            <a:pPr lvl="1"/>
            <a:r>
              <a:rPr lang="ja-JP" altLang="en-US" sz="2800" dirty="0">
                <a:solidFill>
                  <a:schemeClr val="tx1">
                    <a:lumMod val="65000"/>
                    <a:lumOff val="35000"/>
                  </a:schemeClr>
                </a:solidFill>
              </a:rPr>
              <a:t>フィードバックする際に難しいと感じた点は何か</a:t>
            </a:r>
            <a:endParaRPr lang="en-US" altLang="ja-JP" sz="2800" dirty="0">
              <a:solidFill>
                <a:schemeClr val="tx1">
                  <a:lumMod val="65000"/>
                  <a:lumOff val="35000"/>
                </a:schemeClr>
              </a:solidFill>
            </a:endParaRPr>
          </a:p>
          <a:p>
            <a:pPr lvl="1"/>
            <a:endParaRPr lang="en-US" altLang="ja-JP" sz="2800" dirty="0">
              <a:solidFill>
                <a:schemeClr val="tx1">
                  <a:lumMod val="65000"/>
                  <a:lumOff val="35000"/>
                </a:schemeClr>
              </a:solidFill>
            </a:endParaRPr>
          </a:p>
          <a:p>
            <a:pPr lvl="1"/>
            <a:r>
              <a:rPr lang="ja-JP" altLang="en-US" sz="2800" dirty="0">
                <a:solidFill>
                  <a:schemeClr val="tx1">
                    <a:lumMod val="65000"/>
                    <a:lumOff val="35000"/>
                  </a:schemeClr>
                </a:solidFill>
              </a:rPr>
              <a:t>グループ間で共通する課題は何か</a:t>
            </a:r>
            <a:endParaRPr lang="en-US" altLang="ja-JP" sz="2800" dirty="0">
              <a:solidFill>
                <a:schemeClr val="tx1">
                  <a:lumMod val="65000"/>
                  <a:lumOff val="35000"/>
                </a:schemeClr>
              </a:solidFill>
            </a:endParaRPr>
          </a:p>
          <a:p>
            <a:pPr lvl="1"/>
            <a:endParaRPr lang="en-US" altLang="ja-JP" sz="2800" dirty="0">
              <a:solidFill>
                <a:schemeClr val="tx1">
                  <a:lumMod val="65000"/>
                  <a:lumOff val="35000"/>
                </a:schemeClr>
              </a:solidFill>
            </a:endParaRPr>
          </a:p>
          <a:p>
            <a:pPr lvl="1"/>
            <a:r>
              <a:rPr lang="ja-JP" altLang="en-US" sz="2800" dirty="0">
                <a:solidFill>
                  <a:schemeClr val="tx1">
                    <a:lumMod val="65000"/>
                    <a:lumOff val="35000"/>
                  </a:schemeClr>
                </a:solidFill>
              </a:rPr>
              <a:t>グループ毎に特徴のあるコメントなどについて検討する</a:t>
            </a:r>
            <a:r>
              <a:rPr lang="en-US" sz="2800" dirty="0">
                <a:solidFill>
                  <a:schemeClr val="tx1">
                    <a:lumMod val="65000"/>
                    <a:lumOff val="35000"/>
                  </a:schemeClr>
                </a:solidFill>
              </a:rPr>
              <a:t> </a:t>
            </a:r>
          </a:p>
        </p:txBody>
      </p:sp>
      <p:sp>
        <p:nvSpPr>
          <p:cNvPr id="4" name="楕円 4">
            <a:extLst>
              <a:ext uri="{FF2B5EF4-FFF2-40B4-BE49-F238E27FC236}">
                <a16:creationId xmlns="" xmlns:a16="http://schemas.microsoft.com/office/drawing/2014/main" id="{CC60A393-5FD9-EE49-B6DE-5048695EC610}"/>
              </a:ext>
            </a:extLst>
          </p:cNvPr>
          <p:cNvSpPr/>
          <p:nvPr/>
        </p:nvSpPr>
        <p:spPr>
          <a:xfrm>
            <a:off x="9746166" y="1357331"/>
            <a:ext cx="1918010" cy="1918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400" dirty="0">
                <a:latin typeface="Meiryo UI" panose="020B0604030504040204" pitchFamily="50" charset="-128"/>
                <a:ea typeface="Meiryo UI" panose="020B0604030504040204" pitchFamily="50" charset="-128"/>
              </a:rPr>
              <a:t>12</a:t>
            </a:r>
            <a:r>
              <a:rPr kumimoji="1" lang="ja-JP" altLang="en-US" sz="2400">
                <a:latin typeface="Meiryo UI" panose="020B0604030504040204" pitchFamily="50" charset="-128"/>
                <a:ea typeface="Meiryo UI" panose="020B0604030504040204" pitchFamily="50" charset="-128"/>
              </a:rPr>
              <a:t>分</a:t>
            </a:r>
            <a:endParaRPr kumimoji="1" lang="ja-JP" altLang="en-US" sz="24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D9226DAE-D732-0D44-A3A9-3426432CAC1A}" type="slidenum">
              <a:rPr lang="en-US" smtClean="0"/>
              <a:t>42</a:t>
            </a:fld>
            <a:endParaRPr lang="en-US"/>
          </a:p>
        </p:txBody>
      </p:sp>
    </p:spTree>
    <p:extLst>
      <p:ext uri="{BB962C8B-B14F-4D97-AF65-F5344CB8AC3E}">
        <p14:creationId xmlns:p14="http://schemas.microsoft.com/office/powerpoint/2010/main" val="533063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E83053-EE4D-BB40-8C54-DCFA73C4C861}"/>
              </a:ext>
            </a:extLst>
          </p:cNvPr>
          <p:cNvSpPr>
            <a:spLocks noGrp="1"/>
          </p:cNvSpPr>
          <p:nvPr>
            <p:ph type="title"/>
          </p:nvPr>
        </p:nvSpPr>
        <p:spPr>
          <a:xfrm>
            <a:off x="814396" y="2743198"/>
            <a:ext cx="10615613" cy="1390650"/>
          </a:xfrm>
        </p:spPr>
        <p:txBody>
          <a:bodyPr>
            <a:normAutofit/>
          </a:bodyPr>
          <a:lstStyle/>
          <a:p>
            <a:r>
              <a:rPr lang="ja-JP" altLang="en-US" sz="4400" dirty="0">
                <a:solidFill>
                  <a:schemeClr val="tx1">
                    <a:lumMod val="65000"/>
                    <a:lumOff val="35000"/>
                  </a:schemeClr>
                </a:solidFill>
              </a:rPr>
              <a:t>よくでる質問項目シート（主に授業、教育に関して）についてのグループディスカッション</a:t>
            </a:r>
            <a:endParaRPr lang="en-US" sz="3200" dirty="0">
              <a:solidFill>
                <a:schemeClr val="tx1">
                  <a:lumMod val="65000"/>
                  <a:lumOff val="35000"/>
                </a:schemeClr>
              </a:solidFill>
            </a:endParaRPr>
          </a:p>
        </p:txBody>
      </p:sp>
      <p:sp>
        <p:nvSpPr>
          <p:cNvPr id="3" name="Text Placeholder 2">
            <a:extLst>
              <a:ext uri="{FF2B5EF4-FFF2-40B4-BE49-F238E27FC236}">
                <a16:creationId xmlns="" xmlns:a16="http://schemas.microsoft.com/office/drawing/2014/main" id="{36B05191-BCDF-784F-9164-6BE7FD7FD868}"/>
              </a:ext>
            </a:extLst>
          </p:cNvPr>
          <p:cNvSpPr>
            <a:spLocks noGrp="1"/>
          </p:cNvSpPr>
          <p:nvPr>
            <p:ph type="body" idx="1"/>
          </p:nvPr>
        </p:nvSpPr>
        <p:spPr>
          <a:xfrm>
            <a:off x="831850" y="4189407"/>
            <a:ext cx="10515600" cy="439737"/>
          </a:xfrm>
        </p:spPr>
        <p:txBody>
          <a:bodyPr/>
          <a:lstStyle/>
          <a:p>
            <a:r>
              <a:rPr lang="ja-JP" altLang="en-US" dirty="0"/>
              <a:t>（質問項目自体の確認、質問・課題への施策として</a:t>
            </a:r>
            <a:r>
              <a:rPr lang="en-US" altLang="ja-JP" dirty="0"/>
              <a:t>ID</a:t>
            </a:r>
            <a:r>
              <a:rPr lang="ja-JP" altLang="en-US" dirty="0"/>
              <a:t>ツールの何が使えるか検討）</a:t>
            </a:r>
            <a:endParaRPr lang="en-US" dirty="0"/>
          </a:p>
        </p:txBody>
      </p:sp>
      <p:sp>
        <p:nvSpPr>
          <p:cNvPr id="4" name="スライド番号プレースホルダー 3"/>
          <p:cNvSpPr>
            <a:spLocks noGrp="1"/>
          </p:cNvSpPr>
          <p:nvPr>
            <p:ph type="sldNum" sz="quarter" idx="12"/>
          </p:nvPr>
        </p:nvSpPr>
        <p:spPr/>
        <p:txBody>
          <a:bodyPr/>
          <a:lstStyle/>
          <a:p>
            <a:fld id="{D9226DAE-D732-0D44-A3A9-3426432CAC1A}" type="slidenum">
              <a:rPr lang="en-US" smtClean="0"/>
              <a:t>43</a:t>
            </a:fld>
            <a:endParaRPr lang="en-US"/>
          </a:p>
        </p:txBody>
      </p:sp>
    </p:spTree>
    <p:extLst>
      <p:ext uri="{BB962C8B-B14F-4D97-AF65-F5344CB8AC3E}">
        <p14:creationId xmlns:p14="http://schemas.microsoft.com/office/powerpoint/2010/main" val="39730754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72DAE87-641E-2349-A430-2AF731C4BC10}"/>
              </a:ext>
            </a:extLst>
          </p:cNvPr>
          <p:cNvSpPr>
            <a:spLocks noGrp="1"/>
          </p:cNvSpPr>
          <p:nvPr>
            <p:ph type="title"/>
          </p:nvPr>
        </p:nvSpPr>
        <p:spPr>
          <a:xfrm>
            <a:off x="581022" y="550869"/>
            <a:ext cx="11049000" cy="898898"/>
          </a:xfrm>
        </p:spPr>
        <p:txBody>
          <a:bodyPr>
            <a:noAutofit/>
          </a:bodyPr>
          <a:lstStyle/>
          <a:p>
            <a:r>
              <a:rPr lang="ja-JP" altLang="en-US" dirty="0">
                <a:solidFill>
                  <a:schemeClr val="tx1">
                    <a:lumMod val="65000"/>
                    <a:lumOff val="35000"/>
                  </a:schemeClr>
                </a:solidFill>
              </a:rPr>
              <a:t>よくでる質問項目</a:t>
            </a:r>
            <a:r>
              <a:rPr lang="en-US" altLang="ja-JP" dirty="0">
                <a:solidFill>
                  <a:schemeClr val="tx1">
                    <a:lumMod val="65000"/>
                    <a:lumOff val="35000"/>
                  </a:schemeClr>
                </a:solidFill>
              </a:rPr>
              <a:t>(</a:t>
            </a:r>
            <a:r>
              <a:rPr lang="en-US" dirty="0">
                <a:solidFill>
                  <a:schemeClr val="tx1">
                    <a:lumMod val="65000"/>
                    <a:lumOff val="35000"/>
                  </a:schemeClr>
                </a:solidFill>
              </a:rPr>
              <a:t>I. </a:t>
            </a:r>
            <a:r>
              <a:rPr lang="ja-JP" altLang="en-US" dirty="0">
                <a:solidFill>
                  <a:schemeClr val="tx1">
                    <a:lumMod val="65000"/>
                    <a:lumOff val="35000"/>
                  </a:schemeClr>
                </a:solidFill>
              </a:rPr>
              <a:t>主に授業、教育に関して</a:t>
            </a:r>
            <a:r>
              <a:rPr lang="en-US" altLang="ja-JP" dirty="0">
                <a:solidFill>
                  <a:schemeClr val="tx1">
                    <a:lumMod val="65000"/>
                    <a:lumOff val="35000"/>
                  </a:schemeClr>
                </a:solidFill>
              </a:rPr>
              <a:t>)</a:t>
            </a:r>
            <a:endParaRPr lang="en-US" dirty="0">
              <a:solidFill>
                <a:schemeClr val="tx1">
                  <a:lumMod val="65000"/>
                  <a:lumOff val="35000"/>
                </a:schemeClr>
              </a:solidFill>
            </a:endParaRPr>
          </a:p>
        </p:txBody>
      </p:sp>
      <p:sp>
        <p:nvSpPr>
          <p:cNvPr id="5" name="Content Placeholder 4">
            <a:extLst>
              <a:ext uri="{FF2B5EF4-FFF2-40B4-BE49-F238E27FC236}">
                <a16:creationId xmlns="" xmlns:a16="http://schemas.microsoft.com/office/drawing/2014/main" id="{EFE5E154-46D1-884B-86A0-1E6B0DFF31E2}"/>
              </a:ext>
            </a:extLst>
          </p:cNvPr>
          <p:cNvSpPr>
            <a:spLocks noGrp="1"/>
          </p:cNvSpPr>
          <p:nvPr>
            <p:ph idx="1"/>
          </p:nvPr>
        </p:nvSpPr>
        <p:spPr>
          <a:xfrm>
            <a:off x="581022" y="1885122"/>
            <a:ext cx="11006138" cy="4529978"/>
          </a:xfrm>
        </p:spPr>
        <p:txBody>
          <a:bodyPr>
            <a:normAutofit fontScale="70000" lnSpcReduction="20000"/>
          </a:bodyPr>
          <a:lstStyle/>
          <a:p>
            <a:pPr marL="514350" lvl="0" indent="-514350">
              <a:buFont typeface="+mj-lt"/>
              <a:buAutoNum type="arabicPeriod"/>
            </a:pPr>
            <a:r>
              <a:rPr lang="ja-JP" altLang="en-US" dirty="0">
                <a:solidFill>
                  <a:schemeClr val="tx1">
                    <a:lumMod val="65000"/>
                    <a:lumOff val="35000"/>
                  </a:schemeClr>
                </a:solidFill>
              </a:rPr>
              <a:t>クラスサイズが大きい時はどうすればいいです</a:t>
            </a:r>
            <a:r>
              <a:rPr lang="ja-JP" altLang="en-US" dirty="0" smtClean="0">
                <a:solidFill>
                  <a:schemeClr val="tx1">
                    <a:lumMod val="65000"/>
                    <a:lumOff val="35000"/>
                  </a:schemeClr>
                </a:solidFill>
              </a:rPr>
              <a:t>か</a:t>
            </a:r>
            <a:endParaRPr lang="en-US" dirty="0">
              <a:solidFill>
                <a:schemeClr val="tx1">
                  <a:lumMod val="65000"/>
                  <a:lumOff val="35000"/>
                </a:schemeClr>
              </a:solidFill>
            </a:endParaRPr>
          </a:p>
          <a:p>
            <a:pPr marL="514350" lvl="0" indent="-514350">
              <a:buFont typeface="+mj-lt"/>
              <a:buAutoNum type="arabicPeriod"/>
            </a:pPr>
            <a:r>
              <a:rPr lang="ja-JP" altLang="en-US" dirty="0">
                <a:solidFill>
                  <a:schemeClr val="tx1">
                    <a:lumMod val="65000"/>
                    <a:lumOff val="35000"/>
                  </a:schemeClr>
                </a:solidFill>
              </a:rPr>
              <a:t>受講者数が多く演習時に手元などよく見えていない学生が</a:t>
            </a:r>
            <a:r>
              <a:rPr lang="ja-JP" altLang="en-US" dirty="0" smtClean="0">
                <a:solidFill>
                  <a:schemeClr val="tx1">
                    <a:lumMod val="65000"/>
                    <a:lumOff val="35000"/>
                  </a:schemeClr>
                </a:solidFill>
              </a:rPr>
              <a:t>います、どう</a:t>
            </a:r>
            <a:r>
              <a:rPr lang="ja-JP" altLang="en-US" dirty="0">
                <a:solidFill>
                  <a:schemeClr val="tx1">
                    <a:lumMod val="65000"/>
                    <a:lumOff val="35000"/>
                  </a:schemeClr>
                </a:solidFill>
              </a:rPr>
              <a:t>したらいいです</a:t>
            </a:r>
            <a:r>
              <a:rPr lang="ja-JP" altLang="en-US" dirty="0" smtClean="0">
                <a:solidFill>
                  <a:schemeClr val="tx1">
                    <a:lumMod val="65000"/>
                    <a:lumOff val="35000"/>
                  </a:schemeClr>
                </a:solidFill>
              </a:rPr>
              <a:t>か</a:t>
            </a:r>
            <a:endParaRPr lang="en-US" dirty="0">
              <a:solidFill>
                <a:schemeClr val="tx1">
                  <a:lumMod val="65000"/>
                  <a:lumOff val="35000"/>
                </a:schemeClr>
              </a:solidFill>
            </a:endParaRPr>
          </a:p>
          <a:p>
            <a:pPr marL="514350" lvl="0" indent="-514350">
              <a:buFont typeface="+mj-lt"/>
              <a:buAutoNum type="arabicPeriod"/>
            </a:pPr>
            <a:r>
              <a:rPr lang="ja-JP" altLang="en-US" dirty="0">
                <a:solidFill>
                  <a:schemeClr val="tx1">
                    <a:lumMod val="65000"/>
                    <a:lumOff val="35000"/>
                  </a:schemeClr>
                </a:solidFill>
              </a:rPr>
              <a:t>事前課題をやってこない学生が多</a:t>
            </a:r>
            <a:r>
              <a:rPr lang="ja-JP" altLang="en-US" dirty="0" smtClean="0">
                <a:solidFill>
                  <a:schemeClr val="tx1">
                    <a:lumMod val="65000"/>
                    <a:lumOff val="35000"/>
                  </a:schemeClr>
                </a:solidFill>
              </a:rPr>
              <a:t>くいる</a:t>
            </a:r>
            <a:r>
              <a:rPr lang="ja-JP" altLang="en-US" dirty="0">
                <a:solidFill>
                  <a:schemeClr val="tx1">
                    <a:lumMod val="65000"/>
                    <a:lumOff val="35000"/>
                  </a:schemeClr>
                </a:solidFill>
              </a:rPr>
              <a:t>のではないかと不安</a:t>
            </a:r>
            <a:r>
              <a:rPr lang="ja-JP" altLang="en-US" dirty="0" smtClean="0">
                <a:solidFill>
                  <a:schemeClr val="tx1">
                    <a:lumMod val="65000"/>
                    <a:lumOff val="35000"/>
                  </a:schemeClr>
                </a:solidFill>
              </a:rPr>
              <a:t>です、どう</a:t>
            </a:r>
            <a:r>
              <a:rPr lang="ja-JP" altLang="en-US" dirty="0">
                <a:solidFill>
                  <a:schemeClr val="tx1">
                    <a:lumMod val="65000"/>
                    <a:lumOff val="35000"/>
                  </a:schemeClr>
                </a:solidFill>
              </a:rPr>
              <a:t>したら事前課題をやってもらえます</a:t>
            </a:r>
            <a:r>
              <a:rPr lang="ja-JP" altLang="en-US" dirty="0" smtClean="0">
                <a:solidFill>
                  <a:schemeClr val="tx1">
                    <a:lumMod val="65000"/>
                    <a:lumOff val="35000"/>
                  </a:schemeClr>
                </a:solidFill>
              </a:rPr>
              <a:t>か</a:t>
            </a:r>
            <a:endParaRPr lang="en-US" dirty="0">
              <a:solidFill>
                <a:schemeClr val="tx1">
                  <a:lumMod val="65000"/>
                  <a:lumOff val="35000"/>
                </a:schemeClr>
              </a:solidFill>
            </a:endParaRPr>
          </a:p>
          <a:p>
            <a:pPr marL="514350" lvl="0" indent="-514350">
              <a:buFont typeface="+mj-lt"/>
              <a:buAutoNum type="arabicPeriod"/>
            </a:pPr>
            <a:r>
              <a:rPr lang="ja-JP" altLang="en-US" dirty="0">
                <a:solidFill>
                  <a:schemeClr val="tx1">
                    <a:lumMod val="65000"/>
                    <a:lumOff val="35000"/>
                  </a:schemeClr>
                </a:solidFill>
              </a:rPr>
              <a:t>学生がきちんと学習してくれる教材にするにはどうしたらいいです</a:t>
            </a:r>
            <a:r>
              <a:rPr lang="ja-JP" altLang="en-US" dirty="0" smtClean="0">
                <a:solidFill>
                  <a:schemeClr val="tx1">
                    <a:lumMod val="65000"/>
                    <a:lumOff val="35000"/>
                  </a:schemeClr>
                </a:solidFill>
              </a:rPr>
              <a:t>か </a:t>
            </a:r>
            <a:endParaRPr lang="en-US" dirty="0">
              <a:solidFill>
                <a:schemeClr val="tx1">
                  <a:lumMod val="65000"/>
                  <a:lumOff val="35000"/>
                </a:schemeClr>
              </a:solidFill>
            </a:endParaRPr>
          </a:p>
          <a:p>
            <a:pPr marL="514350" lvl="0" indent="-514350">
              <a:buFont typeface="+mj-lt"/>
              <a:buAutoNum type="arabicPeriod"/>
            </a:pPr>
            <a:r>
              <a:rPr lang="ja-JP" altLang="en-US" dirty="0">
                <a:solidFill>
                  <a:schemeClr val="tx1">
                    <a:lumMod val="65000"/>
                    <a:lumOff val="35000"/>
                  </a:schemeClr>
                </a:solidFill>
              </a:rPr>
              <a:t>教材をアップしている</a:t>
            </a:r>
            <a:r>
              <a:rPr lang="en-US" dirty="0">
                <a:solidFill>
                  <a:schemeClr val="tx1">
                    <a:lumMod val="65000"/>
                    <a:lumOff val="35000"/>
                  </a:schemeClr>
                </a:solidFill>
              </a:rPr>
              <a:t>YouTube</a:t>
            </a:r>
            <a:r>
              <a:rPr lang="ja-JP" altLang="en-US" dirty="0">
                <a:solidFill>
                  <a:schemeClr val="tx1">
                    <a:lumMod val="65000"/>
                    <a:lumOff val="35000"/>
                  </a:schemeClr>
                </a:solidFill>
              </a:rPr>
              <a:t>を見てもらうにはどうしたらいいです</a:t>
            </a:r>
            <a:r>
              <a:rPr lang="ja-JP" altLang="en-US" dirty="0" smtClean="0">
                <a:solidFill>
                  <a:schemeClr val="tx1">
                    <a:lumMod val="65000"/>
                    <a:lumOff val="35000"/>
                  </a:schemeClr>
                </a:solidFill>
              </a:rPr>
              <a:t>か</a:t>
            </a:r>
            <a:endParaRPr lang="en-US" dirty="0">
              <a:solidFill>
                <a:schemeClr val="tx1">
                  <a:lumMod val="65000"/>
                  <a:lumOff val="35000"/>
                </a:schemeClr>
              </a:solidFill>
            </a:endParaRPr>
          </a:p>
          <a:p>
            <a:pPr marL="514350" lvl="0" indent="-514350">
              <a:buFont typeface="+mj-lt"/>
              <a:buAutoNum type="arabicPeriod"/>
            </a:pPr>
            <a:r>
              <a:rPr lang="ja-JP" altLang="en-US" dirty="0">
                <a:solidFill>
                  <a:schemeClr val="tx1">
                    <a:lumMod val="65000"/>
                    <a:lumOff val="35000"/>
                  </a:schemeClr>
                </a:solidFill>
              </a:rPr>
              <a:t>アクティブラーニングにするにはどうしたらいいです</a:t>
            </a:r>
            <a:r>
              <a:rPr lang="ja-JP" altLang="en-US" dirty="0" smtClean="0">
                <a:solidFill>
                  <a:schemeClr val="tx1">
                    <a:lumMod val="65000"/>
                    <a:lumOff val="35000"/>
                  </a:schemeClr>
                </a:solidFill>
              </a:rPr>
              <a:t>か</a:t>
            </a:r>
            <a:endParaRPr lang="en-US" dirty="0">
              <a:solidFill>
                <a:schemeClr val="tx1">
                  <a:lumMod val="65000"/>
                  <a:lumOff val="35000"/>
                </a:schemeClr>
              </a:solidFill>
            </a:endParaRPr>
          </a:p>
          <a:p>
            <a:pPr marL="514350" lvl="0" indent="-514350">
              <a:buFont typeface="+mj-lt"/>
              <a:buAutoNum type="arabicPeriod"/>
            </a:pPr>
            <a:r>
              <a:rPr lang="ja-JP" altLang="en-US" dirty="0">
                <a:solidFill>
                  <a:schemeClr val="tx1">
                    <a:lumMod val="65000"/>
                    <a:lumOff val="35000"/>
                  </a:schemeClr>
                </a:solidFill>
              </a:rPr>
              <a:t>学生に動画を作らせたいが、どのような時、どうやって、動画を作らせる活動を入れたらいいです</a:t>
            </a:r>
            <a:r>
              <a:rPr lang="ja-JP" altLang="en-US" dirty="0" smtClean="0">
                <a:solidFill>
                  <a:schemeClr val="tx1">
                    <a:lumMod val="65000"/>
                    <a:lumOff val="35000"/>
                  </a:schemeClr>
                </a:solidFill>
              </a:rPr>
              <a:t>か</a:t>
            </a:r>
            <a:endParaRPr lang="en-US" dirty="0">
              <a:solidFill>
                <a:schemeClr val="tx1">
                  <a:lumMod val="65000"/>
                  <a:lumOff val="35000"/>
                </a:schemeClr>
              </a:solidFill>
            </a:endParaRPr>
          </a:p>
          <a:p>
            <a:pPr marL="514350" lvl="0" indent="-514350">
              <a:buFont typeface="+mj-lt"/>
              <a:buAutoNum type="arabicPeriod"/>
            </a:pPr>
            <a:r>
              <a:rPr lang="ja-JP" altLang="en-US" dirty="0">
                <a:solidFill>
                  <a:schemeClr val="tx1">
                    <a:lumMod val="65000"/>
                    <a:lumOff val="35000"/>
                  </a:schemeClr>
                </a:solidFill>
              </a:rPr>
              <a:t>動機の低い学生をひきつけるにはどうしたらいいです</a:t>
            </a:r>
            <a:r>
              <a:rPr lang="ja-JP" altLang="en-US" dirty="0" smtClean="0">
                <a:solidFill>
                  <a:schemeClr val="tx1">
                    <a:lumMod val="65000"/>
                    <a:lumOff val="35000"/>
                  </a:schemeClr>
                </a:solidFill>
              </a:rPr>
              <a:t>か</a:t>
            </a:r>
            <a:endParaRPr lang="en-US" dirty="0">
              <a:solidFill>
                <a:schemeClr val="tx1">
                  <a:lumMod val="65000"/>
                  <a:lumOff val="35000"/>
                </a:schemeClr>
              </a:solidFill>
            </a:endParaRPr>
          </a:p>
          <a:p>
            <a:pPr marL="514350" lvl="0" indent="-514350">
              <a:buFont typeface="+mj-lt"/>
              <a:buAutoNum type="arabicPeriod"/>
            </a:pPr>
            <a:r>
              <a:rPr lang="ja-JP" altLang="en-US" dirty="0">
                <a:solidFill>
                  <a:schemeClr val="tx1">
                    <a:lumMod val="65000"/>
                    <a:lumOff val="35000"/>
                  </a:schemeClr>
                </a:solidFill>
              </a:rPr>
              <a:t>フルオンラインで授業を提供するときの方法、注意点など、何があります</a:t>
            </a:r>
            <a:r>
              <a:rPr lang="ja-JP" altLang="en-US" dirty="0" smtClean="0">
                <a:solidFill>
                  <a:schemeClr val="tx1">
                    <a:lumMod val="65000"/>
                    <a:lumOff val="35000"/>
                  </a:schemeClr>
                </a:solidFill>
              </a:rPr>
              <a:t>か</a:t>
            </a:r>
            <a:endParaRPr lang="en-US" dirty="0">
              <a:solidFill>
                <a:schemeClr val="tx1">
                  <a:lumMod val="65000"/>
                  <a:lumOff val="35000"/>
                </a:schemeClr>
              </a:solidFill>
            </a:endParaRPr>
          </a:p>
          <a:p>
            <a:pPr marL="514350" lvl="0" indent="-514350">
              <a:buFont typeface="+mj-lt"/>
              <a:buAutoNum type="arabicPeriod"/>
            </a:pPr>
            <a:r>
              <a:rPr lang="ja-JP" altLang="en-US" dirty="0">
                <a:solidFill>
                  <a:schemeClr val="tx1">
                    <a:lumMod val="65000"/>
                    <a:lumOff val="35000"/>
                  </a:schemeClr>
                </a:solidFill>
              </a:rPr>
              <a:t>休みがちな学生のために使うにはどうしたらいいです</a:t>
            </a:r>
            <a:r>
              <a:rPr lang="ja-JP" altLang="en-US" dirty="0" smtClean="0">
                <a:solidFill>
                  <a:schemeClr val="tx1">
                    <a:lumMod val="65000"/>
                    <a:lumOff val="35000"/>
                  </a:schemeClr>
                </a:solidFill>
              </a:rPr>
              <a:t>か</a:t>
            </a:r>
            <a:endParaRPr lang="en-US" dirty="0">
              <a:solidFill>
                <a:schemeClr val="tx1">
                  <a:lumMod val="65000"/>
                  <a:lumOff val="35000"/>
                </a:schemeClr>
              </a:solidFill>
            </a:endParaRPr>
          </a:p>
          <a:p>
            <a:pPr marL="514350" lvl="0" indent="-514350">
              <a:buFont typeface="+mj-lt"/>
              <a:buAutoNum type="arabicPeriod"/>
            </a:pPr>
            <a:r>
              <a:rPr lang="ja-JP" altLang="en-US" dirty="0">
                <a:solidFill>
                  <a:schemeClr val="tx1">
                    <a:lumMod val="65000"/>
                    <a:lumOff val="35000"/>
                  </a:schemeClr>
                </a:solidFill>
              </a:rPr>
              <a:t>広報など、授業以外で動画を効果的に使うにはどうしたらいいです</a:t>
            </a:r>
            <a:r>
              <a:rPr lang="ja-JP" altLang="en-US" dirty="0" smtClean="0">
                <a:solidFill>
                  <a:schemeClr val="tx1">
                    <a:lumMod val="65000"/>
                    <a:lumOff val="35000"/>
                  </a:schemeClr>
                </a:solidFill>
              </a:rPr>
              <a:t>か</a:t>
            </a:r>
            <a:endParaRPr lang="en-US" dirty="0">
              <a:solidFill>
                <a:schemeClr val="tx1">
                  <a:lumMod val="65000"/>
                  <a:lumOff val="35000"/>
                </a:schemeClr>
              </a:solidFill>
            </a:endParaRPr>
          </a:p>
          <a:p>
            <a:pPr marL="514350" lvl="0" indent="-514350">
              <a:buFont typeface="+mj-lt"/>
              <a:buAutoNum type="arabicPeriod"/>
            </a:pPr>
            <a:r>
              <a:rPr lang="ja-JP" altLang="en-US" dirty="0">
                <a:solidFill>
                  <a:schemeClr val="tx1">
                    <a:lumMod val="65000"/>
                    <a:lumOff val="35000"/>
                  </a:schemeClr>
                </a:solidFill>
              </a:rPr>
              <a:t>広報のオープンキャンパスなどでも活用できます</a:t>
            </a:r>
            <a:r>
              <a:rPr lang="ja-JP" altLang="en-US" dirty="0" smtClean="0">
                <a:solidFill>
                  <a:schemeClr val="tx1">
                    <a:lumMod val="65000"/>
                    <a:lumOff val="35000"/>
                  </a:schemeClr>
                </a:solidFill>
              </a:rPr>
              <a:t>か</a:t>
            </a:r>
            <a:endParaRPr lang="en-US" dirty="0">
              <a:solidFill>
                <a:schemeClr val="tx1">
                  <a:lumMod val="65000"/>
                  <a:lumOff val="35000"/>
                </a:schemeClr>
              </a:solidFill>
            </a:endParaRPr>
          </a:p>
          <a:p>
            <a:pPr marL="514350" lvl="0" indent="-514350">
              <a:buFont typeface="+mj-lt"/>
              <a:buAutoNum type="arabicPeriod"/>
            </a:pPr>
            <a:r>
              <a:rPr lang="ja-JP" altLang="en-US" dirty="0">
                <a:solidFill>
                  <a:schemeClr val="tx1">
                    <a:lumMod val="65000"/>
                    <a:lumOff val="35000"/>
                  </a:schemeClr>
                </a:solidFill>
              </a:rPr>
              <a:t>講師不足に対応したいと考えて</a:t>
            </a:r>
            <a:r>
              <a:rPr lang="ja-JP" altLang="en-US" dirty="0" smtClean="0">
                <a:solidFill>
                  <a:schemeClr val="tx1">
                    <a:lumMod val="65000"/>
                    <a:lumOff val="35000"/>
                  </a:schemeClr>
                </a:solidFill>
              </a:rPr>
              <a:t>います、経営</a:t>
            </a:r>
            <a:r>
              <a:rPr lang="ja-JP" altLang="en-US" dirty="0">
                <a:solidFill>
                  <a:schemeClr val="tx1">
                    <a:lumMod val="65000"/>
                    <a:lumOff val="35000"/>
                  </a:schemeClr>
                </a:solidFill>
              </a:rPr>
              <a:t>維持のための講師代替とした使い方は何かあります</a:t>
            </a:r>
            <a:r>
              <a:rPr lang="ja-JP" altLang="en-US" dirty="0" smtClean="0">
                <a:solidFill>
                  <a:schemeClr val="tx1">
                    <a:lumMod val="65000"/>
                    <a:lumOff val="35000"/>
                  </a:schemeClr>
                </a:solidFill>
              </a:rPr>
              <a:t>か</a:t>
            </a:r>
            <a:endParaRPr lang="en-US" dirty="0">
              <a:solidFill>
                <a:schemeClr val="tx1">
                  <a:lumMod val="65000"/>
                  <a:lumOff val="35000"/>
                </a:schemeClr>
              </a:solidFill>
            </a:endParaRPr>
          </a:p>
        </p:txBody>
      </p:sp>
      <p:sp>
        <p:nvSpPr>
          <p:cNvPr id="2" name="スライド番号プレースホルダー 1"/>
          <p:cNvSpPr>
            <a:spLocks noGrp="1"/>
          </p:cNvSpPr>
          <p:nvPr>
            <p:ph type="sldNum" sz="quarter" idx="12"/>
          </p:nvPr>
        </p:nvSpPr>
        <p:spPr/>
        <p:txBody>
          <a:bodyPr/>
          <a:lstStyle/>
          <a:p>
            <a:fld id="{D9226DAE-D732-0D44-A3A9-3426432CAC1A}" type="slidenum">
              <a:rPr lang="en-US" smtClean="0"/>
              <a:t>44</a:t>
            </a:fld>
            <a:endParaRPr lang="en-US"/>
          </a:p>
        </p:txBody>
      </p:sp>
    </p:spTree>
    <p:extLst>
      <p:ext uri="{BB962C8B-B14F-4D97-AF65-F5344CB8AC3E}">
        <p14:creationId xmlns:p14="http://schemas.microsoft.com/office/powerpoint/2010/main" val="39905609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5AAB16-C0FD-3C4E-9C26-ACC49FF0FE3F}"/>
              </a:ext>
            </a:extLst>
          </p:cNvPr>
          <p:cNvSpPr>
            <a:spLocks noGrp="1"/>
          </p:cNvSpPr>
          <p:nvPr>
            <p:ph type="title"/>
          </p:nvPr>
        </p:nvSpPr>
        <p:spPr>
          <a:xfrm>
            <a:off x="514350" y="542201"/>
            <a:ext cx="11158538" cy="898898"/>
          </a:xfrm>
        </p:spPr>
        <p:txBody>
          <a:bodyPr>
            <a:noAutofit/>
          </a:bodyPr>
          <a:lstStyle/>
          <a:p>
            <a:r>
              <a:rPr lang="ja-JP" altLang="en-US" dirty="0">
                <a:solidFill>
                  <a:schemeClr val="tx1">
                    <a:lumMod val="65000"/>
                    <a:lumOff val="35000"/>
                  </a:schemeClr>
                </a:solidFill>
              </a:rPr>
              <a:t>グループ：質問シートについてのディスカッション</a:t>
            </a:r>
            <a:endParaRPr lang="en-US" dirty="0">
              <a:solidFill>
                <a:schemeClr val="tx1">
                  <a:lumMod val="65000"/>
                  <a:lumOff val="35000"/>
                </a:schemeClr>
              </a:solidFill>
            </a:endParaRPr>
          </a:p>
        </p:txBody>
      </p:sp>
      <p:sp>
        <p:nvSpPr>
          <p:cNvPr id="11" name="Content Placeholder 10">
            <a:extLst>
              <a:ext uri="{FF2B5EF4-FFF2-40B4-BE49-F238E27FC236}">
                <a16:creationId xmlns="" xmlns:a16="http://schemas.microsoft.com/office/drawing/2014/main" id="{FD26E4EA-66DD-0846-8550-E5E3BEB54A59}"/>
              </a:ext>
            </a:extLst>
          </p:cNvPr>
          <p:cNvSpPr>
            <a:spLocks noGrp="1"/>
          </p:cNvSpPr>
          <p:nvPr>
            <p:ph sz="half" idx="1"/>
          </p:nvPr>
        </p:nvSpPr>
        <p:spPr>
          <a:xfrm>
            <a:off x="966787" y="1786319"/>
            <a:ext cx="10263191" cy="3257176"/>
          </a:xfrm>
        </p:spPr>
        <p:txBody>
          <a:bodyPr>
            <a:normAutofit/>
          </a:bodyPr>
          <a:lstStyle/>
          <a:p>
            <a:pPr>
              <a:lnSpc>
                <a:spcPct val="100000"/>
              </a:lnSpc>
            </a:pPr>
            <a:r>
              <a:rPr lang="ja-JP" altLang="en-US" dirty="0">
                <a:solidFill>
                  <a:schemeClr val="tx1">
                    <a:lumMod val="65000"/>
                    <a:lumOff val="35000"/>
                  </a:schemeClr>
                </a:solidFill>
              </a:rPr>
              <a:t>質問項目で追加したい項目を共有</a:t>
            </a:r>
            <a:r>
              <a:rPr lang="ja-JP" altLang="en-US" dirty="0" smtClean="0">
                <a:solidFill>
                  <a:schemeClr val="tx1">
                    <a:lumMod val="65000"/>
                    <a:lumOff val="35000"/>
                  </a:schemeClr>
                </a:solidFill>
              </a:rPr>
              <a:t>する</a:t>
            </a:r>
            <a:endParaRPr lang="en-US" dirty="0">
              <a:solidFill>
                <a:schemeClr val="tx1">
                  <a:lumMod val="65000"/>
                  <a:lumOff val="35000"/>
                </a:schemeClr>
              </a:solidFill>
            </a:endParaRPr>
          </a:p>
          <a:p>
            <a:pPr>
              <a:lnSpc>
                <a:spcPct val="100000"/>
              </a:lnSpc>
            </a:pPr>
            <a:r>
              <a:rPr lang="ja-JP" altLang="en-US" dirty="0">
                <a:solidFill>
                  <a:schemeClr val="tx1">
                    <a:lumMod val="65000"/>
                    <a:lumOff val="35000"/>
                  </a:schemeClr>
                </a:solidFill>
              </a:rPr>
              <a:t>取り上げる質問を</a:t>
            </a:r>
            <a:r>
              <a:rPr lang="en-US" dirty="0">
                <a:solidFill>
                  <a:schemeClr val="tx1">
                    <a:lumMod val="65000"/>
                    <a:lumOff val="35000"/>
                  </a:schemeClr>
                </a:solidFill>
              </a:rPr>
              <a:t>3</a:t>
            </a:r>
            <a:r>
              <a:rPr lang="ja-JP" altLang="en-US" dirty="0">
                <a:solidFill>
                  <a:schemeClr val="tx1">
                    <a:lumMod val="65000"/>
                    <a:lumOff val="35000"/>
                  </a:schemeClr>
                </a:solidFill>
              </a:rPr>
              <a:t>つピックアップ</a:t>
            </a:r>
            <a:r>
              <a:rPr lang="ja-JP" altLang="en-US" dirty="0" smtClean="0">
                <a:solidFill>
                  <a:schemeClr val="tx1">
                    <a:lumMod val="65000"/>
                    <a:lumOff val="35000"/>
                  </a:schemeClr>
                </a:solidFill>
              </a:rPr>
              <a:t>する</a:t>
            </a:r>
            <a:endParaRPr lang="en-US" dirty="0">
              <a:solidFill>
                <a:schemeClr val="tx1">
                  <a:lumMod val="65000"/>
                  <a:lumOff val="35000"/>
                </a:schemeClr>
              </a:solidFill>
            </a:endParaRPr>
          </a:p>
          <a:p>
            <a:pPr>
              <a:lnSpc>
                <a:spcPct val="100000"/>
              </a:lnSpc>
            </a:pPr>
            <a:r>
              <a:rPr lang="ja-JP" altLang="en-US" dirty="0">
                <a:solidFill>
                  <a:schemeClr val="tx1">
                    <a:lumMod val="65000"/>
                    <a:lumOff val="35000"/>
                  </a:schemeClr>
                </a:solidFill>
              </a:rPr>
              <a:t>それらの質問に対し、どのような回答が可能か検討</a:t>
            </a:r>
            <a:r>
              <a:rPr lang="ja-JP" altLang="en-US" dirty="0" smtClean="0">
                <a:solidFill>
                  <a:schemeClr val="tx1">
                    <a:lumMod val="65000"/>
                    <a:lumOff val="35000"/>
                  </a:schemeClr>
                </a:solidFill>
              </a:rPr>
              <a:t>する</a:t>
            </a:r>
            <a:endParaRPr lang="en-US" dirty="0">
              <a:solidFill>
                <a:schemeClr val="tx1">
                  <a:lumMod val="65000"/>
                  <a:lumOff val="35000"/>
                </a:schemeClr>
              </a:solidFill>
            </a:endParaRPr>
          </a:p>
          <a:p>
            <a:pPr>
              <a:lnSpc>
                <a:spcPct val="100000"/>
              </a:lnSpc>
            </a:pPr>
            <a:r>
              <a:rPr lang="ja-JP" altLang="en-US" dirty="0">
                <a:solidFill>
                  <a:schemeClr val="tx1">
                    <a:lumMod val="65000"/>
                    <a:lumOff val="35000"/>
                  </a:schemeClr>
                </a:solidFill>
              </a:rPr>
              <a:t>ヒントとなる</a:t>
            </a:r>
            <a:r>
              <a:rPr lang="en-US" dirty="0">
                <a:solidFill>
                  <a:schemeClr val="tx1">
                    <a:lumMod val="65000"/>
                    <a:lumOff val="35000"/>
                  </a:schemeClr>
                </a:solidFill>
              </a:rPr>
              <a:t>ID</a:t>
            </a:r>
            <a:r>
              <a:rPr lang="ja-JP" altLang="en-US" dirty="0">
                <a:solidFill>
                  <a:schemeClr val="tx1">
                    <a:lumMod val="65000"/>
                    <a:lumOff val="35000"/>
                  </a:schemeClr>
                </a:solidFill>
              </a:rPr>
              <a:t>ツールを提案</a:t>
            </a:r>
            <a:r>
              <a:rPr lang="ja-JP" altLang="en-US" dirty="0" smtClean="0">
                <a:solidFill>
                  <a:schemeClr val="tx1">
                    <a:lumMod val="65000"/>
                    <a:lumOff val="35000"/>
                  </a:schemeClr>
                </a:solidFill>
              </a:rPr>
              <a:t>する</a:t>
            </a:r>
            <a:endParaRPr lang="en-US" altLang="ja-JP" dirty="0">
              <a:solidFill>
                <a:schemeClr val="tx1">
                  <a:lumMod val="65000"/>
                  <a:lumOff val="35000"/>
                </a:schemeClr>
              </a:solidFill>
            </a:endParaRPr>
          </a:p>
          <a:p>
            <a:pPr>
              <a:lnSpc>
                <a:spcPct val="100000"/>
              </a:lnSpc>
            </a:pPr>
            <a:r>
              <a:rPr lang="ja-JP" altLang="en-US" dirty="0">
                <a:solidFill>
                  <a:schemeClr val="tx1">
                    <a:lumMod val="65000"/>
                    <a:lumOff val="35000"/>
                  </a:schemeClr>
                </a:solidFill>
              </a:rPr>
              <a:t>グループ内でのやり取りは、グループの代表が</a:t>
            </a:r>
            <a:r>
              <a:rPr lang="en-US" altLang="ja-JP" dirty="0">
                <a:solidFill>
                  <a:schemeClr val="tx1">
                    <a:lumMod val="65000"/>
                    <a:lumOff val="35000"/>
                  </a:schemeClr>
                </a:solidFill>
              </a:rPr>
              <a:t>Google</a:t>
            </a:r>
            <a:r>
              <a:rPr lang="ja-JP" altLang="en-US" dirty="0">
                <a:solidFill>
                  <a:schemeClr val="tx1">
                    <a:lumMod val="65000"/>
                    <a:lumOff val="35000"/>
                  </a:schemeClr>
                </a:solidFill>
              </a:rPr>
              <a:t>スプレッドシートにアクセスし記録として残して</a:t>
            </a:r>
            <a:r>
              <a:rPr lang="ja-JP" altLang="en-US" dirty="0" smtClean="0">
                <a:solidFill>
                  <a:schemeClr val="tx1">
                    <a:lumMod val="65000"/>
                    <a:lumOff val="35000"/>
                  </a:schemeClr>
                </a:solidFill>
              </a:rPr>
              <a:t>ください</a:t>
            </a:r>
            <a:endParaRPr lang="en-US" altLang="ja-JP" dirty="0">
              <a:solidFill>
                <a:schemeClr val="tx1">
                  <a:lumMod val="65000"/>
                  <a:lumOff val="35000"/>
                </a:schemeClr>
              </a:solidFill>
            </a:endParaRPr>
          </a:p>
          <a:p>
            <a:pPr>
              <a:lnSpc>
                <a:spcPct val="100000"/>
              </a:lnSpc>
            </a:pPr>
            <a:endParaRPr lang="en-US" dirty="0"/>
          </a:p>
          <a:p>
            <a:pPr>
              <a:lnSpc>
                <a:spcPct val="100000"/>
              </a:lnSpc>
            </a:pPr>
            <a:endParaRPr lang="en-US" dirty="0"/>
          </a:p>
          <a:p>
            <a:pPr lvl="1">
              <a:lnSpc>
                <a:spcPct val="100000"/>
              </a:lnSpc>
            </a:pPr>
            <a:endParaRPr lang="en-US" altLang="ja-JP" dirty="0"/>
          </a:p>
        </p:txBody>
      </p:sp>
      <p:sp>
        <p:nvSpPr>
          <p:cNvPr id="3" name="スライド番号プレースホルダー 2"/>
          <p:cNvSpPr>
            <a:spLocks noGrp="1"/>
          </p:cNvSpPr>
          <p:nvPr>
            <p:ph type="sldNum" sz="quarter" idx="12"/>
          </p:nvPr>
        </p:nvSpPr>
        <p:spPr/>
        <p:txBody>
          <a:bodyPr/>
          <a:lstStyle/>
          <a:p>
            <a:fld id="{D9226DAE-D732-0D44-A3A9-3426432CAC1A}" type="slidenum">
              <a:rPr lang="en-US" smtClean="0"/>
              <a:t>45</a:t>
            </a:fld>
            <a:endParaRPr lang="en-US"/>
          </a:p>
        </p:txBody>
      </p:sp>
      <p:sp>
        <p:nvSpPr>
          <p:cNvPr id="7" name="Title 1">
            <a:extLst>
              <a:ext uri="{FF2B5EF4-FFF2-40B4-BE49-F238E27FC236}">
                <a16:creationId xmlns="" xmlns:a16="http://schemas.microsoft.com/office/drawing/2014/main" id="{7604658E-68BE-AD44-9C87-7474E6E57AAA}"/>
              </a:ext>
            </a:extLst>
          </p:cNvPr>
          <p:cNvSpPr txBox="1">
            <a:spLocks/>
          </p:cNvSpPr>
          <p:nvPr/>
        </p:nvSpPr>
        <p:spPr>
          <a:xfrm>
            <a:off x="1060063" y="5355762"/>
            <a:ext cx="10012751" cy="1265695"/>
          </a:xfrm>
          <a:prstGeom prst="rect">
            <a:avLst/>
          </a:prstGeom>
          <a:solidFill>
            <a:schemeClr val="bg1"/>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eiryo UI" panose="020B0604030504040204" pitchFamily="34" charset="-128"/>
                <a:ea typeface="Meiryo UI" panose="020B0604030504040204" pitchFamily="34" charset="-128"/>
                <a:cs typeface="+mj-cs"/>
              </a:defRPr>
            </a:lvl1pPr>
          </a:lstStyle>
          <a:p>
            <a:r>
              <a:rPr lang="en-US" sz="3600" dirty="0">
                <a:solidFill>
                  <a:srgbClr val="0070C0"/>
                </a:solidFill>
              </a:rPr>
              <a:t>*</a:t>
            </a:r>
            <a:r>
              <a:rPr lang="ja-JP" altLang="en-US" sz="3600" dirty="0">
                <a:solidFill>
                  <a:srgbClr val="0070C0"/>
                </a:solidFill>
              </a:rPr>
              <a:t>分からないことや疑問に思うことなど、講師へ聞いてみたいことがあれば、聞いてください。</a:t>
            </a:r>
            <a:endParaRPr lang="en-US" sz="3600" dirty="0">
              <a:solidFill>
                <a:srgbClr val="0070C0"/>
              </a:solidFill>
            </a:endParaRPr>
          </a:p>
        </p:txBody>
      </p:sp>
    </p:spTree>
    <p:extLst>
      <p:ext uri="{BB962C8B-B14F-4D97-AF65-F5344CB8AC3E}">
        <p14:creationId xmlns:p14="http://schemas.microsoft.com/office/powerpoint/2010/main" val="12651580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103984-7A10-CF4D-9FBF-C4FE82393CC4}"/>
              </a:ext>
            </a:extLst>
          </p:cNvPr>
          <p:cNvSpPr>
            <a:spLocks noGrp="1"/>
          </p:cNvSpPr>
          <p:nvPr>
            <p:ph type="title"/>
          </p:nvPr>
        </p:nvSpPr>
        <p:spPr>
          <a:xfrm>
            <a:off x="838200" y="550871"/>
            <a:ext cx="10515600" cy="898898"/>
          </a:xfrm>
        </p:spPr>
        <p:txBody>
          <a:bodyPr/>
          <a:lstStyle/>
          <a:p>
            <a:r>
              <a:rPr lang="en-US" dirty="0">
                <a:solidFill>
                  <a:schemeClr val="tx1">
                    <a:lumMod val="65000"/>
                    <a:lumOff val="35000"/>
                  </a:schemeClr>
                </a:solidFill>
              </a:rPr>
              <a:t>Google</a:t>
            </a:r>
            <a:r>
              <a:rPr lang="ja-JP" altLang="en-US" dirty="0">
                <a:solidFill>
                  <a:schemeClr val="tx1">
                    <a:lumMod val="65000"/>
                    <a:lumOff val="35000"/>
                  </a:schemeClr>
                </a:solidFill>
              </a:rPr>
              <a:t>スプレッドシート</a:t>
            </a:r>
            <a:endParaRPr lang="en-US" dirty="0">
              <a:solidFill>
                <a:schemeClr val="tx1">
                  <a:lumMod val="65000"/>
                  <a:lumOff val="35000"/>
                </a:schemeClr>
              </a:solidFill>
            </a:endParaRPr>
          </a:p>
        </p:txBody>
      </p:sp>
      <p:sp>
        <p:nvSpPr>
          <p:cNvPr id="5" name="Content Placeholder 4">
            <a:extLst>
              <a:ext uri="{FF2B5EF4-FFF2-40B4-BE49-F238E27FC236}">
                <a16:creationId xmlns="" xmlns:a16="http://schemas.microsoft.com/office/drawing/2014/main" id="{F2A714FC-1A40-8B4E-B054-663FEAC2B294}"/>
              </a:ext>
            </a:extLst>
          </p:cNvPr>
          <p:cNvSpPr>
            <a:spLocks noGrp="1"/>
          </p:cNvSpPr>
          <p:nvPr>
            <p:ph idx="1"/>
          </p:nvPr>
        </p:nvSpPr>
        <p:spPr>
          <a:xfrm>
            <a:off x="838200" y="2656646"/>
            <a:ext cx="10515600" cy="3015503"/>
          </a:xfrm>
        </p:spPr>
        <p:txBody>
          <a:bodyPr/>
          <a:lstStyle/>
          <a:p>
            <a:r>
              <a:rPr lang="ja-JP" altLang="en-US" dirty="0">
                <a:solidFill>
                  <a:schemeClr val="tx1">
                    <a:lumMod val="65000"/>
                    <a:lumOff val="35000"/>
                  </a:schemeClr>
                </a:solidFill>
              </a:rPr>
              <a:t>よくある質問</a:t>
            </a:r>
            <a:r>
              <a:rPr lang="en-US" altLang="ja-JP" dirty="0">
                <a:solidFill>
                  <a:schemeClr val="tx1">
                    <a:lumMod val="65000"/>
                    <a:lumOff val="35000"/>
                  </a:schemeClr>
                </a:solidFill>
              </a:rPr>
              <a:t>(1)</a:t>
            </a:r>
            <a:r>
              <a:rPr lang="ja-JP" altLang="en-US" dirty="0">
                <a:solidFill>
                  <a:schemeClr val="tx1">
                    <a:lumMod val="65000"/>
                    <a:lumOff val="35000"/>
                  </a:schemeClr>
                </a:solidFill>
              </a:rPr>
              <a:t>スプレッドシート</a:t>
            </a:r>
            <a:endParaRPr lang="en-US" altLang="ja-JP" dirty="0">
              <a:solidFill>
                <a:schemeClr val="tx1">
                  <a:lumMod val="65000"/>
                  <a:lumOff val="35000"/>
                </a:schemeClr>
              </a:solidFill>
            </a:endParaRPr>
          </a:p>
          <a:p>
            <a:pPr marL="0" indent="0">
              <a:buNone/>
            </a:pPr>
            <a:endParaRPr lang="en-US" dirty="0">
              <a:solidFill>
                <a:schemeClr val="tx1">
                  <a:lumMod val="65000"/>
                  <a:lumOff val="35000"/>
                </a:schemeClr>
              </a:solidFill>
            </a:endParaRPr>
          </a:p>
          <a:p>
            <a:r>
              <a:rPr lang="en-US" dirty="0">
                <a:solidFill>
                  <a:schemeClr val="tx1">
                    <a:lumMod val="65000"/>
                    <a:lumOff val="35000"/>
                  </a:schemeClr>
                </a:solidFill>
                <a:hlinkClick r:id="rId3"/>
              </a:rPr>
              <a:t>[https://docs.google.com/spreadsheets/</a:t>
            </a:r>
            <a:r>
              <a:rPr lang="en-US" dirty="0">
                <a:solidFill>
                  <a:schemeClr val="tx1">
                    <a:lumMod val="65000"/>
                    <a:lumOff val="35000"/>
                  </a:schemeClr>
                </a:solidFill>
              </a:rPr>
              <a:t>・・・・・・]</a:t>
            </a:r>
          </a:p>
          <a:p>
            <a:endParaRPr lang="en-US" dirty="0">
              <a:solidFill>
                <a:schemeClr val="tx1">
                  <a:lumMod val="65000"/>
                  <a:lumOff val="35000"/>
                </a:schemeClr>
              </a:solidFill>
            </a:endParaRPr>
          </a:p>
          <a:p>
            <a:r>
              <a:rPr lang="en-US" dirty="0">
                <a:solidFill>
                  <a:schemeClr val="tx1">
                    <a:lumMod val="65000"/>
                    <a:lumOff val="35000"/>
                  </a:schemeClr>
                </a:solidFill>
              </a:rPr>
              <a:t>Google Classroom</a:t>
            </a:r>
            <a:r>
              <a:rPr lang="ja-JP" altLang="en-US" dirty="0">
                <a:solidFill>
                  <a:schemeClr val="tx1">
                    <a:lumMod val="65000"/>
                    <a:lumOff val="35000"/>
                  </a:schemeClr>
                </a:solidFill>
              </a:rPr>
              <a:t>の</a:t>
            </a:r>
            <a:r>
              <a:rPr lang="en-US" altLang="ja-JP" dirty="0">
                <a:solidFill>
                  <a:schemeClr val="tx1">
                    <a:lumMod val="65000"/>
                    <a:lumOff val="35000"/>
                  </a:schemeClr>
                </a:solidFill>
              </a:rPr>
              <a:t>URL</a:t>
            </a:r>
            <a:r>
              <a:rPr lang="ja-JP" altLang="en-US" dirty="0">
                <a:solidFill>
                  <a:schemeClr val="tx1">
                    <a:lumMod val="65000"/>
                    <a:lumOff val="35000"/>
                  </a:schemeClr>
                </a:solidFill>
              </a:rPr>
              <a:t>からアクセスして</a:t>
            </a:r>
            <a:r>
              <a:rPr lang="ja-JP" altLang="en-US" dirty="0" smtClean="0">
                <a:solidFill>
                  <a:schemeClr val="tx1">
                    <a:lumMod val="65000"/>
                    <a:lumOff val="35000"/>
                  </a:schemeClr>
                </a:solidFill>
              </a:rPr>
              <a:t>ください</a:t>
            </a:r>
            <a:endParaRPr lang="en-US" dirty="0">
              <a:solidFill>
                <a:schemeClr val="tx1">
                  <a:lumMod val="65000"/>
                  <a:lumOff val="35000"/>
                </a:schemeClr>
              </a:solidFill>
            </a:endParaRPr>
          </a:p>
          <a:p>
            <a:endParaRPr lang="en-US" dirty="0"/>
          </a:p>
          <a:p>
            <a:endParaRPr lang="en-US" dirty="0"/>
          </a:p>
        </p:txBody>
      </p:sp>
      <p:sp>
        <p:nvSpPr>
          <p:cNvPr id="3" name="スライド番号プレースホルダー 2"/>
          <p:cNvSpPr>
            <a:spLocks noGrp="1"/>
          </p:cNvSpPr>
          <p:nvPr>
            <p:ph type="sldNum" sz="quarter" idx="12"/>
          </p:nvPr>
        </p:nvSpPr>
        <p:spPr/>
        <p:txBody>
          <a:bodyPr/>
          <a:lstStyle/>
          <a:p>
            <a:fld id="{D9226DAE-D732-0D44-A3A9-3426432CAC1A}" type="slidenum">
              <a:rPr lang="en-US" smtClean="0"/>
              <a:t>46</a:t>
            </a:fld>
            <a:endParaRPr lang="en-US"/>
          </a:p>
        </p:txBody>
      </p:sp>
    </p:spTree>
    <p:extLst>
      <p:ext uri="{BB962C8B-B14F-4D97-AF65-F5344CB8AC3E}">
        <p14:creationId xmlns:p14="http://schemas.microsoft.com/office/powerpoint/2010/main" val="4014148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76BA2EC3-05BB-3740-8AC9-E1B124A1A90F}"/>
              </a:ext>
            </a:extLst>
          </p:cNvPr>
          <p:cNvSpPr>
            <a:spLocks noGrp="1"/>
          </p:cNvSpPr>
          <p:nvPr>
            <p:ph type="title"/>
          </p:nvPr>
        </p:nvSpPr>
        <p:spPr>
          <a:xfrm>
            <a:off x="838200" y="536583"/>
            <a:ext cx="10515600" cy="898898"/>
          </a:xfrm>
        </p:spPr>
        <p:txBody>
          <a:bodyPr/>
          <a:lstStyle/>
          <a:p>
            <a:r>
              <a:rPr lang="en-US" dirty="0">
                <a:solidFill>
                  <a:schemeClr val="tx1">
                    <a:lumMod val="65000"/>
                    <a:lumOff val="35000"/>
                  </a:schemeClr>
                </a:solidFill>
              </a:rPr>
              <a:t>ID</a:t>
            </a:r>
            <a:r>
              <a:rPr lang="ja-JP" altLang="en-US" dirty="0">
                <a:solidFill>
                  <a:schemeClr val="tx1">
                    <a:lumMod val="65000"/>
                    <a:lumOff val="35000"/>
                  </a:schemeClr>
                </a:solidFill>
              </a:rPr>
              <a:t>の参考資料を活用して提案を考える</a:t>
            </a:r>
            <a:endParaRPr lang="en-US" dirty="0">
              <a:solidFill>
                <a:schemeClr val="tx1">
                  <a:lumMod val="65000"/>
                  <a:lumOff val="35000"/>
                </a:schemeClr>
              </a:solidFill>
            </a:endParaRPr>
          </a:p>
        </p:txBody>
      </p:sp>
      <p:sp>
        <p:nvSpPr>
          <p:cNvPr id="6" name="Content Placeholder 5">
            <a:extLst>
              <a:ext uri="{FF2B5EF4-FFF2-40B4-BE49-F238E27FC236}">
                <a16:creationId xmlns="" xmlns:a16="http://schemas.microsoft.com/office/drawing/2014/main" id="{9D82E2C8-5C58-9B4C-8DD7-CF4C665D40F1}"/>
              </a:ext>
            </a:extLst>
          </p:cNvPr>
          <p:cNvSpPr>
            <a:spLocks noGrp="1"/>
          </p:cNvSpPr>
          <p:nvPr>
            <p:ph idx="1"/>
          </p:nvPr>
        </p:nvSpPr>
        <p:spPr>
          <a:xfrm>
            <a:off x="581021" y="2556633"/>
            <a:ext cx="11049000" cy="3186953"/>
          </a:xfrm>
        </p:spPr>
        <p:txBody>
          <a:bodyPr>
            <a:normAutofit lnSpcReduction="10000"/>
          </a:bodyPr>
          <a:lstStyle/>
          <a:p>
            <a:r>
              <a:rPr lang="ja-JP" altLang="en-US" dirty="0">
                <a:solidFill>
                  <a:schemeClr val="tx1">
                    <a:lumMod val="65000"/>
                    <a:lumOff val="35000"/>
                  </a:schemeClr>
                </a:solidFill>
              </a:rPr>
              <a:t>鈴木克明</a:t>
            </a:r>
            <a:r>
              <a:rPr lang="en-US" altLang="ja-JP" dirty="0">
                <a:solidFill>
                  <a:schemeClr val="tx1">
                    <a:lumMod val="65000"/>
                    <a:lumOff val="35000"/>
                  </a:schemeClr>
                </a:solidFill>
              </a:rPr>
              <a:t>(</a:t>
            </a:r>
            <a:r>
              <a:rPr lang="ja-JP" altLang="en-US" dirty="0">
                <a:solidFill>
                  <a:schemeClr val="tx1">
                    <a:lumMod val="65000"/>
                    <a:lumOff val="35000"/>
                  </a:schemeClr>
                </a:solidFill>
              </a:rPr>
              <a:t>監修</a:t>
            </a:r>
            <a:r>
              <a:rPr lang="en-US" altLang="ja-JP" dirty="0">
                <a:solidFill>
                  <a:schemeClr val="tx1">
                    <a:lumMod val="65000"/>
                    <a:lumOff val="35000"/>
                  </a:schemeClr>
                </a:solidFill>
              </a:rPr>
              <a:t>)『</a:t>
            </a:r>
            <a:r>
              <a:rPr lang="ja-JP" altLang="en-US" dirty="0">
                <a:solidFill>
                  <a:schemeClr val="tx1">
                    <a:lumMod val="65000"/>
                    <a:lumOff val="35000"/>
                  </a:schemeClr>
                </a:solidFill>
              </a:rPr>
              <a:t>インストラクショナルデザインの道具箱</a:t>
            </a:r>
            <a:r>
              <a:rPr lang="en-US" altLang="ja-JP" dirty="0">
                <a:solidFill>
                  <a:schemeClr val="tx1">
                    <a:lumMod val="65000"/>
                    <a:lumOff val="35000"/>
                  </a:schemeClr>
                </a:solidFill>
              </a:rPr>
              <a:t>101』</a:t>
            </a:r>
            <a:r>
              <a:rPr lang="ja-JP" altLang="en-US" dirty="0">
                <a:solidFill>
                  <a:schemeClr val="tx1">
                    <a:lumMod val="65000"/>
                    <a:lumOff val="35000"/>
                  </a:schemeClr>
                </a:solidFill>
              </a:rPr>
              <a:t>北大路書房は、二人に</a:t>
            </a:r>
            <a:r>
              <a:rPr lang="en-US" altLang="ja-JP" dirty="0">
                <a:solidFill>
                  <a:schemeClr val="tx1">
                    <a:lumMod val="65000"/>
                    <a:lumOff val="35000"/>
                  </a:schemeClr>
                </a:solidFill>
              </a:rPr>
              <a:t>1</a:t>
            </a:r>
            <a:r>
              <a:rPr lang="ja-JP" altLang="en-US" dirty="0">
                <a:solidFill>
                  <a:schemeClr val="tx1">
                    <a:lumMod val="65000"/>
                    <a:lumOff val="35000"/>
                  </a:schemeClr>
                </a:solidFill>
              </a:rPr>
              <a:t>冊用意して</a:t>
            </a:r>
            <a:r>
              <a:rPr lang="ja-JP" altLang="en-US" dirty="0" smtClean="0">
                <a:solidFill>
                  <a:schemeClr val="tx1">
                    <a:lumMod val="65000"/>
                    <a:lumOff val="35000"/>
                  </a:schemeClr>
                </a:solidFill>
              </a:rPr>
              <a:t>あります</a:t>
            </a:r>
            <a:endParaRPr lang="en-US" altLang="ja-JP" dirty="0" smtClean="0">
              <a:solidFill>
                <a:schemeClr val="tx1">
                  <a:lumMod val="65000"/>
                  <a:lumOff val="35000"/>
                </a:schemeClr>
              </a:solidFill>
            </a:endParaRPr>
          </a:p>
          <a:p>
            <a:pPr marL="0" indent="0">
              <a:buNone/>
            </a:pPr>
            <a:endParaRPr lang="en-US" altLang="ja-JP" dirty="0">
              <a:solidFill>
                <a:schemeClr val="tx1">
                  <a:lumMod val="65000"/>
                  <a:lumOff val="35000"/>
                </a:schemeClr>
              </a:solidFill>
            </a:endParaRPr>
          </a:p>
          <a:p>
            <a:r>
              <a:rPr lang="ja-JP" altLang="en-US" dirty="0" smtClean="0">
                <a:solidFill>
                  <a:schemeClr val="tx1">
                    <a:lumMod val="65000"/>
                    <a:lumOff val="35000"/>
                  </a:schemeClr>
                </a:solidFill>
              </a:rPr>
              <a:t>上記書籍で</a:t>
            </a:r>
            <a:r>
              <a:rPr lang="ja-JP" altLang="en-US" dirty="0">
                <a:solidFill>
                  <a:schemeClr val="tx1">
                    <a:lumMod val="65000"/>
                    <a:lumOff val="35000"/>
                  </a:schemeClr>
                </a:solidFill>
              </a:rPr>
              <a:t>でてきた用語を</a:t>
            </a:r>
            <a:r>
              <a:rPr lang="en-US" altLang="ja-JP" dirty="0">
                <a:solidFill>
                  <a:schemeClr val="tx1">
                    <a:lumMod val="65000"/>
                    <a:lumOff val="35000"/>
                  </a:schemeClr>
                </a:solidFill>
              </a:rPr>
              <a:t>web</a:t>
            </a:r>
            <a:r>
              <a:rPr lang="ja-JP" altLang="en-US" dirty="0">
                <a:solidFill>
                  <a:schemeClr val="tx1">
                    <a:lumMod val="65000"/>
                    <a:lumOff val="35000"/>
                  </a:schemeClr>
                </a:solidFill>
              </a:rPr>
              <a:t>で検索して調べてみて</a:t>
            </a:r>
            <a:r>
              <a:rPr lang="ja-JP" altLang="en-US" dirty="0" smtClean="0">
                <a:solidFill>
                  <a:schemeClr val="tx1">
                    <a:lumMod val="65000"/>
                    <a:lumOff val="35000"/>
                  </a:schemeClr>
                </a:solidFill>
              </a:rPr>
              <a:t>ください</a:t>
            </a:r>
            <a:endParaRPr lang="en-US" dirty="0">
              <a:solidFill>
                <a:schemeClr val="tx1">
                  <a:lumMod val="65000"/>
                  <a:lumOff val="35000"/>
                </a:schemeClr>
              </a:solidFill>
            </a:endParaRPr>
          </a:p>
          <a:p>
            <a:endParaRPr lang="en-US" altLang="ja-JP" dirty="0">
              <a:solidFill>
                <a:schemeClr val="tx1">
                  <a:lumMod val="65000"/>
                  <a:lumOff val="35000"/>
                </a:schemeClr>
              </a:solidFill>
            </a:endParaRPr>
          </a:p>
          <a:p>
            <a:r>
              <a:rPr lang="en-US" altLang="ja-JP" dirty="0">
                <a:solidFill>
                  <a:schemeClr val="tx1">
                    <a:lumMod val="65000"/>
                    <a:lumOff val="35000"/>
                  </a:schemeClr>
                </a:solidFill>
              </a:rPr>
              <a:t>Web</a:t>
            </a:r>
            <a:r>
              <a:rPr lang="ja-JP" altLang="en-US" dirty="0">
                <a:solidFill>
                  <a:schemeClr val="tx1">
                    <a:lumMod val="65000"/>
                    <a:lumOff val="35000"/>
                  </a:schemeClr>
                </a:solidFill>
              </a:rPr>
              <a:t>の検索エンジンで、「インストラクショナルデザインポータル」と入力して検索してください。</a:t>
            </a:r>
            <a:r>
              <a:rPr lang="en-US" altLang="ja-JP" dirty="0">
                <a:solidFill>
                  <a:schemeClr val="tx1">
                    <a:lumMod val="65000"/>
                    <a:lumOff val="35000"/>
                  </a:schemeClr>
                </a:solidFill>
              </a:rPr>
              <a:t> ID</a:t>
            </a:r>
            <a:r>
              <a:rPr lang="ja-JP" altLang="en-US" dirty="0">
                <a:solidFill>
                  <a:schemeClr val="tx1">
                    <a:lumMod val="65000"/>
                    <a:lumOff val="35000"/>
                  </a:schemeClr>
                </a:solidFill>
              </a:rPr>
              <a:t>に関する情報がいろいろと記載されて</a:t>
            </a:r>
            <a:r>
              <a:rPr lang="ja-JP" altLang="en-US" dirty="0" smtClean="0">
                <a:solidFill>
                  <a:schemeClr val="tx1">
                    <a:lumMod val="65000"/>
                    <a:lumOff val="35000"/>
                  </a:schemeClr>
                </a:solidFill>
              </a:rPr>
              <a:t>います</a:t>
            </a:r>
            <a:endParaRPr lang="en-US" altLang="ja-JP" dirty="0">
              <a:solidFill>
                <a:schemeClr val="tx1">
                  <a:lumMod val="65000"/>
                  <a:lumOff val="35000"/>
                </a:schemeClr>
              </a:solidFill>
            </a:endParaRPr>
          </a:p>
        </p:txBody>
      </p:sp>
      <p:sp>
        <p:nvSpPr>
          <p:cNvPr id="2" name="スライド番号プレースホルダー 1"/>
          <p:cNvSpPr>
            <a:spLocks noGrp="1"/>
          </p:cNvSpPr>
          <p:nvPr>
            <p:ph type="sldNum" sz="quarter" idx="12"/>
          </p:nvPr>
        </p:nvSpPr>
        <p:spPr/>
        <p:txBody>
          <a:bodyPr/>
          <a:lstStyle/>
          <a:p>
            <a:fld id="{D9226DAE-D732-0D44-A3A9-3426432CAC1A}" type="slidenum">
              <a:rPr lang="en-US" smtClean="0"/>
              <a:t>47</a:t>
            </a:fld>
            <a:endParaRPr lang="en-US"/>
          </a:p>
        </p:txBody>
      </p:sp>
    </p:spTree>
    <p:extLst>
      <p:ext uri="{BB962C8B-B14F-4D97-AF65-F5344CB8AC3E}">
        <p14:creationId xmlns:p14="http://schemas.microsoft.com/office/powerpoint/2010/main" val="38938156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6CB756-D361-A242-B058-CB1B6DDEEE2D}"/>
              </a:ext>
            </a:extLst>
          </p:cNvPr>
          <p:cNvSpPr>
            <a:spLocks noGrp="1"/>
          </p:cNvSpPr>
          <p:nvPr>
            <p:ph type="title"/>
          </p:nvPr>
        </p:nvSpPr>
        <p:spPr>
          <a:xfrm>
            <a:off x="1057277" y="532254"/>
            <a:ext cx="10072688" cy="898898"/>
          </a:xfrm>
        </p:spPr>
        <p:txBody>
          <a:bodyPr>
            <a:noAutofit/>
          </a:bodyPr>
          <a:lstStyle/>
          <a:p>
            <a:r>
              <a:rPr lang="en-US" altLang="ja-JP" sz="3600" dirty="0">
                <a:solidFill>
                  <a:schemeClr val="tx1">
                    <a:lumMod val="65000"/>
                    <a:lumOff val="35000"/>
                  </a:schemeClr>
                </a:solidFill>
              </a:rPr>
              <a:t>e</a:t>
            </a:r>
            <a:r>
              <a:rPr lang="ja-JP" altLang="en-US" sz="3600" dirty="0">
                <a:solidFill>
                  <a:schemeClr val="tx1">
                    <a:lumMod val="65000"/>
                    <a:lumOff val="35000"/>
                  </a:schemeClr>
                </a:solidFill>
              </a:rPr>
              <a:t>ラーニングの質保証レイヤーモデル</a:t>
            </a:r>
            <a:r>
              <a:rPr lang="en-US" altLang="ja-JP" sz="3600" dirty="0">
                <a:solidFill>
                  <a:schemeClr val="tx1">
                    <a:lumMod val="65000"/>
                    <a:lumOff val="35000"/>
                  </a:schemeClr>
                </a:solidFill>
              </a:rPr>
              <a:t> (</a:t>
            </a:r>
            <a:r>
              <a:rPr lang="ja-JP" altLang="en-US" sz="3600" dirty="0">
                <a:solidFill>
                  <a:schemeClr val="tx1">
                    <a:lumMod val="65000"/>
                    <a:lumOff val="35000"/>
                  </a:schemeClr>
                </a:solidFill>
              </a:rPr>
              <a:t>鈴木</a:t>
            </a:r>
            <a:r>
              <a:rPr lang="en-US" altLang="ja-JP" sz="3600" dirty="0">
                <a:solidFill>
                  <a:schemeClr val="tx1">
                    <a:lumMod val="65000"/>
                    <a:lumOff val="35000"/>
                  </a:schemeClr>
                </a:solidFill>
              </a:rPr>
              <a:t>, 2006)</a:t>
            </a:r>
            <a:endParaRPr lang="en-US" sz="3600" dirty="0">
              <a:solidFill>
                <a:schemeClr val="tx1">
                  <a:lumMod val="65000"/>
                  <a:lumOff val="35000"/>
                </a:schemeClr>
              </a:solidFill>
            </a:endParaRPr>
          </a:p>
        </p:txBody>
      </p:sp>
      <p:pic>
        <p:nvPicPr>
          <p:cNvPr id="5" name="Content Placeholder 4">
            <a:extLst>
              <a:ext uri="{FF2B5EF4-FFF2-40B4-BE49-F238E27FC236}">
                <a16:creationId xmlns="" xmlns:a16="http://schemas.microsoft.com/office/drawing/2014/main" id="{FC44018F-C73F-844C-A22A-CC1F90E623E7}"/>
              </a:ext>
            </a:extLst>
          </p:cNvPr>
          <p:cNvPicPr>
            <a:picLocks noGrp="1" noChangeAspect="1"/>
          </p:cNvPicPr>
          <p:nvPr>
            <p:ph idx="1"/>
          </p:nvPr>
        </p:nvPicPr>
        <p:blipFill>
          <a:blip r:embed="rId3"/>
          <a:stretch>
            <a:fillRect/>
          </a:stretch>
        </p:blipFill>
        <p:spPr>
          <a:xfrm>
            <a:off x="2493621" y="1641141"/>
            <a:ext cx="7200000" cy="4648100"/>
          </a:xfrm>
        </p:spPr>
      </p:pic>
      <p:sp>
        <p:nvSpPr>
          <p:cNvPr id="6" name="Rectangle 5">
            <a:extLst>
              <a:ext uri="{FF2B5EF4-FFF2-40B4-BE49-F238E27FC236}">
                <a16:creationId xmlns="" xmlns:a16="http://schemas.microsoft.com/office/drawing/2014/main" id="{12799948-9CDE-F74C-86B8-3ED71930249F}"/>
              </a:ext>
            </a:extLst>
          </p:cNvPr>
          <p:cNvSpPr/>
          <p:nvPr/>
        </p:nvSpPr>
        <p:spPr>
          <a:xfrm>
            <a:off x="4157194" y="1552208"/>
            <a:ext cx="4240407" cy="253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D72FC104-9C12-D544-9E0F-2CB3B477FE0A}"/>
              </a:ext>
            </a:extLst>
          </p:cNvPr>
          <p:cNvSpPr/>
          <p:nvPr/>
        </p:nvSpPr>
        <p:spPr>
          <a:xfrm>
            <a:off x="4544518" y="6604271"/>
            <a:ext cx="4120486" cy="253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スライド番号プレースホルダー 2"/>
          <p:cNvSpPr>
            <a:spLocks noGrp="1"/>
          </p:cNvSpPr>
          <p:nvPr>
            <p:ph type="sldNum" sz="quarter" idx="12"/>
          </p:nvPr>
        </p:nvSpPr>
        <p:spPr/>
        <p:txBody>
          <a:bodyPr/>
          <a:lstStyle/>
          <a:p>
            <a:fld id="{D9226DAE-D732-0D44-A3A9-3426432CAC1A}" type="slidenum">
              <a:rPr lang="en-US" smtClean="0"/>
              <a:t>48</a:t>
            </a:fld>
            <a:endParaRPr lang="en-US"/>
          </a:p>
        </p:txBody>
      </p:sp>
      <p:sp>
        <p:nvSpPr>
          <p:cNvPr id="8" name="Rectangle 5">
            <a:extLst>
              <a:ext uri="{FF2B5EF4-FFF2-40B4-BE49-F238E27FC236}">
                <a16:creationId xmlns="" xmlns:a16="http://schemas.microsoft.com/office/drawing/2014/main" id="{12799948-9CDE-F74C-86B8-3ED71930249F}"/>
              </a:ext>
            </a:extLst>
          </p:cNvPr>
          <p:cNvSpPr/>
          <p:nvPr/>
        </p:nvSpPr>
        <p:spPr>
          <a:xfrm>
            <a:off x="5023970" y="6107437"/>
            <a:ext cx="4240407" cy="253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105336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5AAB16-C0FD-3C4E-9C26-ACC49FF0FE3F}"/>
              </a:ext>
            </a:extLst>
          </p:cNvPr>
          <p:cNvSpPr>
            <a:spLocks noGrp="1"/>
          </p:cNvSpPr>
          <p:nvPr>
            <p:ph type="title"/>
          </p:nvPr>
        </p:nvSpPr>
        <p:spPr>
          <a:xfrm>
            <a:off x="523876" y="542201"/>
            <a:ext cx="11163300" cy="898898"/>
          </a:xfrm>
        </p:spPr>
        <p:txBody>
          <a:bodyPr>
            <a:normAutofit fontScale="90000"/>
          </a:bodyPr>
          <a:lstStyle/>
          <a:p>
            <a:r>
              <a:rPr lang="ja-JP" altLang="en-US" dirty="0">
                <a:solidFill>
                  <a:schemeClr val="tx1">
                    <a:lumMod val="65000"/>
                    <a:lumOff val="35000"/>
                  </a:schemeClr>
                </a:solidFill>
              </a:rPr>
              <a:t>グループ：よくある質問</a:t>
            </a:r>
            <a:r>
              <a:rPr lang="en-US" altLang="ja-JP" dirty="0">
                <a:solidFill>
                  <a:schemeClr val="tx1">
                    <a:lumMod val="65000"/>
                    <a:lumOff val="35000"/>
                  </a:schemeClr>
                </a:solidFill>
              </a:rPr>
              <a:t>(1)</a:t>
            </a:r>
            <a:r>
              <a:rPr lang="ja-JP" altLang="en-US" dirty="0">
                <a:solidFill>
                  <a:schemeClr val="tx1">
                    <a:lumMod val="65000"/>
                    <a:lumOff val="35000"/>
                  </a:schemeClr>
                </a:solidFill>
              </a:rPr>
              <a:t>についてのディスカッション</a:t>
            </a:r>
            <a:endParaRPr lang="en-US" dirty="0">
              <a:solidFill>
                <a:schemeClr val="tx1">
                  <a:lumMod val="65000"/>
                  <a:lumOff val="35000"/>
                </a:schemeClr>
              </a:solidFill>
            </a:endParaRPr>
          </a:p>
        </p:txBody>
      </p:sp>
      <p:sp>
        <p:nvSpPr>
          <p:cNvPr id="11" name="Content Placeholder 10">
            <a:extLst>
              <a:ext uri="{FF2B5EF4-FFF2-40B4-BE49-F238E27FC236}">
                <a16:creationId xmlns="" xmlns:a16="http://schemas.microsoft.com/office/drawing/2014/main" id="{FD26E4EA-66DD-0846-8550-E5E3BEB54A59}"/>
              </a:ext>
            </a:extLst>
          </p:cNvPr>
          <p:cNvSpPr>
            <a:spLocks noGrp="1"/>
          </p:cNvSpPr>
          <p:nvPr>
            <p:ph sz="half" idx="1"/>
          </p:nvPr>
        </p:nvSpPr>
        <p:spPr>
          <a:xfrm>
            <a:off x="795335" y="1757747"/>
            <a:ext cx="10591799" cy="3300037"/>
          </a:xfrm>
        </p:spPr>
        <p:txBody>
          <a:bodyPr>
            <a:normAutofit/>
          </a:bodyPr>
          <a:lstStyle/>
          <a:p>
            <a:pPr>
              <a:lnSpc>
                <a:spcPct val="100000"/>
              </a:lnSpc>
            </a:pPr>
            <a:r>
              <a:rPr lang="ja-JP" altLang="en-US" dirty="0">
                <a:solidFill>
                  <a:schemeClr val="tx1">
                    <a:lumMod val="65000"/>
                    <a:lumOff val="35000"/>
                  </a:schemeClr>
                </a:solidFill>
              </a:rPr>
              <a:t>質問項目で追加したい項目を共有</a:t>
            </a:r>
            <a:r>
              <a:rPr lang="ja-JP" altLang="en-US" dirty="0" smtClean="0">
                <a:solidFill>
                  <a:schemeClr val="tx1">
                    <a:lumMod val="65000"/>
                    <a:lumOff val="35000"/>
                  </a:schemeClr>
                </a:solidFill>
              </a:rPr>
              <a:t>する</a:t>
            </a:r>
            <a:endParaRPr lang="en-US" dirty="0">
              <a:solidFill>
                <a:schemeClr val="tx1">
                  <a:lumMod val="65000"/>
                  <a:lumOff val="35000"/>
                </a:schemeClr>
              </a:solidFill>
            </a:endParaRPr>
          </a:p>
          <a:p>
            <a:pPr>
              <a:lnSpc>
                <a:spcPct val="100000"/>
              </a:lnSpc>
            </a:pPr>
            <a:r>
              <a:rPr lang="ja-JP" altLang="en-US" dirty="0">
                <a:solidFill>
                  <a:schemeClr val="tx1">
                    <a:lumMod val="65000"/>
                    <a:lumOff val="35000"/>
                  </a:schemeClr>
                </a:solidFill>
              </a:rPr>
              <a:t>取り上げる質問を</a:t>
            </a:r>
            <a:r>
              <a:rPr lang="en-US" dirty="0">
                <a:solidFill>
                  <a:schemeClr val="tx1">
                    <a:lumMod val="65000"/>
                    <a:lumOff val="35000"/>
                  </a:schemeClr>
                </a:solidFill>
              </a:rPr>
              <a:t>3</a:t>
            </a:r>
            <a:r>
              <a:rPr lang="ja-JP" altLang="en-US" dirty="0">
                <a:solidFill>
                  <a:schemeClr val="tx1">
                    <a:lumMod val="65000"/>
                    <a:lumOff val="35000"/>
                  </a:schemeClr>
                </a:solidFill>
              </a:rPr>
              <a:t>つピックアップ</a:t>
            </a:r>
            <a:r>
              <a:rPr lang="ja-JP" altLang="en-US" dirty="0" smtClean="0">
                <a:solidFill>
                  <a:schemeClr val="tx1">
                    <a:lumMod val="65000"/>
                    <a:lumOff val="35000"/>
                  </a:schemeClr>
                </a:solidFill>
              </a:rPr>
              <a:t>する</a:t>
            </a:r>
            <a:endParaRPr lang="en-US" dirty="0">
              <a:solidFill>
                <a:schemeClr val="tx1">
                  <a:lumMod val="65000"/>
                  <a:lumOff val="35000"/>
                </a:schemeClr>
              </a:solidFill>
            </a:endParaRPr>
          </a:p>
          <a:p>
            <a:pPr>
              <a:lnSpc>
                <a:spcPct val="100000"/>
              </a:lnSpc>
            </a:pPr>
            <a:r>
              <a:rPr lang="ja-JP" altLang="en-US" dirty="0">
                <a:solidFill>
                  <a:schemeClr val="tx1">
                    <a:lumMod val="65000"/>
                    <a:lumOff val="35000"/>
                  </a:schemeClr>
                </a:solidFill>
              </a:rPr>
              <a:t>それらの質問に対し、どのような回答が可能か検討</a:t>
            </a:r>
            <a:r>
              <a:rPr lang="ja-JP" altLang="en-US" dirty="0" smtClean="0">
                <a:solidFill>
                  <a:schemeClr val="tx1">
                    <a:lumMod val="65000"/>
                    <a:lumOff val="35000"/>
                  </a:schemeClr>
                </a:solidFill>
              </a:rPr>
              <a:t>する</a:t>
            </a:r>
            <a:endParaRPr lang="en-US" dirty="0">
              <a:solidFill>
                <a:schemeClr val="tx1">
                  <a:lumMod val="65000"/>
                  <a:lumOff val="35000"/>
                </a:schemeClr>
              </a:solidFill>
            </a:endParaRPr>
          </a:p>
          <a:p>
            <a:pPr>
              <a:lnSpc>
                <a:spcPct val="100000"/>
              </a:lnSpc>
            </a:pPr>
            <a:r>
              <a:rPr lang="ja-JP" altLang="en-US" dirty="0">
                <a:solidFill>
                  <a:schemeClr val="tx1">
                    <a:lumMod val="65000"/>
                    <a:lumOff val="35000"/>
                  </a:schemeClr>
                </a:solidFill>
              </a:rPr>
              <a:t>ヒントとなる</a:t>
            </a:r>
            <a:r>
              <a:rPr lang="en-US" dirty="0">
                <a:solidFill>
                  <a:schemeClr val="tx1">
                    <a:lumMod val="65000"/>
                    <a:lumOff val="35000"/>
                  </a:schemeClr>
                </a:solidFill>
              </a:rPr>
              <a:t>ID</a:t>
            </a:r>
            <a:r>
              <a:rPr lang="ja-JP" altLang="en-US" dirty="0">
                <a:solidFill>
                  <a:schemeClr val="tx1">
                    <a:lumMod val="65000"/>
                    <a:lumOff val="35000"/>
                  </a:schemeClr>
                </a:solidFill>
              </a:rPr>
              <a:t>ツールを提案</a:t>
            </a:r>
            <a:r>
              <a:rPr lang="ja-JP" altLang="en-US" dirty="0" smtClean="0">
                <a:solidFill>
                  <a:schemeClr val="tx1">
                    <a:lumMod val="65000"/>
                    <a:lumOff val="35000"/>
                  </a:schemeClr>
                </a:solidFill>
              </a:rPr>
              <a:t>する</a:t>
            </a:r>
            <a:endParaRPr lang="en-US" altLang="ja-JP" dirty="0">
              <a:solidFill>
                <a:schemeClr val="tx1">
                  <a:lumMod val="65000"/>
                  <a:lumOff val="35000"/>
                </a:schemeClr>
              </a:solidFill>
            </a:endParaRPr>
          </a:p>
          <a:p>
            <a:pPr>
              <a:lnSpc>
                <a:spcPct val="100000"/>
              </a:lnSpc>
            </a:pPr>
            <a:r>
              <a:rPr lang="ja-JP" altLang="en-US" dirty="0">
                <a:solidFill>
                  <a:schemeClr val="tx1">
                    <a:lumMod val="65000"/>
                    <a:lumOff val="35000"/>
                  </a:schemeClr>
                </a:solidFill>
              </a:rPr>
              <a:t>グループ内でのやり取りは、グループの代表が</a:t>
            </a:r>
            <a:r>
              <a:rPr lang="en-US" altLang="ja-JP" dirty="0">
                <a:solidFill>
                  <a:schemeClr val="tx1">
                    <a:lumMod val="65000"/>
                    <a:lumOff val="35000"/>
                  </a:schemeClr>
                </a:solidFill>
              </a:rPr>
              <a:t>Google</a:t>
            </a:r>
            <a:r>
              <a:rPr lang="ja-JP" altLang="en-US" dirty="0">
                <a:solidFill>
                  <a:schemeClr val="tx1">
                    <a:lumMod val="65000"/>
                    <a:lumOff val="35000"/>
                  </a:schemeClr>
                </a:solidFill>
              </a:rPr>
              <a:t>スプレッドシートにアクセスし記録として残してください。回答と</a:t>
            </a:r>
            <a:r>
              <a:rPr lang="en-US" altLang="ja-JP" dirty="0">
                <a:solidFill>
                  <a:schemeClr val="tx1">
                    <a:lumMod val="65000"/>
                    <a:lumOff val="35000"/>
                  </a:schemeClr>
                </a:solidFill>
              </a:rPr>
              <a:t>ID</a:t>
            </a:r>
            <a:r>
              <a:rPr lang="ja-JP" altLang="en-US" dirty="0">
                <a:solidFill>
                  <a:schemeClr val="tx1">
                    <a:lumMod val="65000"/>
                    <a:lumOff val="35000"/>
                  </a:schemeClr>
                </a:solidFill>
              </a:rPr>
              <a:t>キーワードをメモして</a:t>
            </a:r>
            <a:r>
              <a:rPr lang="ja-JP" altLang="en-US" dirty="0" smtClean="0">
                <a:solidFill>
                  <a:schemeClr val="tx1">
                    <a:lumMod val="65000"/>
                    <a:lumOff val="35000"/>
                  </a:schemeClr>
                </a:solidFill>
              </a:rPr>
              <a:t>ください</a:t>
            </a:r>
            <a:endParaRPr lang="en-US" altLang="ja-JP" dirty="0">
              <a:solidFill>
                <a:schemeClr val="tx1">
                  <a:lumMod val="65000"/>
                  <a:lumOff val="35000"/>
                </a:schemeClr>
              </a:solidFill>
            </a:endParaRPr>
          </a:p>
          <a:p>
            <a:pPr>
              <a:lnSpc>
                <a:spcPct val="100000"/>
              </a:lnSpc>
            </a:pPr>
            <a:endParaRPr lang="en-US" dirty="0"/>
          </a:p>
          <a:p>
            <a:pPr>
              <a:lnSpc>
                <a:spcPct val="100000"/>
              </a:lnSpc>
            </a:pPr>
            <a:endParaRPr lang="en-US" dirty="0"/>
          </a:p>
          <a:p>
            <a:pPr lvl="1">
              <a:lnSpc>
                <a:spcPct val="100000"/>
              </a:lnSpc>
            </a:pPr>
            <a:endParaRPr lang="en-US" altLang="ja-JP" dirty="0"/>
          </a:p>
        </p:txBody>
      </p:sp>
      <p:sp>
        <p:nvSpPr>
          <p:cNvPr id="10" name="楕円 4">
            <a:extLst>
              <a:ext uri="{FF2B5EF4-FFF2-40B4-BE49-F238E27FC236}">
                <a16:creationId xmlns="" xmlns:a16="http://schemas.microsoft.com/office/drawing/2014/main" id="{52976857-73C0-8244-B7D7-8AD0D9B147EB}"/>
              </a:ext>
            </a:extLst>
          </p:cNvPr>
          <p:cNvSpPr/>
          <p:nvPr/>
        </p:nvSpPr>
        <p:spPr>
          <a:xfrm>
            <a:off x="9646153" y="1489755"/>
            <a:ext cx="1918010" cy="1918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400" dirty="0">
                <a:latin typeface="Meiryo UI" panose="020B0604030504040204" pitchFamily="50" charset="-128"/>
                <a:ea typeface="Meiryo UI" panose="020B0604030504040204" pitchFamily="50" charset="-128"/>
              </a:rPr>
              <a:t>20</a:t>
            </a:r>
            <a:r>
              <a:rPr kumimoji="1" lang="ja-JP" altLang="en-US" sz="2400">
                <a:latin typeface="Meiryo UI" panose="020B0604030504040204" pitchFamily="50" charset="-128"/>
                <a:ea typeface="Meiryo UI" panose="020B0604030504040204" pitchFamily="50" charset="-128"/>
              </a:rPr>
              <a:t>分</a:t>
            </a:r>
            <a:endParaRPr kumimoji="1" lang="ja-JP" altLang="en-US" sz="24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9226DAE-D732-0D44-A3A9-3426432CAC1A}" type="slidenum">
              <a:rPr lang="en-US" smtClean="0"/>
              <a:t>49</a:t>
            </a:fld>
            <a:endParaRPr lang="en-US"/>
          </a:p>
        </p:txBody>
      </p:sp>
      <p:sp>
        <p:nvSpPr>
          <p:cNvPr id="7" name="Title 1">
            <a:extLst>
              <a:ext uri="{FF2B5EF4-FFF2-40B4-BE49-F238E27FC236}">
                <a16:creationId xmlns="" xmlns:a16="http://schemas.microsoft.com/office/drawing/2014/main" id="{7604658E-68BE-AD44-9C87-7474E6E57AAA}"/>
              </a:ext>
            </a:extLst>
          </p:cNvPr>
          <p:cNvSpPr txBox="1">
            <a:spLocks/>
          </p:cNvSpPr>
          <p:nvPr/>
        </p:nvSpPr>
        <p:spPr>
          <a:xfrm>
            <a:off x="1060063" y="5355762"/>
            <a:ext cx="10012751" cy="1265695"/>
          </a:xfrm>
          <a:prstGeom prst="rect">
            <a:avLst/>
          </a:prstGeom>
          <a:solidFill>
            <a:schemeClr val="bg1"/>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eiryo UI" panose="020B0604030504040204" pitchFamily="34" charset="-128"/>
                <a:ea typeface="Meiryo UI" panose="020B0604030504040204" pitchFamily="34" charset="-128"/>
                <a:cs typeface="+mj-cs"/>
              </a:defRPr>
            </a:lvl1pPr>
          </a:lstStyle>
          <a:p>
            <a:r>
              <a:rPr lang="en-US" sz="3600" dirty="0">
                <a:solidFill>
                  <a:srgbClr val="0070C0"/>
                </a:solidFill>
              </a:rPr>
              <a:t>*</a:t>
            </a:r>
            <a:r>
              <a:rPr lang="ja-JP" altLang="en-US" sz="3600" dirty="0">
                <a:solidFill>
                  <a:srgbClr val="0070C0"/>
                </a:solidFill>
              </a:rPr>
              <a:t>分からないことや疑問に思うことなど、講師へ聞いてみたいことがあれば、聞いてください。</a:t>
            </a:r>
            <a:endParaRPr lang="en-US" sz="3600" dirty="0">
              <a:solidFill>
                <a:srgbClr val="0070C0"/>
              </a:solidFill>
            </a:endParaRPr>
          </a:p>
        </p:txBody>
      </p:sp>
    </p:spTree>
    <p:extLst>
      <p:ext uri="{BB962C8B-B14F-4D97-AF65-F5344CB8AC3E}">
        <p14:creationId xmlns:p14="http://schemas.microsoft.com/office/powerpoint/2010/main" val="300849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93DE8B-9E08-B74D-8D90-BF1B96C11009}"/>
              </a:ext>
            </a:extLst>
          </p:cNvPr>
          <p:cNvSpPr>
            <a:spLocks noGrp="1"/>
          </p:cNvSpPr>
          <p:nvPr>
            <p:ph type="title"/>
          </p:nvPr>
        </p:nvSpPr>
        <p:spPr>
          <a:xfrm>
            <a:off x="838200" y="550874"/>
            <a:ext cx="10515600" cy="898898"/>
          </a:xfrm>
        </p:spPr>
        <p:txBody>
          <a:bodyPr/>
          <a:lstStyle/>
          <a:p>
            <a:r>
              <a:rPr lang="ja-JP" altLang="en-US" b="1" dirty="0">
                <a:solidFill>
                  <a:schemeClr val="tx1">
                    <a:lumMod val="65000"/>
                    <a:lumOff val="35000"/>
                  </a:schemeClr>
                </a:solidFill>
                <a:latin typeface="Meiryo UI" panose="020B0604030504040204" pitchFamily="50" charset="-128"/>
                <a:ea typeface="Meiryo UI" panose="020B0604030504040204" pitchFamily="50" charset="-128"/>
              </a:rPr>
              <a:t>研修の流れ</a:t>
            </a:r>
            <a:endParaRPr lang="en-US" b="1" dirty="0">
              <a:solidFill>
                <a:schemeClr val="tx1">
                  <a:lumMod val="65000"/>
                  <a:lumOff val="35000"/>
                </a:schemeClr>
              </a:solidFill>
              <a:latin typeface="Meiryo UI" panose="020B0604030504040204" pitchFamily="50" charset="-128"/>
              <a:ea typeface="Meiryo UI" panose="020B0604030504040204" pitchFamily="50" charset="-128"/>
            </a:endParaRPr>
          </a:p>
        </p:txBody>
      </p:sp>
      <p:graphicFrame>
        <p:nvGraphicFramePr>
          <p:cNvPr id="4" name="Content Placeholder 3">
            <a:extLst>
              <a:ext uri="{FF2B5EF4-FFF2-40B4-BE49-F238E27FC236}">
                <a16:creationId xmlns="" xmlns:a16="http://schemas.microsoft.com/office/drawing/2014/main" id="{91B6374C-4A7E-8549-A830-88BE1C8897C8}"/>
              </a:ext>
            </a:extLst>
          </p:cNvPr>
          <p:cNvGraphicFramePr>
            <a:graphicFrameLocks noGrp="1"/>
          </p:cNvGraphicFramePr>
          <p:nvPr>
            <p:ph idx="1"/>
            <p:extLst>
              <p:ext uri="{D42A27DB-BD31-4B8C-83A1-F6EECF244321}">
                <p14:modId xmlns:p14="http://schemas.microsoft.com/office/powerpoint/2010/main" val="3889693506"/>
              </p:ext>
            </p:extLst>
          </p:nvPr>
        </p:nvGraphicFramePr>
        <p:xfrm>
          <a:off x="360963" y="1284289"/>
          <a:ext cx="11439098" cy="5072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p:txBody>
          <a:bodyPr/>
          <a:lstStyle/>
          <a:p>
            <a:fld id="{D9226DAE-D732-0D44-A3A9-3426432CAC1A}" type="slidenum">
              <a:rPr lang="en-US" smtClean="0"/>
              <a:t>5</a:t>
            </a:fld>
            <a:endParaRPr lang="en-US"/>
          </a:p>
        </p:txBody>
      </p:sp>
    </p:spTree>
    <p:extLst>
      <p:ext uri="{BB962C8B-B14F-4D97-AF65-F5344CB8AC3E}">
        <p14:creationId xmlns:p14="http://schemas.microsoft.com/office/powerpoint/2010/main" val="3799477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01D3E4-9C29-7041-958C-9C5DD78A06E7}"/>
              </a:ext>
            </a:extLst>
          </p:cNvPr>
          <p:cNvSpPr>
            <a:spLocks noGrp="1"/>
          </p:cNvSpPr>
          <p:nvPr>
            <p:ph type="title"/>
          </p:nvPr>
        </p:nvSpPr>
        <p:spPr>
          <a:xfrm>
            <a:off x="838200" y="550871"/>
            <a:ext cx="10515600" cy="898898"/>
          </a:xfrm>
        </p:spPr>
        <p:txBody>
          <a:bodyPr/>
          <a:lstStyle/>
          <a:p>
            <a:r>
              <a:rPr lang="ja-JP" altLang="en-US" dirty="0">
                <a:solidFill>
                  <a:schemeClr val="tx1">
                    <a:lumMod val="65000"/>
                    <a:lumOff val="35000"/>
                  </a:schemeClr>
                </a:solidFill>
              </a:rPr>
              <a:t>一斉：コメントの共有と検討</a:t>
            </a:r>
            <a:r>
              <a:rPr lang="en-US" dirty="0">
                <a:solidFill>
                  <a:schemeClr val="tx1">
                    <a:lumMod val="65000"/>
                    <a:lumOff val="35000"/>
                  </a:schemeClr>
                </a:solidFill>
              </a:rPr>
              <a:t> </a:t>
            </a:r>
          </a:p>
        </p:txBody>
      </p:sp>
      <p:sp>
        <p:nvSpPr>
          <p:cNvPr id="3" name="Content Placeholder 2">
            <a:extLst>
              <a:ext uri="{FF2B5EF4-FFF2-40B4-BE49-F238E27FC236}">
                <a16:creationId xmlns="" xmlns:a16="http://schemas.microsoft.com/office/drawing/2014/main" id="{2817465B-0AC3-AD40-9050-A45CFFAD63F5}"/>
              </a:ext>
            </a:extLst>
          </p:cNvPr>
          <p:cNvSpPr>
            <a:spLocks noGrp="1"/>
          </p:cNvSpPr>
          <p:nvPr>
            <p:ph idx="1"/>
          </p:nvPr>
        </p:nvSpPr>
        <p:spPr>
          <a:xfrm>
            <a:off x="838200" y="1770815"/>
            <a:ext cx="10515600" cy="4744291"/>
          </a:xfrm>
        </p:spPr>
        <p:txBody>
          <a:bodyPr>
            <a:normAutofit/>
          </a:bodyPr>
          <a:lstStyle/>
          <a:p>
            <a:pPr marL="0" indent="0">
              <a:buNone/>
            </a:pPr>
            <a:r>
              <a:rPr lang="en-US" sz="3200" dirty="0">
                <a:solidFill>
                  <a:schemeClr val="tx1">
                    <a:lumMod val="65000"/>
                    <a:lumOff val="35000"/>
                  </a:schemeClr>
                </a:solidFill>
              </a:rPr>
              <a:t>Google</a:t>
            </a:r>
            <a:r>
              <a:rPr lang="ja-JP" altLang="en-US" sz="3200" dirty="0">
                <a:solidFill>
                  <a:schemeClr val="tx1">
                    <a:lumMod val="65000"/>
                    <a:lumOff val="35000"/>
                  </a:schemeClr>
                </a:solidFill>
              </a:rPr>
              <a:t>スプレッドシートを確認する</a:t>
            </a:r>
            <a:endParaRPr lang="en-US" altLang="ja-JP" sz="3200" dirty="0">
              <a:solidFill>
                <a:schemeClr val="tx1">
                  <a:lumMod val="65000"/>
                  <a:lumOff val="35000"/>
                </a:schemeClr>
              </a:solidFill>
            </a:endParaRPr>
          </a:p>
          <a:p>
            <a:endParaRPr lang="en-US" altLang="ja-JP" sz="3200" dirty="0">
              <a:solidFill>
                <a:schemeClr val="tx1">
                  <a:lumMod val="65000"/>
                  <a:lumOff val="35000"/>
                </a:schemeClr>
              </a:solidFill>
            </a:endParaRPr>
          </a:p>
          <a:p>
            <a:pPr lvl="1">
              <a:lnSpc>
                <a:spcPct val="100000"/>
              </a:lnSpc>
            </a:pPr>
            <a:r>
              <a:rPr lang="ja-JP" altLang="en-US" sz="2800" dirty="0">
                <a:solidFill>
                  <a:schemeClr val="tx1">
                    <a:lumMod val="65000"/>
                    <a:lumOff val="35000"/>
                  </a:schemeClr>
                </a:solidFill>
              </a:rPr>
              <a:t>質問項目で追加したい項目は何か</a:t>
            </a:r>
            <a:endParaRPr lang="en-US" sz="2800" dirty="0">
              <a:solidFill>
                <a:schemeClr val="tx1">
                  <a:lumMod val="65000"/>
                  <a:lumOff val="35000"/>
                </a:schemeClr>
              </a:solidFill>
            </a:endParaRPr>
          </a:p>
          <a:p>
            <a:pPr lvl="1">
              <a:lnSpc>
                <a:spcPct val="100000"/>
              </a:lnSpc>
            </a:pPr>
            <a:endParaRPr lang="en-US" altLang="ja-JP" sz="2800" dirty="0">
              <a:solidFill>
                <a:schemeClr val="tx1">
                  <a:lumMod val="65000"/>
                  <a:lumOff val="35000"/>
                </a:schemeClr>
              </a:solidFill>
            </a:endParaRPr>
          </a:p>
          <a:p>
            <a:pPr lvl="1">
              <a:lnSpc>
                <a:spcPct val="100000"/>
              </a:lnSpc>
            </a:pPr>
            <a:r>
              <a:rPr lang="ja-JP" altLang="en-US" sz="2800" dirty="0">
                <a:solidFill>
                  <a:schemeClr val="tx1">
                    <a:lumMod val="65000"/>
                    <a:lumOff val="35000"/>
                  </a:schemeClr>
                </a:solidFill>
              </a:rPr>
              <a:t>ピックアップされた質問は何か</a:t>
            </a:r>
            <a:endParaRPr lang="en-US" altLang="ja-JP" sz="2800" dirty="0">
              <a:solidFill>
                <a:schemeClr val="tx1">
                  <a:lumMod val="65000"/>
                  <a:lumOff val="35000"/>
                </a:schemeClr>
              </a:solidFill>
            </a:endParaRPr>
          </a:p>
          <a:p>
            <a:pPr lvl="1">
              <a:lnSpc>
                <a:spcPct val="100000"/>
              </a:lnSpc>
            </a:pPr>
            <a:endParaRPr lang="en-US" altLang="ja-JP" sz="2800" dirty="0">
              <a:solidFill>
                <a:schemeClr val="tx1">
                  <a:lumMod val="65000"/>
                  <a:lumOff val="35000"/>
                </a:schemeClr>
              </a:solidFill>
            </a:endParaRPr>
          </a:p>
          <a:p>
            <a:pPr lvl="1">
              <a:lnSpc>
                <a:spcPct val="100000"/>
              </a:lnSpc>
            </a:pPr>
            <a:r>
              <a:rPr lang="ja-JP" altLang="en-US" sz="2800" dirty="0">
                <a:solidFill>
                  <a:schemeClr val="tx1">
                    <a:lumMod val="65000"/>
                    <a:lumOff val="35000"/>
                  </a:schemeClr>
                </a:solidFill>
              </a:rPr>
              <a:t>それらの質問に対し、どのような回答がなされたか</a:t>
            </a:r>
            <a:endParaRPr lang="en-US" sz="2800" dirty="0">
              <a:solidFill>
                <a:schemeClr val="tx1">
                  <a:lumMod val="65000"/>
                  <a:lumOff val="35000"/>
                </a:schemeClr>
              </a:solidFill>
            </a:endParaRPr>
          </a:p>
          <a:p>
            <a:pPr lvl="1">
              <a:lnSpc>
                <a:spcPct val="100000"/>
              </a:lnSpc>
            </a:pPr>
            <a:endParaRPr lang="en-US" altLang="ja-JP" sz="2800" dirty="0">
              <a:solidFill>
                <a:schemeClr val="tx1">
                  <a:lumMod val="65000"/>
                  <a:lumOff val="35000"/>
                </a:schemeClr>
              </a:solidFill>
            </a:endParaRPr>
          </a:p>
          <a:p>
            <a:pPr lvl="1">
              <a:lnSpc>
                <a:spcPct val="100000"/>
              </a:lnSpc>
            </a:pPr>
            <a:r>
              <a:rPr lang="ja-JP" altLang="en-US" sz="2800" dirty="0">
                <a:solidFill>
                  <a:schemeClr val="tx1">
                    <a:lumMod val="65000"/>
                    <a:lumOff val="35000"/>
                  </a:schemeClr>
                </a:solidFill>
              </a:rPr>
              <a:t>ヒントとなる</a:t>
            </a:r>
            <a:r>
              <a:rPr lang="en-US" sz="2800" dirty="0">
                <a:solidFill>
                  <a:schemeClr val="tx1">
                    <a:lumMod val="65000"/>
                    <a:lumOff val="35000"/>
                  </a:schemeClr>
                </a:solidFill>
              </a:rPr>
              <a:t>ID</a:t>
            </a:r>
            <a:r>
              <a:rPr lang="ja-JP" altLang="en-US" sz="2800" dirty="0">
                <a:solidFill>
                  <a:schemeClr val="tx1">
                    <a:lumMod val="65000"/>
                    <a:lumOff val="35000"/>
                  </a:schemeClr>
                </a:solidFill>
              </a:rPr>
              <a:t>ツール、</a:t>
            </a:r>
            <a:r>
              <a:rPr lang="en-US" altLang="ja-JP" sz="2800" dirty="0">
                <a:solidFill>
                  <a:schemeClr val="tx1">
                    <a:lumMod val="65000"/>
                    <a:lumOff val="35000"/>
                  </a:schemeClr>
                </a:solidFill>
              </a:rPr>
              <a:t>ICT</a:t>
            </a:r>
            <a:r>
              <a:rPr lang="ja-JP" altLang="en-US" sz="2800" dirty="0">
                <a:solidFill>
                  <a:schemeClr val="tx1">
                    <a:lumMod val="65000"/>
                    <a:lumOff val="35000"/>
                  </a:schemeClr>
                </a:solidFill>
              </a:rPr>
              <a:t>活用事例にはどのようなものがあったか</a:t>
            </a:r>
            <a:endParaRPr lang="en-US" altLang="ja-JP" sz="2800" dirty="0">
              <a:solidFill>
                <a:schemeClr val="tx1">
                  <a:lumMod val="65000"/>
                  <a:lumOff val="35000"/>
                </a:schemeClr>
              </a:solidFill>
            </a:endParaRPr>
          </a:p>
        </p:txBody>
      </p:sp>
      <p:sp>
        <p:nvSpPr>
          <p:cNvPr id="4" name="楕円 4">
            <a:extLst>
              <a:ext uri="{FF2B5EF4-FFF2-40B4-BE49-F238E27FC236}">
                <a16:creationId xmlns="" xmlns:a16="http://schemas.microsoft.com/office/drawing/2014/main" id="{CC60A393-5FD9-EE49-B6DE-5048695EC610}"/>
              </a:ext>
            </a:extLst>
          </p:cNvPr>
          <p:cNvSpPr/>
          <p:nvPr/>
        </p:nvSpPr>
        <p:spPr>
          <a:xfrm>
            <a:off x="9646153" y="1357331"/>
            <a:ext cx="1918010" cy="1918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400" dirty="0">
                <a:latin typeface="Meiryo UI" panose="020B0604030504040204" pitchFamily="50" charset="-128"/>
                <a:ea typeface="Meiryo UI" panose="020B0604030504040204" pitchFamily="50" charset="-128"/>
              </a:rPr>
              <a:t>10</a:t>
            </a:r>
            <a:r>
              <a:rPr kumimoji="1" lang="ja-JP" altLang="en-US" sz="2400">
                <a:latin typeface="Meiryo UI" panose="020B0604030504040204" pitchFamily="50" charset="-128"/>
                <a:ea typeface="Meiryo UI" panose="020B0604030504040204" pitchFamily="50" charset="-128"/>
              </a:rPr>
              <a:t>分</a:t>
            </a:r>
            <a:endParaRPr kumimoji="1" lang="ja-JP" altLang="en-US" sz="24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D9226DAE-D732-0D44-A3A9-3426432CAC1A}" type="slidenum">
              <a:rPr lang="en-US" smtClean="0"/>
              <a:t>50</a:t>
            </a:fld>
            <a:endParaRPr lang="en-US"/>
          </a:p>
        </p:txBody>
      </p:sp>
    </p:spTree>
    <p:extLst>
      <p:ext uri="{BB962C8B-B14F-4D97-AF65-F5344CB8AC3E}">
        <p14:creationId xmlns:p14="http://schemas.microsoft.com/office/powerpoint/2010/main" val="4356778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52488" y="2751141"/>
            <a:ext cx="10515600" cy="1325563"/>
          </a:xfrm>
        </p:spPr>
        <p:txBody>
          <a:bodyPr>
            <a:normAutofit/>
          </a:bodyPr>
          <a:lstStyle/>
          <a:p>
            <a:pPr algn="ctr"/>
            <a:r>
              <a:rPr lang="ja-JP" altLang="en-US" dirty="0" smtClean="0">
                <a:solidFill>
                  <a:schemeClr val="tx1">
                    <a:lumMod val="65000"/>
                    <a:lumOff val="35000"/>
                  </a:schemeClr>
                </a:solidFill>
                <a:latin typeface="Meiryo UI" panose="020B0604030504040204" pitchFamily="34" charset="-128"/>
                <a:ea typeface="Meiryo UI" panose="020B0604030504040204" pitchFamily="34" charset="-128"/>
              </a:rPr>
              <a:t>研修</a:t>
            </a:r>
            <a:r>
              <a:rPr lang="ja-JP" altLang="en-US" dirty="0">
                <a:solidFill>
                  <a:schemeClr val="tx1">
                    <a:lumMod val="65000"/>
                    <a:lumOff val="35000"/>
                  </a:schemeClr>
                </a:solidFill>
              </a:rPr>
              <a:t>前半</a:t>
            </a:r>
            <a:r>
              <a:rPr lang="ja-JP" altLang="en-US" dirty="0" smtClean="0">
                <a:solidFill>
                  <a:schemeClr val="tx1">
                    <a:lumMod val="65000"/>
                    <a:lumOff val="35000"/>
                  </a:schemeClr>
                </a:solidFill>
                <a:latin typeface="Meiryo UI" panose="020B0604030504040204" pitchFamily="34" charset="-128"/>
                <a:ea typeface="Meiryo UI" panose="020B0604030504040204" pitchFamily="34" charset="-128"/>
              </a:rPr>
              <a:t>振り返り</a:t>
            </a:r>
            <a:endParaRPr kumimoji="1" lang="ja-JP" altLang="en-US" dirty="0">
              <a:solidFill>
                <a:schemeClr val="tx1">
                  <a:lumMod val="65000"/>
                  <a:lumOff val="35000"/>
                </a:schemeClr>
              </a:solidFill>
              <a:latin typeface="Meiryo UI" panose="020B0604030504040204" pitchFamily="34" charset="-128"/>
              <a:ea typeface="Meiryo UI" panose="020B0604030504040204" pitchFamily="34" charset="-128"/>
            </a:endParaRPr>
          </a:p>
        </p:txBody>
      </p:sp>
      <p:sp>
        <p:nvSpPr>
          <p:cNvPr id="3" name="スライド番号プレースホルダー 2"/>
          <p:cNvSpPr>
            <a:spLocks noGrp="1"/>
          </p:cNvSpPr>
          <p:nvPr>
            <p:ph type="sldNum" sz="quarter" idx="12"/>
          </p:nvPr>
        </p:nvSpPr>
        <p:spPr/>
        <p:txBody>
          <a:bodyPr/>
          <a:lstStyle/>
          <a:p>
            <a:fld id="{D9226DAE-D732-0D44-A3A9-3426432CAC1A}" type="slidenum">
              <a:rPr lang="en-US" smtClean="0"/>
              <a:t>51</a:t>
            </a:fld>
            <a:endParaRPr lang="en-US"/>
          </a:p>
        </p:txBody>
      </p:sp>
    </p:spTree>
    <p:extLst>
      <p:ext uri="{BB962C8B-B14F-4D97-AF65-F5344CB8AC3E}">
        <p14:creationId xmlns:p14="http://schemas.microsoft.com/office/powerpoint/2010/main" val="8315228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888546-E6F0-1345-99E6-5261B7AA7498}"/>
              </a:ext>
            </a:extLst>
          </p:cNvPr>
          <p:cNvSpPr>
            <a:spLocks noGrp="1"/>
          </p:cNvSpPr>
          <p:nvPr>
            <p:ph type="title"/>
          </p:nvPr>
        </p:nvSpPr>
        <p:spPr>
          <a:xfrm>
            <a:off x="838200" y="550869"/>
            <a:ext cx="10515600" cy="898898"/>
          </a:xfrm>
        </p:spPr>
        <p:txBody>
          <a:bodyPr/>
          <a:lstStyle/>
          <a:p>
            <a:r>
              <a:rPr lang="ja-JP" altLang="en-US" b="1" dirty="0">
                <a:solidFill>
                  <a:schemeClr val="tx1">
                    <a:lumMod val="65000"/>
                    <a:lumOff val="35000"/>
                  </a:schemeClr>
                </a:solidFill>
                <a:latin typeface="Meiryo UI" panose="020B0604030504040204" pitchFamily="50" charset="-128"/>
                <a:ea typeface="Meiryo UI" panose="020B0604030504040204" pitchFamily="50" charset="-128"/>
              </a:rPr>
              <a:t>対面研修の流れ</a:t>
            </a:r>
            <a:endParaRPr lang="en-US" b="1" dirty="0">
              <a:solidFill>
                <a:schemeClr val="tx1">
                  <a:lumMod val="65000"/>
                  <a:lumOff val="35000"/>
                </a:schemeClr>
              </a:solidFill>
              <a:latin typeface="Meiryo UI" panose="020B0604030504040204" pitchFamily="50" charset="-128"/>
              <a:ea typeface="Meiryo UI" panose="020B0604030504040204" pitchFamily="50" charset="-128"/>
            </a:endParaRPr>
          </a:p>
        </p:txBody>
      </p:sp>
      <p:graphicFrame>
        <p:nvGraphicFramePr>
          <p:cNvPr id="4" name="Table 3">
            <a:extLst>
              <a:ext uri="{FF2B5EF4-FFF2-40B4-BE49-F238E27FC236}">
                <a16:creationId xmlns="" xmlns:a16="http://schemas.microsoft.com/office/drawing/2014/main" id="{BB012A61-43A3-704F-9E0B-E98EADFE7016}"/>
              </a:ext>
            </a:extLst>
          </p:cNvPr>
          <p:cNvGraphicFramePr>
            <a:graphicFrameLocks noGrp="1"/>
          </p:cNvGraphicFramePr>
          <p:nvPr>
            <p:extLst>
              <p:ext uri="{D42A27DB-BD31-4B8C-83A1-F6EECF244321}">
                <p14:modId xmlns:p14="http://schemas.microsoft.com/office/powerpoint/2010/main" val="3118521612"/>
              </p:ext>
            </p:extLst>
          </p:nvPr>
        </p:nvGraphicFramePr>
        <p:xfrm>
          <a:off x="579120" y="2015066"/>
          <a:ext cx="11140440" cy="3397784"/>
        </p:xfrm>
        <a:graphic>
          <a:graphicData uri="http://schemas.openxmlformats.org/drawingml/2006/table">
            <a:tbl>
              <a:tblPr firstRow="1" bandRow="1">
                <a:tableStyleId>{7E9639D4-E3E2-4D34-9284-5A2195B3D0D7}</a:tableStyleId>
              </a:tblPr>
              <a:tblGrid>
                <a:gridCol w="5551857">
                  <a:extLst>
                    <a:ext uri="{9D8B030D-6E8A-4147-A177-3AD203B41FA5}">
                      <a16:colId xmlns="" xmlns:a16="http://schemas.microsoft.com/office/drawing/2014/main" val="3522549609"/>
                    </a:ext>
                  </a:extLst>
                </a:gridCol>
                <a:gridCol w="5588583">
                  <a:extLst>
                    <a:ext uri="{9D8B030D-6E8A-4147-A177-3AD203B41FA5}">
                      <a16:colId xmlns="" xmlns:a16="http://schemas.microsoft.com/office/drawing/2014/main" val="3536549930"/>
                    </a:ext>
                  </a:extLst>
                </a:gridCol>
              </a:tblGrid>
              <a:tr h="380264">
                <a:tc>
                  <a:txBody>
                    <a:bodyPr/>
                    <a:lstStyle/>
                    <a:p>
                      <a:pPr algn="ctr"/>
                      <a:r>
                        <a:rPr lang="ja-JP" altLang="en-US" dirty="0" smtClean="0">
                          <a:latin typeface="Meiryo UI" panose="020B0604030504040204" pitchFamily="50" charset="-128"/>
                          <a:ea typeface="Meiryo UI" panose="020B0604030504040204" pitchFamily="50" charset="-128"/>
                        </a:rPr>
                        <a:t>前半</a:t>
                      </a:r>
                      <a:endParaRPr 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dirty="0" smtClean="0">
                          <a:latin typeface="Meiryo UI" panose="020B0604030504040204" pitchFamily="50" charset="-128"/>
                          <a:ea typeface="Meiryo UI" panose="020B0604030504040204" pitchFamily="50" charset="-128"/>
                        </a:rPr>
                        <a:t>後半</a:t>
                      </a:r>
                      <a:endParaRPr 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484719207"/>
                  </a:ext>
                </a:extLst>
              </a:tr>
              <a:tr h="2646221">
                <a:tc>
                  <a:txBody>
                    <a:bodyPr/>
                    <a:lstStyle/>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研修概要（目標、研修の流れ）</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en-US" altLang="ja-JP" sz="2400" dirty="0">
                          <a:solidFill>
                            <a:schemeClr val="tx1">
                              <a:lumMod val="65000"/>
                              <a:lumOff val="35000"/>
                            </a:schemeClr>
                          </a:solidFill>
                          <a:latin typeface="Meiryo UI" panose="020B0604030504040204" pitchFamily="50" charset="-128"/>
                          <a:ea typeface="Meiryo UI" panose="020B0604030504040204" pitchFamily="50" charset="-128"/>
                        </a:rPr>
                        <a:t>ICT</a:t>
                      </a: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活用研修の概要と実施方法・講師の役割・マイクロティーチング</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事前課題</a:t>
                      </a:r>
                      <a:r>
                        <a:rPr lang="en-US" altLang="ja-JP" sz="2400" dirty="0">
                          <a:solidFill>
                            <a:schemeClr val="tx1">
                              <a:lumMod val="65000"/>
                              <a:lumOff val="35000"/>
                            </a:schemeClr>
                          </a:solidFill>
                          <a:latin typeface="Meiryo UI" panose="020B0604030504040204" pitchFamily="50" charset="-128"/>
                          <a:ea typeface="Meiryo UI" panose="020B0604030504040204" pitchFamily="50" charset="-128"/>
                        </a:rPr>
                        <a:t>(1)</a:t>
                      </a: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事例</a:t>
                      </a:r>
                      <a:r>
                        <a:rPr lang="en-US" altLang="ja-JP" sz="2400" dirty="0">
                          <a:solidFill>
                            <a:schemeClr val="tx1">
                              <a:lumMod val="65000"/>
                              <a:lumOff val="35000"/>
                            </a:schemeClr>
                          </a:solidFill>
                          <a:latin typeface="Meiryo UI" panose="020B0604030504040204" pitchFamily="50" charset="-128"/>
                          <a:ea typeface="Meiryo UI" panose="020B0604030504040204" pitchFamily="50" charset="-128"/>
                        </a:rPr>
                        <a:t>1</a:t>
                      </a: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についてのグループディスカッション</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よくでる質問項目シート（主に授業での課題）についてのグループディスカッション</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初日の振り返り</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事前課題</a:t>
                      </a:r>
                      <a:r>
                        <a:rPr lang="en-US" altLang="ja-JP" sz="2400" dirty="0">
                          <a:solidFill>
                            <a:schemeClr val="tx1">
                              <a:lumMod val="65000"/>
                              <a:lumOff val="35000"/>
                            </a:schemeClr>
                          </a:solidFill>
                          <a:latin typeface="Meiryo UI" panose="020B0604030504040204" pitchFamily="50" charset="-128"/>
                          <a:ea typeface="Meiryo UI" panose="020B0604030504040204" pitchFamily="50" charset="-128"/>
                        </a:rPr>
                        <a:t>(1)</a:t>
                      </a: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事例</a:t>
                      </a:r>
                      <a:r>
                        <a:rPr lang="en-US" altLang="ja-JP" sz="2400" dirty="0">
                          <a:solidFill>
                            <a:schemeClr val="tx1">
                              <a:lumMod val="65000"/>
                              <a:lumOff val="35000"/>
                            </a:schemeClr>
                          </a:solidFill>
                          <a:latin typeface="Meiryo UI" panose="020B0604030504040204" pitchFamily="50" charset="-128"/>
                          <a:ea typeface="Meiryo UI" panose="020B0604030504040204" pitchFamily="50" charset="-128"/>
                        </a:rPr>
                        <a:t>2</a:t>
                      </a: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についてのグループディスカッション</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よくでる質問項目シート</a:t>
                      </a:r>
                      <a:r>
                        <a:rPr lang="en-US" altLang="ja-JP" sz="2400"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主に動画教材</a:t>
                      </a:r>
                      <a:r>
                        <a:rPr lang="en-US" altLang="ja-JP" sz="2400"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についてのグループディスカッション</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行動変容促進コメント練習用資料のコメント付けについてのグループディスカッション</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内省・アクションプランの作成</a:t>
                      </a:r>
                      <a:endParaRPr lang="en-US" sz="2400" dirty="0">
                        <a:solidFill>
                          <a:schemeClr val="tx1">
                            <a:lumMod val="65000"/>
                            <a:lumOff val="35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201740303"/>
                  </a:ext>
                </a:extLst>
              </a:tr>
            </a:tbl>
          </a:graphicData>
        </a:graphic>
      </p:graphicFrame>
      <p:sp>
        <p:nvSpPr>
          <p:cNvPr id="5" name="Rounded Rectangle 4">
            <a:extLst>
              <a:ext uri="{FF2B5EF4-FFF2-40B4-BE49-F238E27FC236}">
                <a16:creationId xmlns="" xmlns:a16="http://schemas.microsoft.com/office/drawing/2014/main" id="{91D40CD3-B079-0842-AE26-6C74B84F6023}"/>
              </a:ext>
            </a:extLst>
          </p:cNvPr>
          <p:cNvSpPr/>
          <p:nvPr/>
        </p:nvSpPr>
        <p:spPr>
          <a:xfrm>
            <a:off x="404734" y="2015066"/>
            <a:ext cx="5691266" cy="394056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スライド番号プレースホルダー 2"/>
          <p:cNvSpPr>
            <a:spLocks noGrp="1"/>
          </p:cNvSpPr>
          <p:nvPr>
            <p:ph type="sldNum" sz="quarter" idx="12"/>
          </p:nvPr>
        </p:nvSpPr>
        <p:spPr/>
        <p:txBody>
          <a:bodyPr/>
          <a:lstStyle/>
          <a:p>
            <a:fld id="{D9226DAE-D732-0D44-A3A9-3426432CAC1A}" type="slidenum">
              <a:rPr lang="en-US" smtClean="0"/>
              <a:t>52</a:t>
            </a:fld>
            <a:endParaRPr lang="en-US"/>
          </a:p>
        </p:txBody>
      </p:sp>
    </p:spTree>
    <p:extLst>
      <p:ext uri="{BB962C8B-B14F-4D97-AF65-F5344CB8AC3E}">
        <p14:creationId xmlns:p14="http://schemas.microsoft.com/office/powerpoint/2010/main" val="5302385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DBD799-0249-6748-8E84-959286CE4FDC}"/>
              </a:ext>
            </a:extLst>
          </p:cNvPr>
          <p:cNvSpPr>
            <a:spLocks noGrp="1"/>
          </p:cNvSpPr>
          <p:nvPr>
            <p:ph type="title"/>
          </p:nvPr>
        </p:nvSpPr>
        <p:spPr>
          <a:xfrm>
            <a:off x="838200" y="565155"/>
            <a:ext cx="10515600" cy="898898"/>
          </a:xfrm>
        </p:spPr>
        <p:txBody>
          <a:bodyPr/>
          <a:lstStyle/>
          <a:p>
            <a:r>
              <a:rPr lang="ja-JP" altLang="en-US" b="1" dirty="0">
                <a:solidFill>
                  <a:schemeClr val="tx1">
                    <a:lumMod val="65000"/>
                    <a:lumOff val="35000"/>
                  </a:schemeClr>
                </a:solidFill>
                <a:latin typeface="Meiryo UI" panose="020B0604030504040204" pitchFamily="50" charset="-128"/>
                <a:ea typeface="Meiryo UI" panose="020B0604030504040204" pitchFamily="50" charset="-128"/>
              </a:rPr>
              <a:t>研修の目標</a:t>
            </a:r>
            <a:endParaRPr lang="en-US"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3" name="Content Placeholder 2">
            <a:extLst>
              <a:ext uri="{FF2B5EF4-FFF2-40B4-BE49-F238E27FC236}">
                <a16:creationId xmlns="" xmlns:a16="http://schemas.microsoft.com/office/drawing/2014/main" id="{647EC6FB-2752-8C45-B5AA-0BEDE50A05F9}"/>
              </a:ext>
            </a:extLst>
          </p:cNvPr>
          <p:cNvSpPr>
            <a:spLocks noGrp="1"/>
          </p:cNvSpPr>
          <p:nvPr>
            <p:ph idx="1"/>
          </p:nvPr>
        </p:nvSpPr>
        <p:spPr>
          <a:xfrm>
            <a:off x="838200" y="2270878"/>
            <a:ext cx="10515600" cy="3772741"/>
          </a:xfrm>
        </p:spPr>
        <p:txBody>
          <a:bodyPr>
            <a:normAutofit/>
          </a:bodyPr>
          <a:lstStyle/>
          <a:p>
            <a:pPr marL="0" indent="0">
              <a:buNone/>
            </a:pP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目標</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1</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ICT</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活用研修資料一式を活用し、研修を実施することができる</a:t>
            </a:r>
          </a:p>
          <a:p>
            <a:pPr marL="0" indent="0">
              <a:buNone/>
            </a:pPr>
            <a:endParaRPr lang="ja-JP" altLang="en-US" dirty="0">
              <a:solidFill>
                <a:schemeClr val="tx1">
                  <a:lumMod val="65000"/>
                  <a:lumOff val="35000"/>
                </a:schemeClr>
              </a:solidFill>
              <a:latin typeface="Meiryo UI" panose="020B0604030504040204" pitchFamily="50" charset="-128"/>
              <a:ea typeface="Meiryo UI" panose="020B0604030504040204" pitchFamily="50" charset="-128"/>
            </a:endParaRPr>
          </a:p>
          <a:p>
            <a:pPr marL="0" indent="0">
              <a:buNone/>
            </a:pP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目標</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2</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ICT</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活用研修で受講者により作成された指導案シートおよび動画教材の改善提案を行うことができる</a:t>
            </a:r>
          </a:p>
          <a:p>
            <a:pPr marL="0" indent="0">
              <a:buNone/>
            </a:pPr>
            <a:endParaRPr lang="ja-JP" altLang="en-US" dirty="0">
              <a:solidFill>
                <a:schemeClr val="tx1">
                  <a:lumMod val="65000"/>
                  <a:lumOff val="35000"/>
                </a:schemeClr>
              </a:solidFill>
              <a:latin typeface="Meiryo UI" panose="020B0604030504040204" pitchFamily="50" charset="-128"/>
              <a:ea typeface="Meiryo UI" panose="020B0604030504040204" pitchFamily="50" charset="-128"/>
            </a:endParaRPr>
          </a:p>
          <a:p>
            <a:pPr marL="0" indent="0">
              <a:buNone/>
            </a:pP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目標</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3</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ICT</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活用研修</a:t>
            </a:r>
            <a:r>
              <a:rPr lang="ja-JP" altLang="en-US" dirty="0" smtClean="0">
                <a:solidFill>
                  <a:schemeClr val="tx1">
                    <a:lumMod val="65000"/>
                    <a:lumOff val="35000"/>
                  </a:schemeClr>
                </a:solidFill>
                <a:latin typeface="Meiryo UI" panose="020B0604030504040204" pitchFamily="50" charset="-128"/>
                <a:ea typeface="Meiryo UI" panose="020B0604030504040204" pitchFamily="50" charset="-128"/>
              </a:rPr>
              <a:t>で出る</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主な質問に関して、インストラクショナルデザインおよび動画教材制作の観点からどのような工夫が可能か自分の考えを述べることができる</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D9226DAE-D732-0D44-A3A9-3426432CAC1A}" type="slidenum">
              <a:rPr lang="en-US" smtClean="0"/>
              <a:t>53</a:t>
            </a:fld>
            <a:endParaRPr lang="en-US"/>
          </a:p>
        </p:txBody>
      </p:sp>
    </p:spTree>
    <p:extLst>
      <p:ext uri="{BB962C8B-B14F-4D97-AF65-F5344CB8AC3E}">
        <p14:creationId xmlns:p14="http://schemas.microsoft.com/office/powerpoint/2010/main" val="29326012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06EB5A-FDD7-1A40-ADAF-38FD0438C9B3}"/>
              </a:ext>
            </a:extLst>
          </p:cNvPr>
          <p:cNvSpPr>
            <a:spLocks noGrp="1"/>
          </p:cNvSpPr>
          <p:nvPr>
            <p:ph type="title"/>
          </p:nvPr>
        </p:nvSpPr>
        <p:spPr>
          <a:xfrm>
            <a:off x="395280" y="550869"/>
            <a:ext cx="10515600" cy="898898"/>
          </a:xfrm>
        </p:spPr>
        <p:txBody>
          <a:bodyPr/>
          <a:lstStyle/>
          <a:p>
            <a:r>
              <a:rPr lang="ja-JP" altLang="en-US" dirty="0">
                <a:solidFill>
                  <a:schemeClr val="tx1">
                    <a:lumMod val="65000"/>
                    <a:lumOff val="35000"/>
                  </a:schemeClr>
                </a:solidFill>
              </a:rPr>
              <a:t>評価基準：ルーブリック</a:t>
            </a:r>
            <a:endParaRPr lang="en-US" dirty="0">
              <a:solidFill>
                <a:schemeClr val="tx1">
                  <a:lumMod val="65000"/>
                  <a:lumOff val="35000"/>
                </a:schemeClr>
              </a:solidFill>
            </a:endParaRPr>
          </a:p>
        </p:txBody>
      </p:sp>
      <p:graphicFrame>
        <p:nvGraphicFramePr>
          <p:cNvPr id="4" name="Table 3">
            <a:extLst>
              <a:ext uri="{FF2B5EF4-FFF2-40B4-BE49-F238E27FC236}">
                <a16:creationId xmlns="" xmlns:a16="http://schemas.microsoft.com/office/drawing/2014/main" id="{54349A1F-DB7E-3144-A2D2-A466A3E6B4A2}"/>
              </a:ext>
            </a:extLst>
          </p:cNvPr>
          <p:cNvGraphicFramePr>
            <a:graphicFrameLocks noGrp="1"/>
          </p:cNvGraphicFramePr>
          <p:nvPr>
            <p:extLst>
              <p:ext uri="{D42A27DB-BD31-4B8C-83A1-F6EECF244321}">
                <p14:modId xmlns:p14="http://schemas.microsoft.com/office/powerpoint/2010/main" val="529841062"/>
              </p:ext>
            </p:extLst>
          </p:nvPr>
        </p:nvGraphicFramePr>
        <p:xfrm>
          <a:off x="394597" y="1472432"/>
          <a:ext cx="11402805" cy="4847178"/>
        </p:xfrm>
        <a:graphic>
          <a:graphicData uri="http://schemas.openxmlformats.org/drawingml/2006/table">
            <a:tbl>
              <a:tblPr>
                <a:tableStyleId>{5C22544A-7EE6-4342-B048-85BDC9FD1C3A}</a:tableStyleId>
              </a:tblPr>
              <a:tblGrid>
                <a:gridCol w="2968783">
                  <a:extLst>
                    <a:ext uri="{9D8B030D-6E8A-4147-A177-3AD203B41FA5}">
                      <a16:colId xmlns="" xmlns:a16="http://schemas.microsoft.com/office/drawing/2014/main" val="1081115438"/>
                    </a:ext>
                  </a:extLst>
                </a:gridCol>
                <a:gridCol w="8434022">
                  <a:extLst>
                    <a:ext uri="{9D8B030D-6E8A-4147-A177-3AD203B41FA5}">
                      <a16:colId xmlns="" xmlns:a16="http://schemas.microsoft.com/office/drawing/2014/main" val="1359848166"/>
                    </a:ext>
                  </a:extLst>
                </a:gridCol>
              </a:tblGrid>
              <a:tr h="156565">
                <a:tc>
                  <a:txBody>
                    <a:bodyPr/>
                    <a:lstStyle/>
                    <a:p>
                      <a:pPr algn="ctr" fontAlgn="ctr"/>
                      <a:r>
                        <a:rPr lang="ja-JP" altLang="en-US" sz="2000" b="1"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学習目標</a:t>
                      </a:r>
                      <a:endParaRPr lang="ja-JP" altLang="en-US" sz="2000" b="1" i="0" u="none" strike="noStrike" dirty="0">
                        <a:solidFill>
                          <a:schemeClr val="tx1">
                            <a:lumMod val="65000"/>
                            <a:lumOff val="35000"/>
                          </a:schemeClr>
                        </a:solidFill>
                        <a:effectLst/>
                        <a:latin typeface="Meiryo UI" panose="020B0604030504040204" pitchFamily="34" charset="-128"/>
                        <a:ea typeface="Meiryo UI" panose="020B0604030504040204" pitchFamily="34" charset="-128"/>
                      </a:endParaRPr>
                    </a:p>
                  </a:txBody>
                  <a:tcPr marL="8387" marR="8387" marT="83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2000" b="1"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評価項目</a:t>
                      </a:r>
                      <a:endParaRPr lang="ja-JP" altLang="en-US" sz="2000" b="1" i="0" u="none" strike="noStrike" dirty="0">
                        <a:solidFill>
                          <a:schemeClr val="tx1">
                            <a:lumMod val="65000"/>
                            <a:lumOff val="35000"/>
                          </a:schemeClr>
                        </a:solidFill>
                        <a:effectLst/>
                        <a:latin typeface="Meiryo UI" panose="020B0604030504040204" pitchFamily="34" charset="-128"/>
                        <a:ea typeface="Meiryo UI" panose="020B0604030504040204" pitchFamily="34" charset="-128"/>
                      </a:endParaRPr>
                    </a:p>
                  </a:txBody>
                  <a:tcPr marL="8387" marR="8387" marT="83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444531466"/>
                  </a:ext>
                </a:extLst>
              </a:tr>
              <a:tr h="471810">
                <a:tc rowSpan="3">
                  <a:txBody>
                    <a:bodyPr/>
                    <a:lstStyle/>
                    <a:p>
                      <a:pPr algn="l" fontAlgn="ctr"/>
                      <a:r>
                        <a:rPr lang="ja-JP" alt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①目標</a:t>
                      </a:r>
                      <a:r>
                        <a:rPr lang="en-US" altLang="ja-JP"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1</a:t>
                      </a:r>
                      <a:r>
                        <a:rPr lang="ja-JP" alt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a:t>
                      </a:r>
                      <a:r>
                        <a:rPr 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ICT</a:t>
                      </a:r>
                      <a:r>
                        <a:rPr lang="ja-JP" alt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活用研修資料一式を活用し、研修を実施することができる</a:t>
                      </a:r>
                      <a:endParaRPr lang="ja-JP" altLang="en-US" sz="2000" b="0" i="0" u="none" strike="noStrike" dirty="0">
                        <a:solidFill>
                          <a:schemeClr val="tx1">
                            <a:lumMod val="65000"/>
                            <a:lumOff val="35000"/>
                          </a:schemeClr>
                        </a:solidFill>
                        <a:effectLst/>
                        <a:latin typeface="Meiryo UI" panose="020B0604030504040204" pitchFamily="34" charset="-128"/>
                        <a:ea typeface="Meiryo UI" panose="020B0604030504040204" pitchFamily="34" charset="-128"/>
                      </a:endParaRPr>
                    </a:p>
                  </a:txBody>
                  <a:tcPr marL="8387" marR="8387" marT="83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カリキュラム、シラバスを確認し、研修の準備としてやるべきことが列挙できる</a:t>
                      </a:r>
                      <a:endParaRPr lang="ja-JP" altLang="en-US" sz="2000" b="0" i="0" u="none" strike="noStrike" dirty="0">
                        <a:solidFill>
                          <a:schemeClr val="tx1">
                            <a:lumMod val="65000"/>
                            <a:lumOff val="35000"/>
                          </a:schemeClr>
                        </a:solidFill>
                        <a:effectLst/>
                        <a:latin typeface="Meiryo UI" panose="020B0604030504040204" pitchFamily="34" charset="-128"/>
                        <a:ea typeface="Meiryo UI" panose="020B0604030504040204" pitchFamily="34" charset="-128"/>
                      </a:endParaRPr>
                    </a:p>
                  </a:txBody>
                  <a:tcPr marL="8387" marR="8387" marT="83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363439785"/>
                  </a:ext>
                </a:extLst>
              </a:tr>
              <a:tr h="485775">
                <a:tc vMerge="1">
                  <a:txBody>
                    <a:bodyPr/>
                    <a:lstStyle/>
                    <a:p>
                      <a:endParaRPr lang="en-US"/>
                    </a:p>
                  </a:txBody>
                  <a:tcPr/>
                </a:tc>
                <a:tc>
                  <a:txBody>
                    <a:bodyPr/>
                    <a:lstStyle/>
                    <a:p>
                      <a:pPr algn="l" fontAlgn="ctr"/>
                      <a:r>
                        <a:rPr lang="ja-JP" alt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カリキュラム、シラバスを確認し、研修の流れと自身の講師としての役割が説明できる</a:t>
                      </a:r>
                      <a:endParaRPr lang="ja-JP" altLang="en-US" sz="2000" b="0" i="0" u="none" strike="noStrike" dirty="0">
                        <a:solidFill>
                          <a:schemeClr val="tx1">
                            <a:lumMod val="65000"/>
                            <a:lumOff val="35000"/>
                          </a:schemeClr>
                        </a:solidFill>
                        <a:effectLst/>
                        <a:latin typeface="Meiryo UI" panose="020B0604030504040204" pitchFamily="34" charset="-128"/>
                        <a:ea typeface="Meiryo UI" panose="020B0604030504040204" pitchFamily="34" charset="-128"/>
                      </a:endParaRPr>
                    </a:p>
                  </a:txBody>
                  <a:tcPr marL="8387" marR="8387" marT="83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406905805"/>
                  </a:ext>
                </a:extLst>
              </a:tr>
              <a:tr h="503245">
                <a:tc vMerge="1">
                  <a:txBody>
                    <a:bodyPr/>
                    <a:lstStyle/>
                    <a:p>
                      <a:endParaRPr lang="en-US"/>
                    </a:p>
                  </a:txBody>
                  <a:tcPr/>
                </a:tc>
                <a:tc>
                  <a:txBody>
                    <a:bodyPr/>
                    <a:lstStyle/>
                    <a:p>
                      <a:pPr algn="l" fontAlgn="ctr"/>
                      <a:r>
                        <a:rPr lang="ja-JP" alt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カリキュラム、シラバスを確認し、研修後の流れが説明できる</a:t>
                      </a:r>
                      <a:endParaRPr lang="ja-JP" altLang="en-US" sz="2000" b="0" i="0" u="none" strike="noStrike" dirty="0">
                        <a:solidFill>
                          <a:schemeClr val="tx1">
                            <a:lumMod val="65000"/>
                            <a:lumOff val="35000"/>
                          </a:schemeClr>
                        </a:solidFill>
                        <a:effectLst/>
                        <a:latin typeface="Meiryo UI" panose="020B0604030504040204" pitchFamily="34" charset="-128"/>
                        <a:ea typeface="Meiryo UI" panose="020B0604030504040204" pitchFamily="34" charset="-128"/>
                      </a:endParaRPr>
                    </a:p>
                  </a:txBody>
                  <a:tcPr marL="8387" marR="8387" marT="83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10987399"/>
                  </a:ext>
                </a:extLst>
              </a:tr>
              <a:tr h="503245">
                <a:tc rowSpan="2">
                  <a:txBody>
                    <a:bodyPr/>
                    <a:lstStyle/>
                    <a:p>
                      <a:pPr algn="l" fontAlgn="ctr"/>
                      <a:r>
                        <a:rPr lang="ja-JP" altLang="en-US" sz="2000" u="none" strike="noStrike">
                          <a:solidFill>
                            <a:schemeClr val="tx1">
                              <a:lumMod val="65000"/>
                              <a:lumOff val="35000"/>
                            </a:schemeClr>
                          </a:solidFill>
                          <a:effectLst/>
                          <a:latin typeface="Meiryo UI" panose="020B0604030504040204" pitchFamily="34" charset="-128"/>
                          <a:ea typeface="Meiryo UI" panose="020B0604030504040204" pitchFamily="34" charset="-128"/>
                        </a:rPr>
                        <a:t>②目標</a:t>
                      </a:r>
                      <a:r>
                        <a:rPr lang="en-US" altLang="ja-JP" sz="2000" u="none" strike="noStrike">
                          <a:solidFill>
                            <a:schemeClr val="tx1">
                              <a:lumMod val="65000"/>
                              <a:lumOff val="35000"/>
                            </a:schemeClr>
                          </a:solidFill>
                          <a:effectLst/>
                          <a:latin typeface="Meiryo UI" panose="020B0604030504040204" pitchFamily="34" charset="-128"/>
                          <a:ea typeface="Meiryo UI" panose="020B0604030504040204" pitchFamily="34" charset="-128"/>
                        </a:rPr>
                        <a:t>2</a:t>
                      </a:r>
                      <a:r>
                        <a:rPr lang="ja-JP" altLang="en-US" sz="2000" u="none" strike="noStrike">
                          <a:solidFill>
                            <a:schemeClr val="tx1">
                              <a:lumMod val="65000"/>
                              <a:lumOff val="35000"/>
                            </a:schemeClr>
                          </a:solidFill>
                          <a:effectLst/>
                          <a:latin typeface="Meiryo UI" panose="020B0604030504040204" pitchFamily="34" charset="-128"/>
                          <a:ea typeface="Meiryo UI" panose="020B0604030504040204" pitchFamily="34" charset="-128"/>
                        </a:rPr>
                        <a:t>：</a:t>
                      </a:r>
                      <a:r>
                        <a:rPr lang="en-US" sz="2000" u="none" strike="noStrike">
                          <a:solidFill>
                            <a:schemeClr val="tx1">
                              <a:lumMod val="65000"/>
                              <a:lumOff val="35000"/>
                            </a:schemeClr>
                          </a:solidFill>
                          <a:effectLst/>
                          <a:latin typeface="Meiryo UI" panose="020B0604030504040204" pitchFamily="34" charset="-128"/>
                          <a:ea typeface="Meiryo UI" panose="020B0604030504040204" pitchFamily="34" charset="-128"/>
                        </a:rPr>
                        <a:t>ICT</a:t>
                      </a:r>
                      <a:r>
                        <a:rPr lang="ja-JP" altLang="en-US" sz="2000" u="none" strike="noStrike">
                          <a:solidFill>
                            <a:schemeClr val="tx1">
                              <a:lumMod val="65000"/>
                              <a:lumOff val="35000"/>
                            </a:schemeClr>
                          </a:solidFill>
                          <a:effectLst/>
                          <a:latin typeface="Meiryo UI" panose="020B0604030504040204" pitchFamily="34" charset="-128"/>
                          <a:ea typeface="Meiryo UI" panose="020B0604030504040204" pitchFamily="34" charset="-128"/>
                        </a:rPr>
                        <a:t>活用研修で受講者により作成された指導案シートおよび動画教材の改善提案を行うことができる</a:t>
                      </a:r>
                      <a:endParaRPr lang="ja-JP" altLang="en-US" sz="2000" b="0" i="0" u="none" strike="noStrike">
                        <a:solidFill>
                          <a:schemeClr val="tx1">
                            <a:lumMod val="65000"/>
                            <a:lumOff val="35000"/>
                          </a:schemeClr>
                        </a:solidFill>
                        <a:effectLst/>
                        <a:latin typeface="Meiryo UI" panose="020B0604030504040204" pitchFamily="34" charset="-128"/>
                        <a:ea typeface="Meiryo UI" panose="020B0604030504040204" pitchFamily="34" charset="-128"/>
                      </a:endParaRPr>
                    </a:p>
                  </a:txBody>
                  <a:tcPr marL="8387" marR="8387" marT="83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ICT</a:t>
                      </a:r>
                      <a:r>
                        <a:rPr lang="ja-JP" alt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活用研修で受講者により作成された指導案シートに適切に改善提案を行うことができる</a:t>
                      </a:r>
                      <a:endParaRPr lang="ja-JP" altLang="en-US" sz="2000" b="0" i="0" u="none" strike="noStrike" dirty="0">
                        <a:solidFill>
                          <a:schemeClr val="tx1">
                            <a:lumMod val="65000"/>
                            <a:lumOff val="35000"/>
                          </a:schemeClr>
                        </a:solidFill>
                        <a:effectLst/>
                        <a:latin typeface="Meiryo UI" panose="020B0604030504040204" pitchFamily="34" charset="-128"/>
                        <a:ea typeface="Meiryo UI" panose="020B0604030504040204" pitchFamily="34" charset="-128"/>
                      </a:endParaRPr>
                    </a:p>
                  </a:txBody>
                  <a:tcPr marL="8387" marR="8387" marT="83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89537346"/>
                  </a:ext>
                </a:extLst>
              </a:tr>
              <a:tr h="503245">
                <a:tc vMerge="1">
                  <a:txBody>
                    <a:bodyPr/>
                    <a:lstStyle/>
                    <a:p>
                      <a:endParaRPr lang="en-US"/>
                    </a:p>
                  </a:txBody>
                  <a:tcPr/>
                </a:tc>
                <a:tc>
                  <a:txBody>
                    <a:bodyPr/>
                    <a:lstStyle/>
                    <a:p>
                      <a:pPr algn="l" fontAlgn="ctr"/>
                      <a:r>
                        <a:rPr 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ICT</a:t>
                      </a:r>
                      <a:r>
                        <a:rPr lang="ja-JP" alt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活用研修で受講者により作成された動画教材について、動画教材チェックポイントを活用して改善提案を行うことができる</a:t>
                      </a:r>
                      <a:endParaRPr lang="ja-JP" altLang="en-US" sz="2000" b="0" i="0" u="none" strike="noStrike" dirty="0">
                        <a:solidFill>
                          <a:schemeClr val="tx1">
                            <a:lumMod val="65000"/>
                            <a:lumOff val="35000"/>
                          </a:schemeClr>
                        </a:solidFill>
                        <a:effectLst/>
                        <a:latin typeface="Meiryo UI" panose="020B0604030504040204" pitchFamily="34" charset="-128"/>
                        <a:ea typeface="Meiryo UI" panose="020B0604030504040204" pitchFamily="34" charset="-128"/>
                      </a:endParaRPr>
                    </a:p>
                  </a:txBody>
                  <a:tcPr marL="8387" marR="8387" marT="83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04777934"/>
                  </a:ext>
                </a:extLst>
              </a:tr>
              <a:tr h="670993">
                <a:tc rowSpan="2">
                  <a:txBody>
                    <a:bodyPr/>
                    <a:lstStyle/>
                    <a:p>
                      <a:pPr algn="l" fontAlgn="ctr"/>
                      <a:r>
                        <a:rPr lang="ja-JP" alt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③目標</a:t>
                      </a:r>
                      <a:r>
                        <a:rPr lang="en-US" altLang="ja-JP"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3</a:t>
                      </a:r>
                      <a:r>
                        <a:rPr lang="ja-JP" alt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a:t>
                      </a:r>
                      <a:r>
                        <a:rPr 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ICT</a:t>
                      </a:r>
                      <a:r>
                        <a:rPr lang="ja-JP" alt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活用研修</a:t>
                      </a:r>
                      <a:r>
                        <a:rPr lang="ja-JP" altLang="en-US" sz="2000" u="none" strike="noStrike" dirty="0" smtClean="0">
                          <a:solidFill>
                            <a:schemeClr val="tx1">
                              <a:lumMod val="65000"/>
                              <a:lumOff val="35000"/>
                            </a:schemeClr>
                          </a:solidFill>
                          <a:effectLst/>
                          <a:latin typeface="Meiryo UI" panose="020B0604030504040204" pitchFamily="34" charset="-128"/>
                          <a:ea typeface="Meiryo UI" panose="020B0604030504040204" pitchFamily="34" charset="-128"/>
                        </a:rPr>
                        <a:t>で出る</a:t>
                      </a:r>
                      <a:r>
                        <a:rPr lang="ja-JP" alt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主な質問に関して、インストラクショナルデザインおよび動画教材制作の観点からどのような工夫が可能か自分の考えを述べることができる</a:t>
                      </a:r>
                      <a:endParaRPr lang="ja-JP" altLang="en-US" sz="2000" b="0" i="0" u="none" strike="noStrike" dirty="0">
                        <a:solidFill>
                          <a:schemeClr val="tx1">
                            <a:lumMod val="65000"/>
                            <a:lumOff val="35000"/>
                          </a:schemeClr>
                        </a:solidFill>
                        <a:effectLst/>
                        <a:latin typeface="Meiryo UI" panose="020B0604030504040204" pitchFamily="34" charset="-128"/>
                        <a:ea typeface="Meiryo UI" panose="020B0604030504040204" pitchFamily="34" charset="-128"/>
                      </a:endParaRPr>
                    </a:p>
                  </a:txBody>
                  <a:tcPr marL="8387" marR="8387" marT="83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ICT</a:t>
                      </a:r>
                      <a:r>
                        <a:rPr lang="ja-JP" alt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活用研修</a:t>
                      </a:r>
                      <a:r>
                        <a:rPr lang="ja-JP" altLang="en-US" sz="2000" u="none" strike="noStrike" dirty="0" smtClean="0">
                          <a:solidFill>
                            <a:schemeClr val="tx1">
                              <a:lumMod val="65000"/>
                              <a:lumOff val="35000"/>
                            </a:schemeClr>
                          </a:solidFill>
                          <a:effectLst/>
                          <a:latin typeface="Meiryo UI" panose="020B0604030504040204" pitchFamily="34" charset="-128"/>
                          <a:ea typeface="Meiryo UI" panose="020B0604030504040204" pitchFamily="34" charset="-128"/>
                        </a:rPr>
                        <a:t>で出る</a:t>
                      </a:r>
                      <a:r>
                        <a:rPr lang="ja-JP" alt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主な質問に関して、インストラクショナルデザインの観点からどのような工夫が可能か自分の考えを述べることができる</a:t>
                      </a:r>
                      <a:endParaRPr lang="ja-JP" altLang="en-US" sz="2000" b="0" i="0" u="none" strike="noStrike" dirty="0">
                        <a:solidFill>
                          <a:schemeClr val="tx1">
                            <a:lumMod val="65000"/>
                            <a:lumOff val="35000"/>
                          </a:schemeClr>
                        </a:solidFill>
                        <a:effectLst/>
                        <a:latin typeface="Meiryo UI" panose="020B0604030504040204" pitchFamily="34" charset="-128"/>
                        <a:ea typeface="Meiryo UI" panose="020B0604030504040204" pitchFamily="34" charset="-128"/>
                      </a:endParaRPr>
                    </a:p>
                  </a:txBody>
                  <a:tcPr marL="8387" marR="8387" marT="83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096216535"/>
                  </a:ext>
                </a:extLst>
              </a:tr>
              <a:tr h="838741">
                <a:tc vMerge="1">
                  <a:txBody>
                    <a:bodyPr/>
                    <a:lstStyle/>
                    <a:p>
                      <a:endParaRPr lang="en-US"/>
                    </a:p>
                  </a:txBody>
                  <a:tcPr/>
                </a:tc>
                <a:tc>
                  <a:txBody>
                    <a:bodyPr/>
                    <a:lstStyle/>
                    <a:p>
                      <a:pPr algn="l" fontAlgn="ctr"/>
                      <a:r>
                        <a:rPr 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ICT</a:t>
                      </a:r>
                      <a:r>
                        <a:rPr lang="ja-JP" altLang="en-US" sz="2000" u="none" strike="noStrike" dirty="0">
                          <a:solidFill>
                            <a:schemeClr val="tx1">
                              <a:lumMod val="65000"/>
                              <a:lumOff val="35000"/>
                            </a:schemeClr>
                          </a:solidFill>
                          <a:effectLst/>
                          <a:latin typeface="Meiryo UI" panose="020B0604030504040204" pitchFamily="34" charset="-128"/>
                          <a:ea typeface="Meiryo UI" panose="020B0604030504040204" pitchFamily="34" charset="-128"/>
                        </a:rPr>
                        <a:t>活用研修ででる主な質問に関して、動画教材制作の観点からどのような工夫が可能か自分の考えを述べることができる</a:t>
                      </a:r>
                      <a:endParaRPr lang="ja-JP" altLang="en-US" sz="2000" b="0" i="0" u="none" strike="noStrike" dirty="0">
                        <a:solidFill>
                          <a:schemeClr val="tx1">
                            <a:lumMod val="65000"/>
                            <a:lumOff val="35000"/>
                          </a:schemeClr>
                        </a:solidFill>
                        <a:effectLst/>
                        <a:latin typeface="Meiryo UI" panose="020B0604030504040204" pitchFamily="34" charset="-128"/>
                        <a:ea typeface="Meiryo UI" panose="020B0604030504040204" pitchFamily="34" charset="-128"/>
                      </a:endParaRPr>
                    </a:p>
                  </a:txBody>
                  <a:tcPr marL="8387" marR="8387" marT="83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119584065"/>
                  </a:ext>
                </a:extLst>
              </a:tr>
            </a:tbl>
          </a:graphicData>
        </a:graphic>
      </p:graphicFrame>
      <p:sp>
        <p:nvSpPr>
          <p:cNvPr id="3" name="スライド番号プレースホルダー 2"/>
          <p:cNvSpPr>
            <a:spLocks noGrp="1"/>
          </p:cNvSpPr>
          <p:nvPr>
            <p:ph type="sldNum" sz="quarter" idx="12"/>
          </p:nvPr>
        </p:nvSpPr>
        <p:spPr/>
        <p:txBody>
          <a:bodyPr/>
          <a:lstStyle/>
          <a:p>
            <a:fld id="{D9226DAE-D732-0D44-A3A9-3426432CAC1A}" type="slidenum">
              <a:rPr lang="en-US" smtClean="0"/>
              <a:t>54</a:t>
            </a:fld>
            <a:endParaRPr lang="en-US"/>
          </a:p>
        </p:txBody>
      </p:sp>
    </p:spTree>
    <p:extLst>
      <p:ext uri="{BB962C8B-B14F-4D97-AF65-F5344CB8AC3E}">
        <p14:creationId xmlns:p14="http://schemas.microsoft.com/office/powerpoint/2010/main" val="12638868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24AD7B-DA23-BA4A-8270-87735A3A8030}"/>
              </a:ext>
            </a:extLst>
          </p:cNvPr>
          <p:cNvSpPr>
            <a:spLocks noGrp="1"/>
          </p:cNvSpPr>
          <p:nvPr>
            <p:ph type="title"/>
          </p:nvPr>
        </p:nvSpPr>
        <p:spPr>
          <a:xfrm>
            <a:off x="838200" y="565154"/>
            <a:ext cx="10515600" cy="898898"/>
          </a:xfrm>
        </p:spPr>
        <p:txBody>
          <a:bodyPr/>
          <a:lstStyle/>
          <a:p>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事務連絡</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3" name="Text Placeholder 2">
            <a:extLst>
              <a:ext uri="{FF2B5EF4-FFF2-40B4-BE49-F238E27FC236}">
                <a16:creationId xmlns="" xmlns:a16="http://schemas.microsoft.com/office/drawing/2014/main" id="{F9786D78-7322-1F43-A184-776FCF309AAD}"/>
              </a:ext>
            </a:extLst>
          </p:cNvPr>
          <p:cNvSpPr>
            <a:spLocks noGrp="1"/>
          </p:cNvSpPr>
          <p:nvPr>
            <p:ph idx="1"/>
          </p:nvPr>
        </p:nvSpPr>
        <p:spPr>
          <a:xfrm>
            <a:off x="838200" y="2342318"/>
            <a:ext cx="10515600" cy="3615578"/>
          </a:xfrm>
        </p:spPr>
        <p:txBody>
          <a:bodyPr>
            <a:normAutofit/>
          </a:bodyPr>
          <a:lstStyle/>
          <a:p>
            <a:pPr marL="0" indent="0">
              <a:buNone/>
            </a:pPr>
            <a:r>
              <a:rPr lang="ja-JP" altLang="en-US" sz="4400" dirty="0">
                <a:solidFill>
                  <a:schemeClr val="tx1">
                    <a:lumMod val="65000"/>
                    <a:lumOff val="35000"/>
                  </a:schemeClr>
                </a:solidFill>
                <a:latin typeface="Meiryo UI" panose="020B0604030504040204" pitchFamily="50" charset="-128"/>
                <a:ea typeface="Meiryo UI" panose="020B0604030504040204" pitchFamily="50" charset="-128"/>
              </a:rPr>
              <a:t>明日の集合時間と場所</a:t>
            </a:r>
            <a:endParaRPr lang="en-US" altLang="ja-JP" sz="4400" dirty="0">
              <a:solidFill>
                <a:schemeClr val="tx1">
                  <a:lumMod val="65000"/>
                  <a:lumOff val="35000"/>
                </a:schemeClr>
              </a:solidFill>
              <a:latin typeface="Meiryo UI" panose="020B0604030504040204" pitchFamily="50" charset="-128"/>
              <a:ea typeface="Meiryo UI" panose="020B0604030504040204" pitchFamily="50" charset="-128"/>
            </a:endParaRPr>
          </a:p>
          <a:p>
            <a:pPr lvl="1"/>
            <a:r>
              <a:rPr lang="en-US" altLang="ja-JP" sz="4400" dirty="0">
                <a:solidFill>
                  <a:schemeClr val="tx1">
                    <a:lumMod val="65000"/>
                    <a:lumOff val="35000"/>
                  </a:schemeClr>
                </a:solidFill>
                <a:latin typeface="Meiryo UI" panose="020B0604030504040204" pitchFamily="50" charset="-128"/>
                <a:ea typeface="Meiryo UI" panose="020B0604030504040204" pitchFamily="50" charset="-128"/>
              </a:rPr>
              <a:t>XXXXXXX</a:t>
            </a:r>
          </a:p>
          <a:p>
            <a:endParaRPr lang="en-US" altLang="ja-JP" sz="4400" dirty="0">
              <a:solidFill>
                <a:schemeClr val="tx1">
                  <a:lumMod val="65000"/>
                  <a:lumOff val="35000"/>
                </a:schemeClr>
              </a:solidFill>
              <a:latin typeface="Meiryo UI" panose="020B0604030504040204" pitchFamily="50" charset="-128"/>
              <a:ea typeface="Meiryo UI" panose="020B0604030504040204" pitchFamily="50" charset="-128"/>
            </a:endParaRPr>
          </a:p>
          <a:p>
            <a:pPr marL="0" indent="0">
              <a:buNone/>
            </a:pPr>
            <a:r>
              <a:rPr lang="ja-JP" altLang="en-US" sz="4400" dirty="0">
                <a:solidFill>
                  <a:schemeClr val="tx1">
                    <a:lumMod val="65000"/>
                    <a:lumOff val="35000"/>
                  </a:schemeClr>
                </a:solidFill>
                <a:latin typeface="Meiryo UI" panose="020B0604030504040204" pitchFamily="50" charset="-128"/>
                <a:ea typeface="Meiryo UI" panose="020B0604030504040204" pitchFamily="50" charset="-128"/>
              </a:rPr>
              <a:t>緊急の連絡先</a:t>
            </a:r>
            <a:endParaRPr lang="en-US" altLang="ja-JP" sz="4400" dirty="0">
              <a:solidFill>
                <a:schemeClr val="tx1">
                  <a:lumMod val="65000"/>
                  <a:lumOff val="35000"/>
                </a:schemeClr>
              </a:solidFill>
              <a:latin typeface="Meiryo UI" panose="020B0604030504040204" pitchFamily="50" charset="-128"/>
              <a:ea typeface="Meiryo UI" panose="020B0604030504040204" pitchFamily="50" charset="-128"/>
            </a:endParaRPr>
          </a:p>
          <a:p>
            <a:pPr lvl="1"/>
            <a:r>
              <a:rPr lang="en-US" sz="4400" dirty="0" err="1">
                <a:solidFill>
                  <a:schemeClr val="tx1">
                    <a:lumMod val="65000"/>
                    <a:lumOff val="35000"/>
                  </a:schemeClr>
                </a:solidFill>
                <a:hlinkClick r:id="rId3"/>
              </a:rPr>
              <a:t>xxx@</a:t>
            </a:r>
            <a:r>
              <a:rPr lang="en-US" sz="4400" dirty="0" err="1">
                <a:solidFill>
                  <a:schemeClr val="tx1">
                    <a:lumMod val="65000"/>
                    <a:lumOff val="35000"/>
                  </a:schemeClr>
                </a:solidFill>
              </a:rPr>
              <a:t>xxx.xx</a:t>
            </a:r>
            <a:endParaRPr lang="en-US" sz="4400" dirty="0">
              <a:solidFill>
                <a:schemeClr val="tx1">
                  <a:lumMod val="65000"/>
                  <a:lumOff val="35000"/>
                </a:schemeClr>
              </a:solidFill>
            </a:endParaRPr>
          </a:p>
        </p:txBody>
      </p:sp>
      <p:sp>
        <p:nvSpPr>
          <p:cNvPr id="4" name="スライド番号プレースホルダー 3"/>
          <p:cNvSpPr>
            <a:spLocks noGrp="1"/>
          </p:cNvSpPr>
          <p:nvPr>
            <p:ph type="sldNum" sz="quarter" idx="12"/>
          </p:nvPr>
        </p:nvSpPr>
        <p:spPr/>
        <p:txBody>
          <a:bodyPr/>
          <a:lstStyle/>
          <a:p>
            <a:fld id="{D9226DAE-D732-0D44-A3A9-3426432CAC1A}" type="slidenum">
              <a:rPr lang="en-US" smtClean="0"/>
              <a:t>55</a:t>
            </a:fld>
            <a:endParaRPr lang="en-US"/>
          </a:p>
        </p:txBody>
      </p:sp>
    </p:spTree>
    <p:extLst>
      <p:ext uri="{BB962C8B-B14F-4D97-AF65-F5344CB8AC3E}">
        <p14:creationId xmlns:p14="http://schemas.microsoft.com/office/powerpoint/2010/main" val="374353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888546-E6F0-1345-99E6-5261B7AA7498}"/>
              </a:ext>
            </a:extLst>
          </p:cNvPr>
          <p:cNvSpPr>
            <a:spLocks noGrp="1"/>
          </p:cNvSpPr>
          <p:nvPr>
            <p:ph type="title"/>
          </p:nvPr>
        </p:nvSpPr>
        <p:spPr>
          <a:xfrm>
            <a:off x="838200" y="522297"/>
            <a:ext cx="10515600" cy="898898"/>
          </a:xfrm>
        </p:spPr>
        <p:txBody>
          <a:bodyPr/>
          <a:lstStyle/>
          <a:p>
            <a:r>
              <a:rPr lang="ja-JP" altLang="en-US" b="1" dirty="0">
                <a:solidFill>
                  <a:schemeClr val="tx1">
                    <a:lumMod val="65000"/>
                    <a:lumOff val="35000"/>
                  </a:schemeClr>
                </a:solidFill>
                <a:latin typeface="Meiryo UI" panose="020B0604030504040204" pitchFamily="50" charset="-128"/>
                <a:ea typeface="Meiryo UI" panose="020B0604030504040204" pitchFamily="50" charset="-128"/>
              </a:rPr>
              <a:t>対面研修の流れ</a:t>
            </a:r>
            <a:endParaRPr lang="en-US" b="1" dirty="0">
              <a:solidFill>
                <a:schemeClr val="tx1">
                  <a:lumMod val="65000"/>
                  <a:lumOff val="35000"/>
                </a:schemeClr>
              </a:solidFill>
              <a:latin typeface="Meiryo UI" panose="020B0604030504040204" pitchFamily="50" charset="-128"/>
              <a:ea typeface="Meiryo UI" panose="020B0604030504040204" pitchFamily="50" charset="-128"/>
            </a:endParaRPr>
          </a:p>
        </p:txBody>
      </p:sp>
      <p:graphicFrame>
        <p:nvGraphicFramePr>
          <p:cNvPr id="4" name="Table 3">
            <a:extLst>
              <a:ext uri="{FF2B5EF4-FFF2-40B4-BE49-F238E27FC236}">
                <a16:creationId xmlns="" xmlns:a16="http://schemas.microsoft.com/office/drawing/2014/main" id="{BB012A61-43A3-704F-9E0B-E98EADFE7016}"/>
              </a:ext>
            </a:extLst>
          </p:cNvPr>
          <p:cNvGraphicFramePr>
            <a:graphicFrameLocks noGrp="1"/>
          </p:cNvGraphicFramePr>
          <p:nvPr>
            <p:extLst>
              <p:ext uri="{D42A27DB-BD31-4B8C-83A1-F6EECF244321}">
                <p14:modId xmlns:p14="http://schemas.microsoft.com/office/powerpoint/2010/main" val="103902139"/>
              </p:ext>
            </p:extLst>
          </p:nvPr>
        </p:nvGraphicFramePr>
        <p:xfrm>
          <a:off x="579120" y="2015066"/>
          <a:ext cx="11140440" cy="3397784"/>
        </p:xfrm>
        <a:graphic>
          <a:graphicData uri="http://schemas.openxmlformats.org/drawingml/2006/table">
            <a:tbl>
              <a:tblPr firstRow="1" bandRow="1">
                <a:tableStyleId>{7E9639D4-E3E2-4D34-9284-5A2195B3D0D7}</a:tableStyleId>
              </a:tblPr>
              <a:tblGrid>
                <a:gridCol w="5551857">
                  <a:extLst>
                    <a:ext uri="{9D8B030D-6E8A-4147-A177-3AD203B41FA5}">
                      <a16:colId xmlns="" xmlns:a16="http://schemas.microsoft.com/office/drawing/2014/main" val="3522549609"/>
                    </a:ext>
                  </a:extLst>
                </a:gridCol>
                <a:gridCol w="5588583">
                  <a:extLst>
                    <a:ext uri="{9D8B030D-6E8A-4147-A177-3AD203B41FA5}">
                      <a16:colId xmlns="" xmlns:a16="http://schemas.microsoft.com/office/drawing/2014/main" val="3536549930"/>
                    </a:ext>
                  </a:extLst>
                </a:gridCol>
              </a:tblGrid>
              <a:tr h="380264">
                <a:tc>
                  <a:txBody>
                    <a:bodyPr/>
                    <a:lstStyle/>
                    <a:p>
                      <a:pPr algn="ct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日目</a:t>
                      </a:r>
                      <a:endParaRPr 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日目</a:t>
                      </a:r>
                      <a:endParaRPr 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484719207"/>
                  </a:ext>
                </a:extLst>
              </a:tr>
              <a:tr h="2646221">
                <a:tc>
                  <a:txBody>
                    <a:bodyPr/>
                    <a:lstStyle/>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研修概要（目標、研修の流れ）</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en-US" altLang="ja-JP" sz="2400" dirty="0">
                          <a:solidFill>
                            <a:schemeClr val="tx1">
                              <a:lumMod val="65000"/>
                              <a:lumOff val="35000"/>
                            </a:schemeClr>
                          </a:solidFill>
                          <a:latin typeface="Meiryo UI" panose="020B0604030504040204" pitchFamily="50" charset="-128"/>
                          <a:ea typeface="Meiryo UI" panose="020B0604030504040204" pitchFamily="50" charset="-128"/>
                        </a:rPr>
                        <a:t>ICT</a:t>
                      </a: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活用研修の概要と実施方法・講師の役割・マイクロティーチング</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事前課題</a:t>
                      </a:r>
                      <a:r>
                        <a:rPr lang="en-US" altLang="ja-JP" sz="2400" dirty="0">
                          <a:solidFill>
                            <a:schemeClr val="tx1">
                              <a:lumMod val="65000"/>
                              <a:lumOff val="35000"/>
                            </a:schemeClr>
                          </a:solidFill>
                          <a:latin typeface="Meiryo UI" panose="020B0604030504040204" pitchFamily="50" charset="-128"/>
                          <a:ea typeface="Meiryo UI" panose="020B0604030504040204" pitchFamily="50" charset="-128"/>
                        </a:rPr>
                        <a:t>(1)</a:t>
                      </a: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事例</a:t>
                      </a:r>
                      <a:r>
                        <a:rPr lang="en-US" altLang="ja-JP" sz="2400" dirty="0">
                          <a:solidFill>
                            <a:schemeClr val="tx1">
                              <a:lumMod val="65000"/>
                              <a:lumOff val="35000"/>
                            </a:schemeClr>
                          </a:solidFill>
                          <a:latin typeface="Meiryo UI" panose="020B0604030504040204" pitchFamily="50" charset="-128"/>
                          <a:ea typeface="Meiryo UI" panose="020B0604030504040204" pitchFamily="50" charset="-128"/>
                        </a:rPr>
                        <a:t>1</a:t>
                      </a: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についてのグループディスカッション</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よくでる質問項目シート（主に授業での課題）についてのグループディスカッション</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初日の振り返り</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事前課題</a:t>
                      </a:r>
                      <a:r>
                        <a:rPr lang="en-US" altLang="ja-JP" sz="2400" dirty="0">
                          <a:solidFill>
                            <a:schemeClr val="tx1">
                              <a:lumMod val="65000"/>
                              <a:lumOff val="35000"/>
                            </a:schemeClr>
                          </a:solidFill>
                          <a:latin typeface="Meiryo UI" panose="020B0604030504040204" pitchFamily="50" charset="-128"/>
                          <a:ea typeface="Meiryo UI" panose="020B0604030504040204" pitchFamily="50" charset="-128"/>
                        </a:rPr>
                        <a:t>(1)</a:t>
                      </a: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事例</a:t>
                      </a:r>
                      <a:r>
                        <a:rPr lang="en-US" altLang="ja-JP" sz="2400" dirty="0">
                          <a:solidFill>
                            <a:schemeClr val="tx1">
                              <a:lumMod val="65000"/>
                              <a:lumOff val="35000"/>
                            </a:schemeClr>
                          </a:solidFill>
                          <a:latin typeface="Meiryo UI" panose="020B0604030504040204" pitchFamily="50" charset="-128"/>
                          <a:ea typeface="Meiryo UI" panose="020B0604030504040204" pitchFamily="50" charset="-128"/>
                        </a:rPr>
                        <a:t>2</a:t>
                      </a: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についてのグループディスカッション</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よくでる質問項目シート</a:t>
                      </a:r>
                      <a:r>
                        <a:rPr lang="en-US" altLang="ja-JP" sz="2400"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主に動画教材</a:t>
                      </a:r>
                      <a:r>
                        <a:rPr lang="en-US" altLang="ja-JP" sz="2400"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についてのグループディスカッション</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行動変容促進コメント練習用資料のコメント付けについてのグループディスカッション</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内省・アクションプランの作成</a:t>
                      </a:r>
                      <a:endParaRPr lang="en-US" sz="2400" dirty="0">
                        <a:solidFill>
                          <a:schemeClr val="tx1">
                            <a:lumMod val="65000"/>
                            <a:lumOff val="35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201740303"/>
                  </a:ext>
                </a:extLst>
              </a:tr>
            </a:tbl>
          </a:graphicData>
        </a:graphic>
      </p:graphicFrame>
      <p:sp>
        <p:nvSpPr>
          <p:cNvPr id="5" name="Rounded Rectangle 4">
            <a:extLst>
              <a:ext uri="{FF2B5EF4-FFF2-40B4-BE49-F238E27FC236}">
                <a16:creationId xmlns="" xmlns:a16="http://schemas.microsoft.com/office/drawing/2014/main" id="{91D40CD3-B079-0842-AE26-6C74B84F6023}"/>
              </a:ext>
            </a:extLst>
          </p:cNvPr>
          <p:cNvSpPr/>
          <p:nvPr/>
        </p:nvSpPr>
        <p:spPr>
          <a:xfrm>
            <a:off x="404734" y="2015066"/>
            <a:ext cx="5691266" cy="394056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スライド番号プレースホルダー 2"/>
          <p:cNvSpPr>
            <a:spLocks noGrp="1"/>
          </p:cNvSpPr>
          <p:nvPr>
            <p:ph type="sldNum" sz="quarter" idx="12"/>
          </p:nvPr>
        </p:nvSpPr>
        <p:spPr/>
        <p:txBody>
          <a:bodyPr/>
          <a:lstStyle/>
          <a:p>
            <a:fld id="{D9226DAE-D732-0D44-A3A9-3426432CAC1A}" type="slidenum">
              <a:rPr lang="en-US" smtClean="0"/>
              <a:t>6</a:t>
            </a:fld>
            <a:endParaRPr lang="en-US"/>
          </a:p>
        </p:txBody>
      </p:sp>
    </p:spTree>
    <p:extLst>
      <p:ext uri="{BB962C8B-B14F-4D97-AF65-F5344CB8AC3E}">
        <p14:creationId xmlns:p14="http://schemas.microsoft.com/office/powerpoint/2010/main" val="1749586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5AAB16-C0FD-3C4E-9C26-ACC49FF0FE3F}"/>
              </a:ext>
            </a:extLst>
          </p:cNvPr>
          <p:cNvSpPr>
            <a:spLocks noGrp="1"/>
          </p:cNvSpPr>
          <p:nvPr>
            <p:ph type="title"/>
          </p:nvPr>
        </p:nvSpPr>
        <p:spPr>
          <a:xfrm>
            <a:off x="838200" y="550872"/>
            <a:ext cx="10515600" cy="898898"/>
          </a:xfrm>
        </p:spPr>
        <p:txBody>
          <a:bodyPr/>
          <a:lstStyle/>
          <a:p>
            <a:r>
              <a:rPr lang="ja-JP" altLang="en-US" dirty="0">
                <a:solidFill>
                  <a:schemeClr val="tx1">
                    <a:lumMod val="65000"/>
                    <a:lumOff val="35000"/>
                  </a:schemeClr>
                </a:solidFill>
              </a:rPr>
              <a:t>自己紹介</a:t>
            </a:r>
            <a:endParaRPr lang="en-US" dirty="0">
              <a:solidFill>
                <a:schemeClr val="tx1">
                  <a:lumMod val="65000"/>
                  <a:lumOff val="35000"/>
                </a:schemeClr>
              </a:solidFill>
            </a:endParaRPr>
          </a:p>
        </p:txBody>
      </p:sp>
      <p:sp>
        <p:nvSpPr>
          <p:cNvPr id="3" name="Content Placeholder 2">
            <a:extLst>
              <a:ext uri="{FF2B5EF4-FFF2-40B4-BE49-F238E27FC236}">
                <a16:creationId xmlns="" xmlns:a16="http://schemas.microsoft.com/office/drawing/2014/main" id="{BAE5C4E1-7815-134E-983C-A2B538DAB135}"/>
              </a:ext>
            </a:extLst>
          </p:cNvPr>
          <p:cNvSpPr>
            <a:spLocks noGrp="1"/>
          </p:cNvSpPr>
          <p:nvPr>
            <p:ph idx="1"/>
          </p:nvPr>
        </p:nvSpPr>
        <p:spPr>
          <a:xfrm>
            <a:off x="1466856" y="1613652"/>
            <a:ext cx="9291642" cy="5020516"/>
          </a:xfrm>
        </p:spPr>
        <p:txBody>
          <a:bodyPr>
            <a:normAutofit fontScale="92500" lnSpcReduction="10000"/>
          </a:bodyPr>
          <a:lstStyle/>
          <a:p>
            <a:pPr marL="0" indent="0">
              <a:buNone/>
            </a:pPr>
            <a:r>
              <a:rPr lang="ja-JP" altLang="en-US" sz="3000" dirty="0">
                <a:solidFill>
                  <a:schemeClr val="tx1">
                    <a:lumMod val="65000"/>
                    <a:lumOff val="35000"/>
                  </a:schemeClr>
                </a:solidFill>
              </a:rPr>
              <a:t>簡単に自己紹介をしてください</a:t>
            </a:r>
            <a:endParaRPr lang="en-US" altLang="ja-JP" sz="3000" dirty="0">
              <a:solidFill>
                <a:schemeClr val="tx1">
                  <a:lumMod val="65000"/>
                  <a:lumOff val="35000"/>
                </a:schemeClr>
              </a:solidFill>
            </a:endParaRPr>
          </a:p>
          <a:p>
            <a:pPr marL="0" indent="0">
              <a:buNone/>
            </a:pPr>
            <a:endParaRPr lang="en-US" altLang="ja-JP" sz="3000" dirty="0">
              <a:solidFill>
                <a:schemeClr val="tx1">
                  <a:lumMod val="65000"/>
                  <a:lumOff val="35000"/>
                </a:schemeClr>
              </a:solidFill>
            </a:endParaRPr>
          </a:p>
          <a:p>
            <a:pPr lvl="1"/>
            <a:r>
              <a:rPr lang="ja-JP" altLang="en-US" sz="3000" dirty="0">
                <a:solidFill>
                  <a:schemeClr val="tx1">
                    <a:lumMod val="65000"/>
                    <a:lumOff val="35000"/>
                  </a:schemeClr>
                </a:solidFill>
              </a:rPr>
              <a:t>いつの</a:t>
            </a:r>
            <a:r>
              <a:rPr lang="en-US" altLang="ja-JP" sz="3000" dirty="0">
                <a:solidFill>
                  <a:schemeClr val="tx1">
                    <a:lumMod val="65000"/>
                    <a:lumOff val="35000"/>
                  </a:schemeClr>
                </a:solidFill>
              </a:rPr>
              <a:t>ICT</a:t>
            </a:r>
            <a:r>
              <a:rPr lang="ja-JP" altLang="en-US" sz="3000" dirty="0">
                <a:solidFill>
                  <a:schemeClr val="tx1">
                    <a:lumMod val="65000"/>
                    <a:lumOff val="35000"/>
                  </a:schemeClr>
                </a:solidFill>
              </a:rPr>
              <a:t>活用研修に参加したか</a:t>
            </a:r>
            <a:endParaRPr lang="en-US" altLang="ja-JP" sz="3000" dirty="0">
              <a:solidFill>
                <a:schemeClr val="tx1">
                  <a:lumMod val="65000"/>
                  <a:lumOff val="35000"/>
                </a:schemeClr>
              </a:solidFill>
            </a:endParaRPr>
          </a:p>
          <a:p>
            <a:pPr lvl="1"/>
            <a:endParaRPr lang="en-US" altLang="ja-JP" sz="3000" dirty="0">
              <a:solidFill>
                <a:schemeClr val="tx1">
                  <a:lumMod val="65000"/>
                  <a:lumOff val="35000"/>
                </a:schemeClr>
              </a:solidFill>
            </a:endParaRPr>
          </a:p>
          <a:p>
            <a:pPr lvl="1"/>
            <a:r>
              <a:rPr lang="ja-JP" altLang="en-US" sz="3000" dirty="0">
                <a:solidFill>
                  <a:schemeClr val="tx1">
                    <a:lumMod val="65000"/>
                    <a:lumOff val="35000"/>
                  </a:schemeClr>
                </a:solidFill>
              </a:rPr>
              <a:t>動画教材をどのように授業に活用してきたか</a:t>
            </a:r>
            <a:endParaRPr lang="en-US" altLang="ja-JP" sz="3000" dirty="0">
              <a:solidFill>
                <a:schemeClr val="tx1">
                  <a:lumMod val="65000"/>
                  <a:lumOff val="35000"/>
                </a:schemeClr>
              </a:solidFill>
            </a:endParaRPr>
          </a:p>
          <a:p>
            <a:pPr lvl="1"/>
            <a:endParaRPr lang="en-US" altLang="ja-JP" sz="3000" dirty="0">
              <a:solidFill>
                <a:schemeClr val="tx1">
                  <a:lumMod val="65000"/>
                  <a:lumOff val="35000"/>
                </a:schemeClr>
              </a:solidFill>
            </a:endParaRPr>
          </a:p>
          <a:p>
            <a:pPr lvl="1"/>
            <a:r>
              <a:rPr lang="ja-JP" altLang="en-US" sz="3000" dirty="0" smtClean="0">
                <a:solidFill>
                  <a:schemeClr val="tx1">
                    <a:lumMod val="65000"/>
                    <a:lumOff val="35000"/>
                  </a:schemeClr>
                </a:solidFill>
              </a:rPr>
              <a:t>本研修に期待</a:t>
            </a:r>
            <a:r>
              <a:rPr lang="ja-JP" altLang="en-US" sz="3000" dirty="0">
                <a:solidFill>
                  <a:schemeClr val="tx1">
                    <a:lumMod val="65000"/>
                    <a:lumOff val="35000"/>
                  </a:schemeClr>
                </a:solidFill>
              </a:rPr>
              <a:t>すること</a:t>
            </a:r>
            <a:endParaRPr lang="en-US" altLang="ja-JP" sz="3000" dirty="0">
              <a:solidFill>
                <a:schemeClr val="tx1">
                  <a:lumMod val="65000"/>
                  <a:lumOff val="35000"/>
                </a:schemeClr>
              </a:solidFill>
            </a:endParaRPr>
          </a:p>
          <a:p>
            <a:pPr lvl="1"/>
            <a:endParaRPr lang="en-US" altLang="ja-JP" sz="3000" dirty="0">
              <a:solidFill>
                <a:schemeClr val="tx1">
                  <a:lumMod val="65000"/>
                  <a:lumOff val="35000"/>
                </a:schemeClr>
              </a:solidFill>
            </a:endParaRPr>
          </a:p>
          <a:p>
            <a:pPr lvl="1"/>
            <a:r>
              <a:rPr lang="en-US" altLang="ja-JP" sz="3000" dirty="0">
                <a:solidFill>
                  <a:schemeClr val="tx1">
                    <a:lumMod val="65000"/>
                    <a:lumOff val="35000"/>
                  </a:schemeClr>
                </a:solidFill>
              </a:rPr>
              <a:t>ICT</a:t>
            </a:r>
            <a:r>
              <a:rPr lang="ja-JP" altLang="en-US" sz="3000" dirty="0">
                <a:solidFill>
                  <a:schemeClr val="tx1">
                    <a:lumMod val="65000"/>
                    <a:lumOff val="35000"/>
                  </a:schemeClr>
                </a:solidFill>
              </a:rPr>
              <a:t>活用研修の講師になる意気込み</a:t>
            </a:r>
            <a:endParaRPr lang="en-US" altLang="ja-JP" sz="3000" dirty="0">
              <a:solidFill>
                <a:schemeClr val="tx1">
                  <a:lumMod val="65000"/>
                  <a:lumOff val="35000"/>
                </a:schemeClr>
              </a:solidFill>
            </a:endParaRPr>
          </a:p>
          <a:p>
            <a:pPr marL="0" indent="0">
              <a:buNone/>
            </a:pPr>
            <a:endParaRPr lang="en-US" altLang="ja-JP" dirty="0">
              <a:solidFill>
                <a:schemeClr val="tx1">
                  <a:lumMod val="65000"/>
                  <a:lumOff val="35000"/>
                </a:schemeClr>
              </a:solidFill>
            </a:endParaRPr>
          </a:p>
          <a:p>
            <a:pPr marL="0" indent="0">
              <a:buNone/>
            </a:pPr>
            <a:r>
              <a:rPr lang="ja-JP" altLang="en-US" dirty="0">
                <a:solidFill>
                  <a:schemeClr val="tx1">
                    <a:lumMod val="65000"/>
                    <a:lumOff val="35000"/>
                  </a:schemeClr>
                </a:solidFill>
              </a:rPr>
              <a:t>など</a:t>
            </a:r>
            <a:endParaRPr lang="en-US" dirty="0">
              <a:solidFill>
                <a:schemeClr val="tx1">
                  <a:lumMod val="65000"/>
                  <a:lumOff val="35000"/>
                </a:schemeClr>
              </a:solidFill>
            </a:endParaRPr>
          </a:p>
        </p:txBody>
      </p:sp>
      <p:sp>
        <p:nvSpPr>
          <p:cNvPr id="4" name="楕円 4">
            <a:extLst>
              <a:ext uri="{FF2B5EF4-FFF2-40B4-BE49-F238E27FC236}">
                <a16:creationId xmlns="" xmlns:a16="http://schemas.microsoft.com/office/drawing/2014/main" id="{9014A3B6-80CE-E649-8481-0712F504B0C7}"/>
              </a:ext>
            </a:extLst>
          </p:cNvPr>
          <p:cNvSpPr/>
          <p:nvPr/>
        </p:nvSpPr>
        <p:spPr>
          <a:xfrm>
            <a:off x="8819147" y="398325"/>
            <a:ext cx="2845029" cy="2931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a:latin typeface="Meiryo UI" panose="020B0604030504040204" pitchFamily="50" charset="-128"/>
                <a:ea typeface="Meiryo UI" panose="020B0604030504040204" pitchFamily="50" charset="-128"/>
              </a:rPr>
              <a:t>各人</a:t>
            </a:r>
            <a:r>
              <a:rPr kumimoji="1" lang="en-US" altLang="ja-JP" sz="5400" dirty="0">
                <a:latin typeface="Meiryo UI" panose="020B0604030504040204" pitchFamily="50" charset="-128"/>
                <a:ea typeface="Meiryo UI" panose="020B0604030504040204" pitchFamily="50" charset="-128"/>
              </a:rPr>
              <a:t>30</a:t>
            </a:r>
            <a:r>
              <a:rPr kumimoji="1" lang="ja-JP" altLang="en-US" sz="2400">
                <a:latin typeface="Meiryo UI" panose="020B0604030504040204" pitchFamily="50" charset="-128"/>
                <a:ea typeface="Meiryo UI" panose="020B0604030504040204" pitchFamily="50" charset="-128"/>
              </a:rPr>
              <a:t>秒</a:t>
            </a:r>
            <a:endParaRPr kumimoji="1" lang="ja-JP" altLang="en-US" sz="24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D9226DAE-D732-0D44-A3A9-3426432CAC1A}" type="slidenum">
              <a:rPr lang="en-US" smtClean="0"/>
              <a:t>7</a:t>
            </a:fld>
            <a:endParaRPr lang="en-US"/>
          </a:p>
        </p:txBody>
      </p:sp>
    </p:spTree>
    <p:extLst>
      <p:ext uri="{BB962C8B-B14F-4D97-AF65-F5344CB8AC3E}">
        <p14:creationId xmlns:p14="http://schemas.microsoft.com/office/powerpoint/2010/main" val="2651303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ãGoogleClassroom ã¢ããªãã®ç»åæ¤ç´¢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9306" y="4352931"/>
            <a:ext cx="1684234" cy="16842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B4B6BDE-351C-3846-AC8E-7D534CAA484F}"/>
              </a:ext>
            </a:extLst>
          </p:cNvPr>
          <p:cNvSpPr>
            <a:spLocks noGrp="1"/>
          </p:cNvSpPr>
          <p:nvPr>
            <p:ph type="title"/>
          </p:nvPr>
        </p:nvSpPr>
        <p:spPr>
          <a:xfrm>
            <a:off x="838200" y="550873"/>
            <a:ext cx="10515600" cy="898898"/>
          </a:xfrm>
        </p:spPr>
        <p:txBody>
          <a:bodyPr/>
          <a:lstStyle/>
          <a:p>
            <a:r>
              <a:rPr kumimoji="1" lang="en-US" altLang="ja-JP" dirty="0" err="1">
                <a:solidFill>
                  <a:schemeClr val="tx1">
                    <a:lumMod val="65000"/>
                    <a:lumOff val="35000"/>
                  </a:schemeClr>
                </a:solidFill>
                <a:latin typeface="Meiryo UI" panose="020B0604030504040204" pitchFamily="50" charset="-128"/>
                <a:ea typeface="Meiryo UI" panose="020B0604030504040204" pitchFamily="50" charset="-128"/>
              </a:rPr>
              <a:t>GoogleClassroom</a:t>
            </a:r>
            <a:r>
              <a:rPr kumimoji="1" lang="ja-JP" altLang="en-US" dirty="0">
                <a:solidFill>
                  <a:schemeClr val="tx1">
                    <a:lumMod val="65000"/>
                    <a:lumOff val="35000"/>
                  </a:schemeClr>
                </a:solidFill>
                <a:latin typeface="Meiryo UI" panose="020B0604030504040204" pitchFamily="50" charset="-128"/>
                <a:ea typeface="Meiryo UI" panose="020B0604030504040204" pitchFamily="50" charset="-128"/>
              </a:rPr>
              <a:t>を活用する</a:t>
            </a:r>
            <a:endParaRPr lang="en-US" dirty="0">
              <a:solidFill>
                <a:schemeClr val="tx1">
                  <a:lumMod val="65000"/>
                  <a:lumOff val="35000"/>
                </a:schemeClr>
              </a:solidFill>
            </a:endParaRPr>
          </a:p>
        </p:txBody>
      </p:sp>
      <p:sp>
        <p:nvSpPr>
          <p:cNvPr id="3" name="Content Placeholder 2">
            <a:extLst>
              <a:ext uri="{FF2B5EF4-FFF2-40B4-BE49-F238E27FC236}">
                <a16:creationId xmlns="" xmlns:a16="http://schemas.microsoft.com/office/drawing/2014/main" id="{974E13EA-550B-FF4A-BAEE-AB044EA989F2}"/>
              </a:ext>
            </a:extLst>
          </p:cNvPr>
          <p:cNvSpPr>
            <a:spLocks noGrp="1"/>
          </p:cNvSpPr>
          <p:nvPr>
            <p:ph idx="1"/>
          </p:nvPr>
        </p:nvSpPr>
        <p:spPr>
          <a:xfrm>
            <a:off x="838200" y="1733168"/>
            <a:ext cx="10515600" cy="4872419"/>
          </a:xfrm>
        </p:spPr>
        <p:txBody>
          <a:bodyPr/>
          <a:lstStyle/>
          <a:p>
            <a:r>
              <a:rPr lang="en-US" dirty="0">
                <a:solidFill>
                  <a:schemeClr val="tx1">
                    <a:lumMod val="65000"/>
                    <a:lumOff val="35000"/>
                  </a:schemeClr>
                </a:solidFill>
              </a:rPr>
              <a:t>PC</a:t>
            </a:r>
            <a:r>
              <a:rPr lang="ja-JP" altLang="en-US" dirty="0">
                <a:solidFill>
                  <a:schemeClr val="tx1">
                    <a:lumMod val="65000"/>
                    <a:lumOff val="35000"/>
                  </a:schemeClr>
                </a:solidFill>
              </a:rPr>
              <a:t>で</a:t>
            </a:r>
            <a:r>
              <a:rPr lang="en-US" altLang="ja-JP" dirty="0">
                <a:solidFill>
                  <a:schemeClr val="tx1">
                    <a:lumMod val="65000"/>
                    <a:lumOff val="35000"/>
                  </a:schemeClr>
                </a:solidFill>
              </a:rPr>
              <a:t>Google</a:t>
            </a:r>
            <a:r>
              <a:rPr lang="ja-JP" altLang="en-US" dirty="0">
                <a:solidFill>
                  <a:schemeClr val="tx1">
                    <a:lumMod val="65000"/>
                    <a:lumOff val="35000"/>
                  </a:schemeClr>
                </a:solidFill>
              </a:rPr>
              <a:t>アカウントへログイン　</a:t>
            </a:r>
            <a:r>
              <a:rPr lang="en-US" altLang="ja-JP" dirty="0" smtClean="0">
                <a:solidFill>
                  <a:schemeClr val="tx1">
                    <a:lumMod val="65000"/>
                    <a:lumOff val="35000"/>
                  </a:schemeClr>
                </a:solidFill>
              </a:rPr>
              <a:t>(</a:t>
            </a:r>
            <a:r>
              <a:rPr lang="en-US" altLang="ja-JP" dirty="0">
                <a:solidFill>
                  <a:schemeClr val="tx1">
                    <a:lumMod val="65000"/>
                    <a:lumOff val="35000"/>
                  </a:schemeClr>
                </a:solidFill>
              </a:rPr>
              <a:t>G</a:t>
            </a:r>
            <a:r>
              <a:rPr lang="en-US" altLang="ja-JP" dirty="0" smtClean="0">
                <a:solidFill>
                  <a:schemeClr val="tx1">
                    <a:lumMod val="65000"/>
                    <a:lumOff val="35000"/>
                  </a:schemeClr>
                </a:solidFill>
              </a:rPr>
              <a:t>mail</a:t>
            </a:r>
            <a:r>
              <a:rPr lang="ja-JP" altLang="en-US" dirty="0">
                <a:solidFill>
                  <a:schemeClr val="tx1">
                    <a:lumMod val="65000"/>
                    <a:lumOff val="35000"/>
                  </a:schemeClr>
                </a:solidFill>
              </a:rPr>
              <a:t>からアクセス</a:t>
            </a:r>
            <a:r>
              <a:rPr lang="en-US" altLang="ja-JP" dirty="0">
                <a:solidFill>
                  <a:schemeClr val="tx1">
                    <a:lumMod val="65000"/>
                    <a:lumOff val="35000"/>
                  </a:schemeClr>
                </a:solidFill>
              </a:rPr>
              <a:t>)</a:t>
            </a:r>
          </a:p>
          <a:p>
            <a:r>
              <a:rPr lang="ja-JP" altLang="en-US" dirty="0">
                <a:solidFill>
                  <a:schemeClr val="tx1">
                    <a:lumMod val="65000"/>
                    <a:lumOff val="35000"/>
                  </a:schemeClr>
                </a:solidFill>
              </a:rPr>
              <a:t>右上の</a:t>
            </a:r>
            <a:r>
              <a:rPr lang="en-US" altLang="ja-JP" dirty="0">
                <a:solidFill>
                  <a:schemeClr val="tx1">
                    <a:lumMod val="65000"/>
                    <a:lumOff val="35000"/>
                  </a:schemeClr>
                </a:solidFill>
              </a:rPr>
              <a:t>Google Apps</a:t>
            </a:r>
            <a:r>
              <a:rPr lang="ja-JP" altLang="en-US" dirty="0">
                <a:solidFill>
                  <a:schemeClr val="tx1">
                    <a:lumMod val="65000"/>
                    <a:lumOff val="35000"/>
                  </a:schemeClr>
                </a:solidFill>
              </a:rPr>
              <a:t>をクリックし、</a:t>
            </a:r>
            <a:r>
              <a:rPr lang="en-US" altLang="ja-JP" dirty="0" err="1">
                <a:solidFill>
                  <a:schemeClr val="tx1">
                    <a:lumMod val="65000"/>
                    <a:lumOff val="35000"/>
                  </a:schemeClr>
                </a:solidFill>
              </a:rPr>
              <a:t>GoogleClassroom</a:t>
            </a:r>
            <a:r>
              <a:rPr lang="ja-JP" altLang="en-US" dirty="0">
                <a:solidFill>
                  <a:schemeClr val="tx1">
                    <a:lumMod val="65000"/>
                    <a:lumOff val="35000"/>
                  </a:schemeClr>
                </a:solidFill>
              </a:rPr>
              <a:t>を選択</a:t>
            </a:r>
            <a:endParaRPr lang="en-US" altLang="ja-JP" dirty="0">
              <a:solidFill>
                <a:schemeClr val="tx1">
                  <a:lumMod val="65000"/>
                  <a:lumOff val="35000"/>
                </a:schemeClr>
              </a:solidFill>
            </a:endParaRPr>
          </a:p>
          <a:p>
            <a:r>
              <a:rPr lang="ja-JP" altLang="en-US" dirty="0">
                <a:solidFill>
                  <a:schemeClr val="tx1">
                    <a:lumMod val="65000"/>
                    <a:lumOff val="35000"/>
                  </a:schemeClr>
                </a:solidFill>
              </a:rPr>
              <a:t>右上の＋を押す</a:t>
            </a:r>
            <a:endParaRPr lang="en-US" altLang="ja-JP" dirty="0">
              <a:solidFill>
                <a:schemeClr val="tx1">
                  <a:lumMod val="65000"/>
                  <a:lumOff val="35000"/>
                </a:schemeClr>
              </a:solidFill>
            </a:endParaRPr>
          </a:p>
          <a:p>
            <a:r>
              <a:rPr lang="en-US" altLang="ja-JP" dirty="0">
                <a:solidFill>
                  <a:schemeClr val="tx1">
                    <a:lumMod val="65000"/>
                    <a:lumOff val="35000"/>
                  </a:schemeClr>
                </a:solidFill>
              </a:rPr>
              <a:t>Classroom</a:t>
            </a:r>
            <a:r>
              <a:rPr lang="ja-JP" altLang="en-US" dirty="0">
                <a:solidFill>
                  <a:schemeClr val="tx1">
                    <a:lumMod val="65000"/>
                    <a:lumOff val="35000"/>
                  </a:schemeClr>
                </a:solidFill>
              </a:rPr>
              <a:t>に参加を選択</a:t>
            </a:r>
            <a:endParaRPr lang="en-US" altLang="ja-JP" dirty="0">
              <a:solidFill>
                <a:schemeClr val="tx1">
                  <a:lumMod val="65000"/>
                  <a:lumOff val="35000"/>
                </a:schemeClr>
              </a:solidFill>
            </a:endParaRPr>
          </a:p>
          <a:p>
            <a:r>
              <a:rPr lang="ja-JP" altLang="en-US" dirty="0">
                <a:solidFill>
                  <a:schemeClr val="tx1">
                    <a:lumMod val="65000"/>
                    <a:lumOff val="35000"/>
                  </a:schemeClr>
                </a:solidFill>
              </a:rPr>
              <a:t>クラスコードに</a:t>
            </a:r>
            <a:r>
              <a:rPr lang="en-US" altLang="ja-JP" dirty="0">
                <a:solidFill>
                  <a:schemeClr val="tx1">
                    <a:lumMod val="65000"/>
                    <a:lumOff val="35000"/>
                  </a:schemeClr>
                </a:solidFill>
              </a:rPr>
              <a:t>[                ]</a:t>
            </a:r>
            <a:r>
              <a:rPr lang="ja-JP" altLang="en-US" dirty="0">
                <a:solidFill>
                  <a:schemeClr val="tx1">
                    <a:lumMod val="65000"/>
                    <a:lumOff val="35000"/>
                  </a:schemeClr>
                </a:solidFill>
              </a:rPr>
              <a:t>を入れる</a:t>
            </a:r>
            <a:endParaRPr lang="en-US" altLang="ja-JP" dirty="0">
              <a:solidFill>
                <a:schemeClr val="tx1">
                  <a:lumMod val="65000"/>
                  <a:lumOff val="35000"/>
                </a:schemeClr>
              </a:solidFill>
            </a:endParaRPr>
          </a:p>
          <a:p>
            <a:endParaRPr lang="en-US" dirty="0"/>
          </a:p>
        </p:txBody>
      </p:sp>
      <p:sp>
        <p:nvSpPr>
          <p:cNvPr id="4" name="スライド番号プレースホルダー 3"/>
          <p:cNvSpPr>
            <a:spLocks noGrp="1"/>
          </p:cNvSpPr>
          <p:nvPr>
            <p:ph type="sldNum" sz="quarter" idx="12"/>
          </p:nvPr>
        </p:nvSpPr>
        <p:spPr/>
        <p:txBody>
          <a:bodyPr/>
          <a:lstStyle/>
          <a:p>
            <a:fld id="{D9226DAE-D732-0D44-A3A9-3426432CAC1A}" type="slidenum">
              <a:rPr lang="en-US" smtClean="0"/>
              <a:t>8</a:t>
            </a:fld>
            <a:endParaRPr lang="en-US"/>
          </a:p>
        </p:txBody>
      </p:sp>
    </p:spTree>
    <p:extLst>
      <p:ext uri="{BB962C8B-B14F-4D97-AF65-F5344CB8AC3E}">
        <p14:creationId xmlns:p14="http://schemas.microsoft.com/office/powerpoint/2010/main" val="2534401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E83053-EE4D-BB40-8C54-DCFA73C4C861}"/>
              </a:ext>
            </a:extLst>
          </p:cNvPr>
          <p:cNvSpPr>
            <a:spLocks noGrp="1"/>
          </p:cNvSpPr>
          <p:nvPr>
            <p:ph type="title"/>
          </p:nvPr>
        </p:nvSpPr>
        <p:spPr>
          <a:xfrm>
            <a:off x="470789" y="2743197"/>
            <a:ext cx="11250422" cy="1374775"/>
          </a:xfrm>
        </p:spPr>
        <p:txBody>
          <a:bodyPr>
            <a:normAutofit/>
          </a:bodyPr>
          <a:lstStyle/>
          <a:p>
            <a:r>
              <a:rPr lang="en-US" sz="4400" dirty="0">
                <a:solidFill>
                  <a:schemeClr val="tx1">
                    <a:lumMod val="65000"/>
                    <a:lumOff val="35000"/>
                  </a:schemeClr>
                </a:solidFill>
              </a:rPr>
              <a:t>ICT</a:t>
            </a:r>
            <a:r>
              <a:rPr lang="ja-JP" altLang="en-US" sz="4400" dirty="0">
                <a:solidFill>
                  <a:schemeClr val="tx1">
                    <a:lumMod val="65000"/>
                    <a:lumOff val="35000"/>
                  </a:schemeClr>
                </a:solidFill>
              </a:rPr>
              <a:t>活用研修の概要と実施方法：</a:t>
            </a:r>
            <a:r>
              <a:rPr lang="en-US" altLang="ja-JP" sz="4400" dirty="0">
                <a:solidFill>
                  <a:schemeClr val="tx1">
                    <a:lumMod val="65000"/>
                    <a:lumOff val="35000"/>
                  </a:schemeClr>
                </a:solidFill>
              </a:rPr>
              <a:t/>
            </a:r>
            <a:br>
              <a:rPr lang="en-US" altLang="ja-JP" sz="4400" dirty="0">
                <a:solidFill>
                  <a:schemeClr val="tx1">
                    <a:lumMod val="65000"/>
                    <a:lumOff val="35000"/>
                  </a:schemeClr>
                </a:solidFill>
              </a:rPr>
            </a:br>
            <a:r>
              <a:rPr lang="en-US" altLang="ja-JP" sz="4400" dirty="0">
                <a:solidFill>
                  <a:schemeClr val="tx1">
                    <a:lumMod val="65000"/>
                    <a:lumOff val="35000"/>
                  </a:schemeClr>
                </a:solidFill>
              </a:rPr>
              <a:t>(1)</a:t>
            </a:r>
            <a:r>
              <a:rPr lang="ja-JP" altLang="en-US" sz="4400" dirty="0">
                <a:solidFill>
                  <a:schemeClr val="tx1">
                    <a:lumMod val="65000"/>
                    <a:lumOff val="35000"/>
                  </a:schemeClr>
                </a:solidFill>
              </a:rPr>
              <a:t>講師の役割と</a:t>
            </a:r>
            <a:r>
              <a:rPr lang="en-US" altLang="ja-JP" sz="4400" dirty="0">
                <a:solidFill>
                  <a:schemeClr val="tx1">
                    <a:lumMod val="65000"/>
                    <a:lumOff val="35000"/>
                  </a:schemeClr>
                </a:solidFill>
              </a:rPr>
              <a:t>ICT</a:t>
            </a:r>
            <a:r>
              <a:rPr lang="ja-JP" altLang="en-US" sz="4400" dirty="0">
                <a:solidFill>
                  <a:schemeClr val="tx1">
                    <a:lumMod val="65000"/>
                    <a:lumOff val="35000"/>
                  </a:schemeClr>
                </a:solidFill>
              </a:rPr>
              <a:t>活用研修での目標</a:t>
            </a:r>
            <a:endParaRPr lang="en-US" sz="4400" dirty="0">
              <a:solidFill>
                <a:schemeClr val="tx1">
                  <a:lumMod val="65000"/>
                  <a:lumOff val="35000"/>
                </a:schemeClr>
              </a:solidFill>
            </a:endParaRPr>
          </a:p>
        </p:txBody>
      </p:sp>
      <p:sp>
        <p:nvSpPr>
          <p:cNvPr id="4" name="スライド番号プレースホルダー 3"/>
          <p:cNvSpPr>
            <a:spLocks noGrp="1"/>
          </p:cNvSpPr>
          <p:nvPr>
            <p:ph type="sldNum" sz="quarter" idx="12"/>
          </p:nvPr>
        </p:nvSpPr>
        <p:spPr/>
        <p:txBody>
          <a:bodyPr/>
          <a:lstStyle/>
          <a:p>
            <a:fld id="{D9226DAE-D732-0D44-A3A9-3426432CAC1A}" type="slidenum">
              <a:rPr lang="en-US" smtClean="0"/>
              <a:t>9</a:t>
            </a:fld>
            <a:endParaRPr lang="en-US"/>
          </a:p>
        </p:txBody>
      </p:sp>
    </p:spTree>
    <p:extLst>
      <p:ext uri="{BB962C8B-B14F-4D97-AF65-F5344CB8AC3E}">
        <p14:creationId xmlns:p14="http://schemas.microsoft.com/office/powerpoint/2010/main" val="3102382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11727</TotalTime>
  <Words>8666</Words>
  <Application>Microsoft Office PowerPoint</Application>
  <PresentationFormat>ワイド画面</PresentationFormat>
  <Paragraphs>946</Paragraphs>
  <Slides>55</Slides>
  <Notes>55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55</vt:i4>
      </vt:variant>
    </vt:vector>
  </HeadingPairs>
  <TitlesOfParts>
    <vt:vector size="65" baseType="lpstr">
      <vt:lpstr>Meiryo UI</vt:lpstr>
      <vt:lpstr>MS PGothic</vt:lpstr>
      <vt:lpstr>MS Gothic</vt:lpstr>
      <vt:lpstr>MS Mincho</vt:lpstr>
      <vt:lpstr>Meiryo</vt:lpstr>
      <vt:lpstr>游ゴシック</vt:lpstr>
      <vt:lpstr>Arial</vt:lpstr>
      <vt:lpstr>Calibri</vt:lpstr>
      <vt:lpstr>Times New Roman</vt:lpstr>
      <vt:lpstr>Office Theme</vt:lpstr>
      <vt:lpstr>研修開始前にご確認ください。</vt:lpstr>
      <vt:lpstr>「ICT活用研修」担当教員育成研修 前半</vt:lpstr>
      <vt:lpstr>研修の目標</vt:lpstr>
      <vt:lpstr>評価基準：ルーブリック</vt:lpstr>
      <vt:lpstr>研修の流れ</vt:lpstr>
      <vt:lpstr>対面研修の流れ</vt:lpstr>
      <vt:lpstr>自己紹介</vt:lpstr>
      <vt:lpstr>GoogleClassroomを活用する</vt:lpstr>
      <vt:lpstr>ICT活用研修の概要と実施方法： (1)講師の役割とICT活用研修での目標</vt:lpstr>
      <vt:lpstr>ICT活用研修の教員としての運用</vt:lpstr>
      <vt:lpstr>ICT活用研修の目標</vt:lpstr>
      <vt:lpstr>ICT活用研修の対面研修の流れ</vt:lpstr>
      <vt:lpstr>グループワーク：ICT活用研修実施イメージの共有</vt:lpstr>
      <vt:lpstr>教員の動きワークシート</vt:lpstr>
      <vt:lpstr>受講者の動きワークシート</vt:lpstr>
      <vt:lpstr>一斉：ICT活用研修実施イメージの共有</vt:lpstr>
      <vt:lpstr>教員の動きワークシート</vt:lpstr>
      <vt:lpstr>受講者の動きワークシート</vt:lpstr>
      <vt:lpstr>ICT活用研修の概要と実施方法： (2)マイクロティーチング</vt:lpstr>
      <vt:lpstr>ICT活用研修の対面研修の流れ</vt:lpstr>
      <vt:lpstr>ICT活用研修の対面研修の流れ</vt:lpstr>
      <vt:lpstr>ICT活用研修の教員としての運用</vt:lpstr>
      <vt:lpstr>グループワーク：マイクロティーチングの練習</vt:lpstr>
      <vt:lpstr>グループ発表：マイクロティーチングの発表</vt:lpstr>
      <vt:lpstr>一斉：マイクロティーチングの内省</vt:lpstr>
      <vt:lpstr>ICT活用研修の対面研修の流れ</vt:lpstr>
      <vt:lpstr>ICT活用研修の目標</vt:lpstr>
      <vt:lpstr>事前課題(1)事例1についての グループディスカッション (指導案シート、動画教材に関するフィードバックの検討)</vt:lpstr>
      <vt:lpstr>・事前課題(1)事例1</vt:lpstr>
      <vt:lpstr>IDの観点からの指導案チェックポイント</vt:lpstr>
      <vt:lpstr>指導案シートNo.1</vt:lpstr>
      <vt:lpstr>IDの観点からの指導案チェックポイント</vt:lpstr>
      <vt:lpstr>動画教材チェックポイント</vt:lpstr>
      <vt:lpstr>動画教材のチェックポイント</vt:lpstr>
      <vt:lpstr>動画としての確認項目</vt:lpstr>
      <vt:lpstr>教材としての確認項目：授業との連携</vt:lpstr>
      <vt:lpstr>教材としての確認項目：認知的配慮</vt:lpstr>
      <vt:lpstr>教材としての確認項目：情意的配慮</vt:lpstr>
      <vt:lpstr>グループ：指導案シートと動画教材へのフィードバック</vt:lpstr>
      <vt:lpstr>Googleスプレッドシート</vt:lpstr>
      <vt:lpstr>グループ：指導案シートと動画教材へのフィードバック</vt:lpstr>
      <vt:lpstr>一斉：問題の共有と検討 </vt:lpstr>
      <vt:lpstr>よくでる質問項目シート（主に授業、教育に関して）についてのグループディスカッション</vt:lpstr>
      <vt:lpstr>よくでる質問項目(I. 主に授業、教育に関して)</vt:lpstr>
      <vt:lpstr>グループ：質問シートについてのディスカッション</vt:lpstr>
      <vt:lpstr>Googleスプレッドシート</vt:lpstr>
      <vt:lpstr>IDの参考資料を活用して提案を考える</vt:lpstr>
      <vt:lpstr>eラーニングの質保証レイヤーモデル (鈴木, 2006)</vt:lpstr>
      <vt:lpstr>グループ：よくある質問(1)についてのディスカッション</vt:lpstr>
      <vt:lpstr>一斉：コメントの共有と検討 </vt:lpstr>
      <vt:lpstr>研修前半振り返り</vt:lpstr>
      <vt:lpstr>対面研修の流れ</vt:lpstr>
      <vt:lpstr>研修の目標</vt:lpstr>
      <vt:lpstr>評価基準：ルーブリック</vt:lpstr>
      <vt:lpstr>事務連絡</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研修に参加する前に</dc:title>
  <dc:creator>Yoshiko Goda</dc:creator>
  <cp:lastModifiedBy>細野 康男</cp:lastModifiedBy>
  <cp:revision>232</cp:revision>
  <cp:lastPrinted>2019-12-05T04:23:39Z</cp:lastPrinted>
  <dcterms:created xsi:type="dcterms:W3CDTF">2018-11-07T10:07:58Z</dcterms:created>
  <dcterms:modified xsi:type="dcterms:W3CDTF">2020-01-12T15:57:41Z</dcterms:modified>
</cp:coreProperties>
</file>