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4" r:id="rId2"/>
    <p:sldId id="265" r:id="rId3"/>
    <p:sldId id="279" r:id="rId4"/>
    <p:sldId id="267" r:id="rId5"/>
    <p:sldId id="280" r:id="rId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814937-5303-481E-BBB8-13CB3E598B94}" type="datetimeFigureOut">
              <a:rPr kumimoji="1" lang="ja-JP" altLang="en-US" smtClean="0"/>
              <a:t>2020/2/7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AF74B8-CE35-43BE-A74F-5CFE953A6F98}" type="slidenum">
              <a:rPr kumimoji="1" lang="ja-JP" altLang="en-US" smtClean="0"/>
              <a:t>‹#›</a:t>
            </a:fld>
            <a:endParaRPr kumimoji="1" lang="ja-JP" altLang="en-US"/>
          </a:p>
        </p:txBody>
      </p:sp>
    </p:spTree>
    <p:extLst>
      <p:ext uri="{BB962C8B-B14F-4D97-AF65-F5344CB8AC3E}">
        <p14:creationId xmlns:p14="http://schemas.microsoft.com/office/powerpoint/2010/main" val="37086153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1</a:t>
            </a:fld>
            <a:endParaRPr kumimoji="1" lang="ja-JP" altLang="en-US"/>
          </a:p>
        </p:txBody>
      </p:sp>
    </p:spTree>
    <p:extLst>
      <p:ext uri="{BB962C8B-B14F-4D97-AF65-F5344CB8AC3E}">
        <p14:creationId xmlns:p14="http://schemas.microsoft.com/office/powerpoint/2010/main" val="33454237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CAF74B8-CE35-43BE-A74F-5CFE953A6F98}" type="slidenum">
              <a:rPr kumimoji="1" lang="ja-JP" altLang="en-US" smtClean="0"/>
              <a:t>2</a:t>
            </a:fld>
            <a:endParaRPr kumimoji="1" lang="ja-JP" altLang="en-US"/>
          </a:p>
        </p:txBody>
      </p:sp>
    </p:spTree>
    <p:extLst>
      <p:ext uri="{BB962C8B-B14F-4D97-AF65-F5344CB8AC3E}">
        <p14:creationId xmlns:p14="http://schemas.microsoft.com/office/powerpoint/2010/main" val="1777785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88E2109-6E34-4154-86F7-28EA75EF6646}"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419704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CF42775-5EBF-4F78-B817-A3B21F3A11B8}"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0000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3554551-B573-4735-8658-EC43F327F8FE}"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95065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851888-4AE0-494E-B908-DD2821292677}"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62577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E7655-F463-4EB2-966E-F6E1CE10F0F2}" type="datetime1">
              <a:rPr kumimoji="1" lang="ja-JP" altLang="en-US" smtClean="0"/>
              <a:t>2020/2/7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52508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5A6ECFA-7B5E-4922-AD57-FD9103BE1AAA}"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82702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03C1C42-74C6-4F56-9861-62466A803D7A}" type="datetime1">
              <a:rPr kumimoji="1" lang="ja-JP" altLang="en-US" smtClean="0"/>
              <a:t>2020/2/7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203213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CCCE9F0-D29D-4EBD-BCE6-5553F64F8799}" type="datetime1">
              <a:rPr kumimoji="1" lang="ja-JP" altLang="en-US" smtClean="0"/>
              <a:t>2020/2/7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4152744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F910C9F-B093-4562-8D69-777B4498B8B0}" type="datetime1">
              <a:rPr kumimoji="1" lang="ja-JP" altLang="en-US" smtClean="0"/>
              <a:t>2020/2/7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214419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B3ABAA-A229-4A7F-A612-07A10DB17BF8}"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2630478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34F59D-A54B-4F2B-A616-7D8F63A67E6C}" type="datetime1">
              <a:rPr kumimoji="1" lang="ja-JP" altLang="en-US" smtClean="0"/>
              <a:t>2020/2/7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38739267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F6173E-3138-4CC9-B3F2-E9C499772A2E}" type="datetime1">
              <a:rPr kumimoji="1" lang="ja-JP" altLang="en-US" smtClean="0"/>
              <a:t>2020/2/7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F072A-B510-4B53-8B47-663DCA8D6958}" type="slidenum">
              <a:rPr kumimoji="1" lang="ja-JP" altLang="en-US" smtClean="0"/>
              <a:t>‹#›</a:t>
            </a:fld>
            <a:endParaRPr kumimoji="1" lang="ja-JP" altLang="en-US"/>
          </a:p>
        </p:txBody>
      </p:sp>
    </p:spTree>
    <p:extLst>
      <p:ext uri="{BB962C8B-B14F-4D97-AF65-F5344CB8AC3E}">
        <p14:creationId xmlns:p14="http://schemas.microsoft.com/office/powerpoint/2010/main" val="612506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a:t>
            </a:r>
            <a:r>
              <a:rPr lang="ja-JP" altLang="en-US" sz="1600" dirty="0">
                <a:latin typeface="Meiryo UI" panose="020B0604030504040204" pitchFamily="50" charset="-128"/>
                <a:ea typeface="Meiryo UI" panose="020B0604030504040204" pitchFamily="50" charset="-128"/>
              </a:rPr>
              <a:t>課題</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ICT</a:t>
            </a:r>
            <a:r>
              <a:rPr lang="ja-JP" altLang="en-US" sz="1600" dirty="0" smtClean="0">
                <a:latin typeface="Meiryo UI" panose="020B0604030504040204" pitchFamily="50" charset="-128"/>
                <a:ea typeface="Meiryo UI" panose="020B0604030504040204" pitchFamily="50" charset="-128"/>
              </a:rPr>
              <a:t>活用研修」担当教員育成研修　アクションプランシート</a:t>
            </a:r>
            <a:r>
              <a:rPr lang="en-US" altLang="ja-JP" sz="1600" dirty="0" smtClean="0">
                <a:latin typeface="Meiryo UI" panose="020B0604030504040204" pitchFamily="50" charset="-128"/>
                <a:ea typeface="Meiryo UI" panose="020B0604030504040204" pitchFamily="50" charset="-128"/>
              </a:rPr>
              <a:t>(1/2)</a:t>
            </a:r>
            <a:endParaRPr kumimoji="1" lang="ja-JP" altLang="en-US" sz="1600" dirty="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nvPr>
        </p:nvGraphicFramePr>
        <p:xfrm>
          <a:off x="838200" y="1305016"/>
          <a:ext cx="10515600" cy="4998130"/>
        </p:xfrm>
        <a:graphic>
          <a:graphicData uri="http://schemas.openxmlformats.org/drawingml/2006/table">
            <a:tbl>
              <a:tblPr firstRow="1" firstCol="1" bandRow="1"/>
              <a:tblGrid>
                <a:gridCol w="1429822"/>
                <a:gridCol w="4542889"/>
                <a:gridCol w="4542889"/>
              </a:tblGrid>
              <a:tr h="333210">
                <a:tc gridSpan="3">
                  <a:txBody>
                    <a:bodyPr/>
                    <a:lstStyle/>
                    <a:p>
                      <a:pPr indent="533400" algn="just">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行動計画</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立案日：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日</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333210">
                <a:tc rowSpan="2">
                  <a:txBody>
                    <a:bodyPr/>
                    <a:lstStyle/>
                    <a:p>
                      <a:pPr algn="ctr">
                        <a:lnSpc>
                          <a:spcPct val="3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行動項目</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gridSpan="2">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アクションの詳細計画</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r>
              <a:tr h="333210">
                <a:tc vMerge="1">
                  <a:txBody>
                    <a:bodyPr/>
                    <a:lstStyle/>
                    <a:p>
                      <a:endParaRPr kumimoji="1" lang="ja-JP" altLang="en-US"/>
                    </a:p>
                  </a:txBody>
                  <a:tcPr/>
                </a:tc>
                <a:tc>
                  <a:txBody>
                    <a:bodyPr/>
                    <a:lstStyle/>
                    <a:p>
                      <a:pPr algn="ctr">
                        <a:lnSpc>
                          <a:spcPct val="200000"/>
                        </a:lnSpc>
                        <a:spcAft>
                          <a:spcPts val="0"/>
                        </a:spcAft>
                      </a:pP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誰が</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誰と</a:t>
                      </a: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何を目標にして</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1</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日）</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2</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年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月</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3</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年</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3210">
                <a:tc gridSpan="3">
                  <a:txBody>
                    <a:bodyPr/>
                    <a:lstStyle/>
                    <a:p>
                      <a:pPr algn="ctr">
                        <a:lnSpc>
                          <a:spcPct val="200000"/>
                        </a:lnSpc>
                        <a:spcAft>
                          <a:spcPts val="0"/>
                        </a:spcAft>
                      </a:pPr>
                      <a:r>
                        <a:rPr lang="en-US"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4</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週間以内にやること（期日＝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年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月　　</a:t>
                      </a:r>
                      <a:r>
                        <a:rPr lang="en-US" alt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r>
                        <a:rPr lang="ja-JP" sz="1000" b="1" kern="100" dirty="0" smtClean="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日</a:t>
                      </a:r>
                      <a:r>
                        <a:rPr lang="ja-JP" sz="1000" b="1"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a:t>
                      </a: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r>
              <a:tr h="666415">
                <a:tc>
                  <a:txBody>
                    <a:bodyPr/>
                    <a:lstStyle/>
                    <a:p>
                      <a:pPr algn="just">
                        <a:spcAft>
                          <a:spcPts val="0"/>
                        </a:spcAft>
                      </a:pPr>
                      <a:r>
                        <a:rPr lang="en-US" sz="800"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pPr>
                      <a:r>
                        <a:rPr lang="en-US"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rPr>
                        <a:t> </a:t>
                      </a:r>
                      <a:endParaRPr lang="ja-JP" sz="800" kern="100" dirty="0">
                        <a:solidFill>
                          <a:schemeClr val="tx1">
                            <a:lumMod val="75000"/>
                            <a:lumOff val="25000"/>
                          </a:schemeClr>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53249" marR="5324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6" name="テキスト ボックス 15"/>
          <p:cNvSpPr txBox="1"/>
          <p:nvPr/>
        </p:nvSpPr>
        <p:spPr>
          <a:xfrm>
            <a:off x="355104" y="825623"/>
            <a:ext cx="8460420" cy="369332"/>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計画</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これか</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ら</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約</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1</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ヶ月の行動計画を立ててみましょう。</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1</a:t>
            </a:fld>
            <a:endParaRPr kumimoji="1" lang="ja-JP" altLang="en-US"/>
          </a:p>
        </p:txBody>
      </p:sp>
      <p:sp>
        <p:nvSpPr>
          <p:cNvPr id="7" name="正方形/長方形 6"/>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5474805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a:t>
            </a:r>
            <a:r>
              <a:rPr lang="ja-JP" altLang="en-US" sz="1600" dirty="0">
                <a:latin typeface="Meiryo UI" panose="020B0604030504040204" pitchFamily="50" charset="-128"/>
                <a:ea typeface="Meiryo UI" panose="020B0604030504040204" pitchFamily="50" charset="-128"/>
              </a:rPr>
              <a:t>課題</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　アクションプランシート</a:t>
            </a:r>
            <a:r>
              <a:rPr lang="en-US" altLang="ja-JP" sz="1600" dirty="0" smtClean="0">
                <a:latin typeface="Meiryo UI" panose="020B0604030504040204" pitchFamily="50" charset="-128"/>
                <a:ea typeface="Meiryo UI" panose="020B0604030504040204" pitchFamily="50" charset="-128"/>
              </a:rPr>
              <a:t>(2/2)</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3682" y="834501"/>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今後、</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活用研修を実施する際の懸念事項</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を実施するにあたり、心配な</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こと</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懸念</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する</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こと</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等</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を</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記入し、それらの問題を解決するために</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出来ること</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を</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考えて下さい。</a:t>
            </a:r>
            <a:endParaRPr kumimoji="1" lang="ja-JP" altLang="en-US"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正方形/長方形 1"/>
          <p:cNvSpPr/>
          <p:nvPr/>
        </p:nvSpPr>
        <p:spPr>
          <a:xfrm>
            <a:off x="353682" y="1544713"/>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353681" y="3738979"/>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活用研修担当教員</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としての姿勢・態度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研修担当教員</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として</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の意気込みを記入して下さい。</a:t>
            </a:r>
          </a:p>
        </p:txBody>
      </p:sp>
      <p:sp>
        <p:nvSpPr>
          <p:cNvPr id="8" name="正方形/長方形 7"/>
          <p:cNvSpPr/>
          <p:nvPr/>
        </p:nvSpPr>
        <p:spPr>
          <a:xfrm>
            <a:off x="353681" y="4511335"/>
            <a:ext cx="11499012" cy="189982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2</a:t>
            </a:fld>
            <a:endParaRPr kumimoji="1" lang="ja-JP" altLang="en-US"/>
          </a:p>
        </p:txBody>
      </p:sp>
    </p:spTree>
    <p:extLst>
      <p:ext uri="{BB962C8B-B14F-4D97-AF65-F5344CB8AC3E}">
        <p14:creationId xmlns:p14="http://schemas.microsoft.com/office/powerpoint/2010/main" val="3729399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a:t>
            </a:r>
            <a:r>
              <a:rPr lang="ja-JP" altLang="en-US" sz="1600" dirty="0">
                <a:latin typeface="Meiryo UI" panose="020B0604030504040204" pitchFamily="50" charset="-128"/>
                <a:ea typeface="Meiryo UI" panose="020B0604030504040204" pitchFamily="50" charset="-128"/>
              </a:rPr>
              <a:t>課題</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　自己評価シート</a:t>
            </a:r>
            <a:r>
              <a:rPr lang="en-US" altLang="ja-JP" sz="1600" dirty="0" smtClean="0">
                <a:latin typeface="Meiryo UI" panose="020B0604030504040204" pitchFamily="50" charset="-128"/>
                <a:ea typeface="Meiryo UI" panose="020B0604030504040204" pitchFamily="50" charset="-128"/>
              </a:rPr>
              <a:t>(1/3)</a:t>
            </a:r>
            <a:endParaRPr kumimoji="1" lang="ja-JP" altLang="en-US"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55104" y="894630"/>
            <a:ext cx="10833356" cy="646331"/>
          </a:xfrm>
          <a:prstGeom prst="rect">
            <a:avLst/>
          </a:prstGeom>
          <a:noFill/>
        </p:spPr>
        <p:txBody>
          <a:bodyPr wrap="square" rtlCol="0">
            <a:spAutoFit/>
          </a:bodyPr>
          <a:lstStyle/>
          <a:p>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活用研修」で扱っている内容・スキル</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以下設問について</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、どの程度できるか数字で回答して</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ください（○印を入れる）。</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「できない⇔できる」の自己評価を</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0</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10</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の</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rPr>
              <a:t>11</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rPr>
              <a:t>段階</a:t>
            </a:r>
            <a:endParaRPr kumimoji="1" lang="ja-JP" altLang="en-US" sz="1200" dirty="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3505362259"/>
              </p:ext>
            </p:extLst>
          </p:nvPr>
        </p:nvGraphicFramePr>
        <p:xfrm>
          <a:off x="353688" y="1589250"/>
          <a:ext cx="11499008" cy="4828800"/>
        </p:xfrm>
        <a:graphic>
          <a:graphicData uri="http://schemas.openxmlformats.org/drawingml/2006/table">
            <a:tbl>
              <a:tblPr/>
              <a:tblGrid>
                <a:gridCol w="235274"/>
                <a:gridCol w="3421274"/>
                <a:gridCol w="401926"/>
                <a:gridCol w="401926"/>
                <a:gridCol w="401926"/>
                <a:gridCol w="401926"/>
                <a:gridCol w="401926"/>
                <a:gridCol w="401926"/>
                <a:gridCol w="401926"/>
                <a:gridCol w="401926"/>
                <a:gridCol w="401926"/>
                <a:gridCol w="401926"/>
                <a:gridCol w="401926"/>
                <a:gridCol w="3421274"/>
              </a:tblGrid>
              <a:tr h="402400">
                <a:tc>
                  <a:txBody>
                    <a:bodyPr/>
                    <a:lstStyle/>
                    <a:p>
                      <a:pPr algn="l" fontAlgn="ct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0</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4</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5</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6</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7</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8</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9</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10</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l"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①</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baseline="0" dirty="0" smtClean="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制作の手順を説明できない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制作の手順を説明できる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②</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制作のポイントを列挙できない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制作のポイントを列挙できる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③</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を撮影できない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を撮影できる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④</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をネット上に公開できない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をネット上に公開できる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⑤</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を他の人に共有できない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を他の人に共有できる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⑥</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教材がどんなものかイメージできない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教材がどんなものかイメージできる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⑦</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ID</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とは何か簡潔に説明できない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ID</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とは何か簡潔に説明できる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⑧</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で動画教材を効果的に活用する方法を説明できない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で動画教材を効果的に活用する方法を説明できる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⑨</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設計で活用する動画教材を評価し改善点を挙げることができない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授業</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設計で活用する動画教材を評価し改善点を挙げることができる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⑩</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教材の作成は自分でも出来そうだと思わない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動画</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教材の作成は自分でも出来そうだと思う</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2400">
                <a:tc>
                  <a:txBody>
                    <a:bodyPr/>
                    <a:lstStyle/>
                    <a:p>
                      <a:pPr algn="ctr"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⑪</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の授業でも動画教材を活用してみようと考えない</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 自分</a:t>
                      </a: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の授業でも動画教材を活用してみようと考える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正方形/長方形 4"/>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3BF072A-B510-4B53-8B47-663DCA8D6958}" type="slidenum">
              <a:rPr kumimoji="1" lang="ja-JP" altLang="en-US" smtClean="0"/>
              <a:t>3</a:t>
            </a:fld>
            <a:endParaRPr kumimoji="1" lang="ja-JP" altLang="en-US"/>
          </a:p>
        </p:txBody>
      </p:sp>
    </p:spTree>
    <p:extLst>
      <p:ext uri="{BB962C8B-B14F-4D97-AF65-F5344CB8AC3E}">
        <p14:creationId xmlns:p14="http://schemas.microsoft.com/office/powerpoint/2010/main" val="20677164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53682" y="903509"/>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zh-TW" altLang="en-US"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zh-TW" dirty="0">
                <a:solidFill>
                  <a:schemeClr val="tx1">
                    <a:lumMod val="75000"/>
                    <a:lumOff val="25000"/>
                  </a:schemeClr>
                </a:solidFill>
                <a:latin typeface="Meiryo UI" panose="020B0604030504040204" pitchFamily="50" charset="-128"/>
                <a:ea typeface="Meiryo UI" panose="020B0604030504040204" pitchFamily="50" charset="-128"/>
              </a:rPr>
              <a:t>ICT</a:t>
            </a:r>
            <a:r>
              <a:rPr lang="zh-TW" altLang="en-US" dirty="0">
                <a:solidFill>
                  <a:schemeClr val="tx1">
                    <a:lumMod val="75000"/>
                    <a:lumOff val="25000"/>
                  </a:schemeClr>
                </a:solidFill>
                <a:latin typeface="Meiryo UI" panose="020B0604030504040204" pitchFamily="50" charset="-128"/>
                <a:ea typeface="Meiryo UI" panose="020B0604030504040204" pitchFamily="50" charset="-128"/>
              </a:rPr>
              <a:t>活用研修</a:t>
            </a:r>
            <a:r>
              <a:rPr lang="zh-TW" altLang="en-US"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担当</a:t>
            </a:r>
            <a:r>
              <a:rPr lang="zh-TW" altLang="en-US" dirty="0" smtClean="0">
                <a:solidFill>
                  <a:schemeClr val="tx1">
                    <a:lumMod val="75000"/>
                    <a:lumOff val="25000"/>
                  </a:schemeClr>
                </a:solidFill>
                <a:latin typeface="Meiryo UI" panose="020B0604030504040204" pitchFamily="50" charset="-128"/>
                <a:ea typeface="Meiryo UI" panose="020B0604030504040204" pitchFamily="50" charset="-128"/>
              </a:rPr>
              <a:t>教員</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育成</a:t>
            </a:r>
            <a:r>
              <a:rPr lang="zh-TW" altLang="en-US" dirty="0" smtClean="0">
                <a:solidFill>
                  <a:schemeClr val="tx1">
                    <a:lumMod val="75000"/>
                    <a:lumOff val="25000"/>
                  </a:schemeClr>
                </a:solidFill>
                <a:latin typeface="Meiryo UI" panose="020B0604030504040204" pitchFamily="50" charset="-128"/>
                <a:ea typeface="Meiryo UI" panose="020B0604030504040204" pitchFamily="50" charset="-128"/>
              </a:rPr>
              <a:t>研修</a:t>
            </a:r>
            <a:r>
              <a:rPr lang="zh-TW" altLang="en-US" dirty="0">
                <a:solidFill>
                  <a:schemeClr val="tx1">
                    <a:lumMod val="75000"/>
                    <a:lumOff val="25000"/>
                  </a:schemeClr>
                </a:solidFill>
                <a:latin typeface="Meiryo UI" panose="020B0604030504040204" pitchFamily="50" charset="-128"/>
                <a:ea typeface="Meiryo UI" panose="020B0604030504040204" pitchFamily="50" charset="-128"/>
              </a:rPr>
              <a:t>　目標達成度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活用研修</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」担当教員</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として、ご自身のスキルや知識を、ルーブリックでどの程度か記入してください。</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368771377"/>
              </p:ext>
            </p:extLst>
          </p:nvPr>
        </p:nvGraphicFramePr>
        <p:xfrm>
          <a:off x="353682" y="1615126"/>
          <a:ext cx="11499009" cy="4741225"/>
        </p:xfrm>
        <a:graphic>
          <a:graphicData uri="http://schemas.openxmlformats.org/drawingml/2006/table">
            <a:tbl>
              <a:tblPr/>
              <a:tblGrid>
                <a:gridCol w="2165231"/>
                <a:gridCol w="2156604"/>
                <a:gridCol w="1777041"/>
                <a:gridCol w="1820174"/>
                <a:gridCol w="1828800"/>
                <a:gridCol w="1751159"/>
              </a:tblGrid>
              <a:tr h="465245">
                <a:tc>
                  <a:txBody>
                    <a:bodyPr/>
                    <a:lstStyle/>
                    <a:p>
                      <a:pPr algn="ctr"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学習目標</a:t>
                      </a: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評価項目</a:t>
                      </a: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a:t>
                      </a:r>
                      <a:endPar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根拠</a:t>
                      </a:r>
                      <a:r>
                        <a:rPr lang="en-US" altLang="ja-JP"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p>
                    <a:p>
                      <a:pPr algn="ctr" fontAlgn="ct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ステップアップ必要事項</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108290">
                <a:tc rowSpan="3">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①目標</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活用研修教材一式を活用し、研修を実施することができる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1_1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カリキュラム、シラバスを確認し、研修の準備としてやるべきことが列挙できる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・研修全体における事前学習の位置づけ、当日の学習活動の流れを把握している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・教材を扱うポイント、教具の効果的な使用方法について手順をイメージすることができる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・事前学習と対面研修当日の学習活動との関連を把握している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・備品や教具を対面研修で、いつ、どのように使用するか説明できる</a:t>
                      </a:r>
                      <a:endPar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・事前学習で受講者が学習してく事項を把握している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・当日に必要な備品や教具など指摘できる</a:t>
                      </a:r>
                    </a:p>
                    <a:p>
                      <a:pPr algn="l" fontAlgn="ctr"/>
                      <a:endParaRPr lang="ja-JP" altLang="en-US" sz="9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0209">
                <a:tc vMerge="1">
                  <a:txBody>
                    <a:bodyPr/>
                    <a:lstStyle/>
                    <a:p>
                      <a:pPr algn="r"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1_2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カリキュラム、シラバスを確認し、研修の流れと自身の講師としての役割が説明できる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・シラバスや対面研修当日用教材を使い研修を実施する際に、各学習活動の意義や位置づけだけでなく、それらの関係性、および、研修全体における位置づけを意識している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・シラバスや対面研修当日用教材を使い研修を実施する際に、各学習活動の意義や位置づけを意識している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・シラバスや対面研修当日用教材を使い、研修の学習活動を実施することができる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61069">
                <a:tc vMerge="1">
                  <a:txBody>
                    <a:bodyPr/>
                    <a:lstStyle/>
                    <a:p>
                      <a:pPr algn="r"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1_3 </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カリキュラム、シラバスを確認し、研修後の流れが説明できる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・事後課題と研修全体のつながりを説明できる</a:t>
                      </a:r>
                    </a:p>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・成果物を評価することができる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・最終課題の意義を説明できる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・最終課題と締切を把握している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08127">
                <a:tc rowSpan="2">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②目標</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2</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活用研修で受講者により作成された指導案シートおよび動画教材の改善提案を行うことができる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2_1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活用研修で受講者により作成された指導案シートに適切に改善提案を行うことができる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・指導案シートに記載される授業全体について、</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的な観点からコメントすることができる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・指導案シートの記入事項と各項目で記入するべき事項の整合性を指摘することができる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・指導案シートの項目に何を記入すればよいか説明できる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8285">
                <a:tc vMerge="1">
                  <a:txBody>
                    <a:bodyPr/>
                    <a:lstStyle/>
                    <a:p>
                      <a:pPr algn="l"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2_2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活用研修で受講者により作成された動画教材について、動画教材チェックリストを活用して改善提案を行うことができる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・動画教材チェックリストを活用し、適切に動画教材について分析し、更によくするための改善提案を行うことができる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・動画教材チェックリストを活用して、当該授業において、記入が必要な項目とそうでない項目を区別しすることができる</a:t>
                      </a:r>
                      <a:endPar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・動画教材チェックリストの項目に何を記入すればよいか説明できる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正方形/長方形 1"/>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4</a:t>
            </a:fld>
            <a:endParaRPr kumimoji="1" lang="ja-JP" altLang="en-US"/>
          </a:p>
        </p:txBody>
      </p:sp>
      <p:sp>
        <p:nvSpPr>
          <p:cNvPr id="7" name="正方形/長方形 6"/>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a:t>
            </a:r>
            <a:r>
              <a:rPr lang="ja-JP" altLang="en-US" sz="1600" dirty="0">
                <a:latin typeface="Meiryo UI" panose="020B0604030504040204" pitchFamily="50" charset="-128"/>
                <a:ea typeface="Meiryo UI" panose="020B0604030504040204" pitchFamily="50" charset="-128"/>
              </a:rPr>
              <a:t>課題</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　自己評価シート</a:t>
            </a:r>
            <a:r>
              <a:rPr lang="en-US" altLang="ja-JP" sz="1600" dirty="0" smtClean="0">
                <a:latin typeface="Meiryo UI" panose="020B0604030504040204" pitchFamily="50" charset="-128"/>
                <a:ea typeface="Meiryo UI" panose="020B0604030504040204" pitchFamily="50" charset="-128"/>
              </a:rPr>
              <a:t>(2/3)</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7961238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テキスト ボックス 15"/>
          <p:cNvSpPr txBox="1"/>
          <p:nvPr/>
        </p:nvSpPr>
        <p:spPr>
          <a:xfrm>
            <a:off x="353682" y="903509"/>
            <a:ext cx="11838317" cy="646331"/>
          </a:xfrm>
          <a:prstGeom prst="rect">
            <a:avLst/>
          </a:prstGeom>
          <a:noFill/>
        </p:spPr>
        <p:txBody>
          <a:bodyPr wrap="square" rtlCol="0">
            <a:spAutoFit/>
          </a:bodyPr>
          <a:lstStyle/>
          <a:p>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r>
              <a:rPr lang="zh-TW" altLang="en-US" dirty="0">
                <a:solidFill>
                  <a:schemeClr val="tx1">
                    <a:lumMod val="75000"/>
                    <a:lumOff val="25000"/>
                  </a:schemeClr>
                </a:solidFill>
                <a:latin typeface="Meiryo UI" panose="020B0604030504040204" pitchFamily="50" charset="-128"/>
                <a:ea typeface="Meiryo UI" panose="020B0604030504040204" pitchFamily="50" charset="-128"/>
              </a:rPr>
              <a:t>「</a:t>
            </a:r>
            <a:r>
              <a:rPr lang="en-US" altLang="zh-TW" dirty="0">
                <a:solidFill>
                  <a:schemeClr val="tx1">
                    <a:lumMod val="75000"/>
                    <a:lumOff val="25000"/>
                  </a:schemeClr>
                </a:solidFill>
                <a:latin typeface="Meiryo UI" panose="020B0604030504040204" pitchFamily="50" charset="-128"/>
                <a:ea typeface="Meiryo UI" panose="020B0604030504040204" pitchFamily="50" charset="-128"/>
              </a:rPr>
              <a:t>ICT</a:t>
            </a:r>
            <a:r>
              <a:rPr lang="zh-TW" altLang="en-US" dirty="0">
                <a:solidFill>
                  <a:schemeClr val="tx1">
                    <a:lumMod val="75000"/>
                    <a:lumOff val="25000"/>
                  </a:schemeClr>
                </a:solidFill>
                <a:latin typeface="Meiryo UI" panose="020B0604030504040204" pitchFamily="50" charset="-128"/>
                <a:ea typeface="Meiryo UI" panose="020B0604030504040204" pitchFamily="50" charset="-128"/>
              </a:rPr>
              <a:t>活用研修</a:t>
            </a:r>
            <a:r>
              <a:rPr lang="zh-TW" altLang="en-US" dirty="0" smtClean="0">
                <a:solidFill>
                  <a:schemeClr val="tx1">
                    <a:lumMod val="75000"/>
                    <a:lumOff val="25000"/>
                  </a:schemeClr>
                </a:solidFill>
                <a:latin typeface="Meiryo UI" panose="020B0604030504040204" pitchFamily="50" charset="-128"/>
                <a:ea typeface="Meiryo UI" panose="020B0604030504040204" pitchFamily="50" charset="-128"/>
              </a:rPr>
              <a:t>」</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担当</a:t>
            </a:r>
            <a:r>
              <a:rPr lang="zh-TW" altLang="en-US" dirty="0" smtClean="0">
                <a:solidFill>
                  <a:schemeClr val="tx1">
                    <a:lumMod val="75000"/>
                    <a:lumOff val="25000"/>
                  </a:schemeClr>
                </a:solidFill>
                <a:latin typeface="Meiryo UI" panose="020B0604030504040204" pitchFamily="50" charset="-128"/>
                <a:ea typeface="Meiryo UI" panose="020B0604030504040204" pitchFamily="50" charset="-128"/>
              </a:rPr>
              <a:t>教員</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育成</a:t>
            </a:r>
            <a:r>
              <a:rPr lang="zh-TW" altLang="en-US" dirty="0" smtClean="0">
                <a:solidFill>
                  <a:schemeClr val="tx1">
                    <a:lumMod val="75000"/>
                    <a:lumOff val="25000"/>
                  </a:schemeClr>
                </a:solidFill>
                <a:latin typeface="Meiryo UI" panose="020B0604030504040204" pitchFamily="50" charset="-128"/>
                <a:ea typeface="Meiryo UI" panose="020B0604030504040204" pitchFamily="50" charset="-128"/>
              </a:rPr>
              <a:t>研修</a:t>
            </a:r>
            <a:r>
              <a:rPr lang="zh-TW" altLang="en-US" dirty="0">
                <a:solidFill>
                  <a:schemeClr val="tx1">
                    <a:lumMod val="75000"/>
                    <a:lumOff val="25000"/>
                  </a:schemeClr>
                </a:solidFill>
                <a:latin typeface="Meiryo UI" panose="020B0604030504040204" pitchFamily="50" charset="-128"/>
                <a:ea typeface="Meiryo UI" panose="020B0604030504040204" pitchFamily="50" charset="-128"/>
              </a:rPr>
              <a:t>　目標達成度</a:t>
            </a:r>
            <a:r>
              <a:rPr lang="en-US" altLang="ja-JP" dirty="0" smtClean="0">
                <a:solidFill>
                  <a:schemeClr val="tx1">
                    <a:lumMod val="75000"/>
                    <a:lumOff val="25000"/>
                  </a:schemeClr>
                </a:solidFill>
                <a:latin typeface="Meiryo UI" panose="020B0604030504040204" pitchFamily="50" charset="-128"/>
                <a:ea typeface="Meiryo UI" panose="020B0604030504040204" pitchFamily="50" charset="-128"/>
              </a:rPr>
              <a:t>】</a:t>
            </a:r>
          </a:p>
          <a:p>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a:t>
            </a:r>
            <a:r>
              <a:rPr lang="en-US" altLang="ja-JP" dirty="0">
                <a:solidFill>
                  <a:schemeClr val="tx1">
                    <a:lumMod val="75000"/>
                    <a:lumOff val="25000"/>
                  </a:schemeClr>
                </a:solidFill>
                <a:latin typeface="Meiryo UI" panose="020B0604030504040204" pitchFamily="50" charset="-128"/>
                <a:ea typeface="Meiryo UI" panose="020B0604030504040204" pitchFamily="50" charset="-128"/>
              </a:rPr>
              <a:t>ICT</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活用研修</a:t>
            </a:r>
            <a:r>
              <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rPr>
              <a:t>」担当教員</a:t>
            </a:r>
            <a:r>
              <a:rPr lang="ja-JP" altLang="en-US" dirty="0">
                <a:solidFill>
                  <a:schemeClr val="tx1">
                    <a:lumMod val="75000"/>
                    <a:lumOff val="25000"/>
                  </a:schemeClr>
                </a:solidFill>
                <a:latin typeface="Meiryo UI" panose="020B0604030504040204" pitchFamily="50" charset="-128"/>
                <a:ea typeface="Meiryo UI" panose="020B0604030504040204" pitchFamily="50" charset="-128"/>
              </a:rPr>
              <a:t>として、ご自身のスキルや知識を、ルーブリックでどの程度か記入してください。</a:t>
            </a:r>
            <a:endParaRPr lang="ja-JP" altLang="en-US" dirty="0" smtClean="0">
              <a:solidFill>
                <a:schemeClr val="tx1">
                  <a:lumMod val="75000"/>
                  <a:lumOff val="25000"/>
                </a:schemeClr>
              </a:solidFill>
              <a:latin typeface="Meiryo UI" panose="020B0604030504040204" pitchFamily="50" charset="-128"/>
              <a:ea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896564436"/>
              </p:ext>
            </p:extLst>
          </p:nvPr>
        </p:nvGraphicFramePr>
        <p:xfrm>
          <a:off x="353682" y="2115456"/>
          <a:ext cx="11499009" cy="2623744"/>
        </p:xfrm>
        <a:graphic>
          <a:graphicData uri="http://schemas.openxmlformats.org/drawingml/2006/table">
            <a:tbl>
              <a:tblPr/>
              <a:tblGrid>
                <a:gridCol w="2165231"/>
                <a:gridCol w="2156604"/>
                <a:gridCol w="1777041"/>
                <a:gridCol w="1820174"/>
                <a:gridCol w="1828800"/>
                <a:gridCol w="1751159"/>
              </a:tblGrid>
              <a:tr h="465245">
                <a:tc>
                  <a:txBody>
                    <a:bodyPr/>
                    <a:lstStyle/>
                    <a:p>
                      <a:pPr algn="ctr"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学習目標</a:t>
                      </a: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評価項目</a:t>
                      </a:r>
                      <a:endParaRPr lang="ja-JP" altLang="en-US"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3</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2</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en-US" altLang="ja-JP"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1</a:t>
                      </a:r>
                      <a:endParaRPr lang="en-US" altLang="ja-JP" sz="11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ct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根拠</a:t>
                      </a:r>
                      <a:r>
                        <a:rPr lang="en-US" altLang="ja-JP"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p>
                    <a:p>
                      <a:pPr algn="ctr" fontAlgn="ctr"/>
                      <a:r>
                        <a:rPr lang="ja-JP" altLang="en-US" sz="1100" b="1"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ステップアップ必要事項</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1108290">
                <a:tc rowSpan="2">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③目標</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活用研修ででる主な質問に関して、インストラクショナルデザインおよび動画教材制作の観点からどのような工夫が可能か自分の考えを述べることができる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3_1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活用研修ででる主な質問に関して、インストラクショナルデザインの観点からどのような工夫が可能か自分の考えを述べることができる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活用研修ででる主な教育に関する質問について、活用可能な</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理論・モデル・ツールなどを用い、改善のための工夫を提案できる</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活用研修ででる主な教育に関する質問について、研修中に出てきた</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理論</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モデル</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ツールなどを用い、改善のための工夫を提案できる</a:t>
                      </a:r>
                      <a:endPar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活用研修ででる主な教育に関する質問について、質問の意図を汲み、どのような課題があるか、課題に関連して考慮すべきことなどを説明できる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1"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50209">
                <a:tc vMerge="1">
                  <a:txBody>
                    <a:bodyPr/>
                    <a:lstStyle/>
                    <a:p>
                      <a:pPr algn="r" fontAlgn="ct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3_2 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活用研修ででる主な質問に関して、動画教材制作の観点からどのような工夫が可能か自分の考えを述べることができる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活用研修ででる主な動画教材に関する質問に対して、研修中に習ったことだけでなく、新しく調べた教育工学に関する研究や実践、知見などを用い、改善のための工夫を提案できる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活用研修ででる主な動画教材に関する質問に対して、研修中に出てきた動画制作の留意点、動画教材チェックポイント、</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ID</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理論</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モデル</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ツールなどを用い、適切な対応方法や工夫を提案できる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a:t>
                      </a:r>
                      <a:r>
                        <a:rPr lang="en-US" altLang="ja-JP"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ICT</a:t>
                      </a:r>
                      <a:r>
                        <a:rPr lang="ja-JP" altLang="en-US" sz="900" b="0" i="0" u="none" strike="noStrike" dirty="0" smtClean="0">
                          <a:solidFill>
                            <a:schemeClr val="tx1">
                              <a:lumMod val="75000"/>
                              <a:lumOff val="25000"/>
                            </a:schemeClr>
                          </a:solidFill>
                          <a:effectLst/>
                          <a:latin typeface="Meiryo UI" panose="020B0604030504040204" pitchFamily="50" charset="-128"/>
                          <a:ea typeface="Meiryo UI" panose="020B0604030504040204" pitchFamily="50" charset="-128"/>
                        </a:rPr>
                        <a:t>活用研修ででる主な動画教材に関する質問に対して、質問の意図を汲み、どのような課題があるか、課題に関連して考慮すべきことなどを説明できる</a:t>
                      </a:r>
                      <a:endPar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endParaRP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900" b="0" i="0" u="none" strike="noStrike" dirty="0">
                          <a:solidFill>
                            <a:schemeClr val="tx1">
                              <a:lumMod val="75000"/>
                              <a:lumOff val="25000"/>
                            </a:schemeClr>
                          </a:solidFill>
                          <a:effectLst/>
                          <a:latin typeface="Meiryo UI" panose="020B0604030504040204" pitchFamily="50" charset="-128"/>
                          <a:ea typeface="Meiryo UI" panose="020B0604030504040204" pitchFamily="50" charset="-128"/>
                        </a:rPr>
                        <a:t>　</a:t>
                      </a:r>
                    </a:p>
                  </a:txBody>
                  <a:tcPr marL="5379" marR="5379" marT="537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 name="正方形/長方形 1"/>
          <p:cNvSpPr/>
          <p:nvPr/>
        </p:nvSpPr>
        <p:spPr>
          <a:xfrm>
            <a:off x="8246853" y="629728"/>
            <a:ext cx="3605839" cy="345057"/>
          </a:xfrm>
          <a:prstGeom prst="rect">
            <a:avLst/>
          </a:prstGeom>
          <a:ln w="28575">
            <a:solidFill>
              <a:schemeClr val="tx1">
                <a:lumMod val="75000"/>
                <a:lumOff val="25000"/>
              </a:schemeClr>
            </a:solidFill>
          </a:ln>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rPr>
              <a:t>氏名</a:t>
            </a:r>
            <a:endParaRPr kumimoji="1" lang="ja-JP" altLang="en-US" sz="1400" dirty="0">
              <a:solidFill>
                <a:schemeClr val="tx1">
                  <a:lumMod val="75000"/>
                  <a:lumOff val="25000"/>
                </a:schemeClr>
              </a:solidFill>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12"/>
          </p:nvPr>
        </p:nvSpPr>
        <p:spPr/>
        <p:txBody>
          <a:bodyPr/>
          <a:lstStyle/>
          <a:p>
            <a:fld id="{93BF072A-B510-4B53-8B47-663DCA8D6958}" type="slidenum">
              <a:rPr kumimoji="1" lang="ja-JP" altLang="en-US" smtClean="0"/>
              <a:t>5</a:t>
            </a:fld>
            <a:endParaRPr kumimoji="1" lang="ja-JP" altLang="en-US"/>
          </a:p>
        </p:txBody>
      </p:sp>
      <p:sp>
        <p:nvSpPr>
          <p:cNvPr id="7" name="正方形/長方形 6"/>
          <p:cNvSpPr/>
          <p:nvPr/>
        </p:nvSpPr>
        <p:spPr>
          <a:xfrm>
            <a:off x="353683" y="155277"/>
            <a:ext cx="11499011" cy="3881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（最終</a:t>
            </a:r>
            <a:r>
              <a:rPr lang="ja-JP" altLang="en-US" sz="1600" dirty="0">
                <a:latin typeface="Meiryo UI" panose="020B0604030504040204" pitchFamily="50" charset="-128"/>
                <a:ea typeface="Meiryo UI" panose="020B0604030504040204" pitchFamily="50" charset="-128"/>
              </a:rPr>
              <a:t>課題</a:t>
            </a:r>
            <a:r>
              <a:rPr lang="ja-JP" altLang="en-US" sz="1600" dirty="0" smtClean="0">
                <a:latin typeface="Meiryo UI" panose="020B0604030504040204" pitchFamily="50" charset="-128"/>
                <a:ea typeface="Meiryo UI" panose="020B0604030504040204" pitchFamily="50" charset="-128"/>
              </a:rPr>
              <a:t>）　「</a:t>
            </a:r>
            <a:r>
              <a:rPr lang="en-US" altLang="ja-JP" sz="1600" dirty="0">
                <a:latin typeface="Meiryo UI" panose="020B0604030504040204" pitchFamily="50" charset="-128"/>
                <a:ea typeface="Meiryo UI" panose="020B0604030504040204" pitchFamily="50" charset="-128"/>
              </a:rPr>
              <a:t>ICT</a:t>
            </a:r>
            <a:r>
              <a:rPr lang="ja-JP" altLang="en-US" sz="1600" dirty="0">
                <a:latin typeface="Meiryo UI" panose="020B0604030504040204" pitchFamily="50" charset="-128"/>
                <a:ea typeface="Meiryo UI" panose="020B0604030504040204" pitchFamily="50" charset="-128"/>
              </a:rPr>
              <a:t>活用研修」担当教員育成</a:t>
            </a:r>
            <a:r>
              <a:rPr lang="ja-JP" altLang="en-US" sz="1600" dirty="0" smtClean="0">
                <a:latin typeface="Meiryo UI" panose="020B0604030504040204" pitchFamily="50" charset="-128"/>
                <a:ea typeface="Meiryo UI" panose="020B0604030504040204" pitchFamily="50" charset="-128"/>
              </a:rPr>
              <a:t>研修　自己評価シート</a:t>
            </a:r>
            <a:r>
              <a:rPr lang="en-US" altLang="ja-JP" sz="1600" dirty="0" smtClean="0">
                <a:latin typeface="Meiryo UI" panose="020B0604030504040204" pitchFamily="50" charset="-128"/>
                <a:ea typeface="Meiryo UI" panose="020B0604030504040204" pitchFamily="50" charset="-128"/>
              </a:rPr>
              <a:t>(3/3)</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06321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3712</TotalTime>
  <Words>1371</Words>
  <Application>Microsoft Office PowerPoint</Application>
  <PresentationFormat>ワイド画面</PresentationFormat>
  <Paragraphs>275</Paragraphs>
  <Slides>5</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5</vt:i4>
      </vt:variant>
    </vt:vector>
  </HeadingPairs>
  <TitlesOfParts>
    <vt:vector size="12" baseType="lpstr">
      <vt:lpstr>Meiryo UI</vt:lpstr>
      <vt:lpstr>ＭＳ Ｐゴシック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デジタルハリウッド株式会社</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細野 康男</dc:creator>
  <cp:lastModifiedBy>細野 康男</cp:lastModifiedBy>
  <cp:revision>46</cp:revision>
  <dcterms:created xsi:type="dcterms:W3CDTF">2019-10-21T07:51:10Z</dcterms:created>
  <dcterms:modified xsi:type="dcterms:W3CDTF">2020-02-07T12:59:13Z</dcterms:modified>
</cp:coreProperties>
</file>