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82" r:id="rId2"/>
    <p:sldId id="283" r:id="rId3"/>
    <p:sldId id="284" r:id="rId4"/>
    <p:sldId id="285" r:id="rId5"/>
    <p:sldId id="281" r:id="rId6"/>
    <p:sldId id="268" r:id="rId7"/>
    <p:sldId id="269" r:id="rId8"/>
    <p:sldId id="270"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814937-5303-481E-BBB8-13CB3E598B94}" type="datetimeFigureOut">
              <a:rPr kumimoji="1" lang="ja-JP" altLang="en-US" smtClean="0"/>
              <a:t>2020/2/7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AF74B8-CE35-43BE-A74F-5CFE953A6F98}" type="slidenum">
              <a:rPr kumimoji="1" lang="ja-JP" altLang="en-US" smtClean="0"/>
              <a:t>‹#›</a:t>
            </a:fld>
            <a:endParaRPr kumimoji="1" lang="ja-JP" altLang="en-US"/>
          </a:p>
        </p:txBody>
      </p:sp>
    </p:spTree>
    <p:extLst>
      <p:ext uri="{BB962C8B-B14F-4D97-AF65-F5344CB8AC3E}">
        <p14:creationId xmlns:p14="http://schemas.microsoft.com/office/powerpoint/2010/main" val="37086153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CAF74B8-CE35-43BE-A74F-5CFE953A6F98}" type="slidenum">
              <a:rPr kumimoji="1" lang="ja-JP" altLang="en-US" smtClean="0"/>
              <a:t>8</a:t>
            </a:fld>
            <a:endParaRPr kumimoji="1" lang="ja-JP" altLang="en-US"/>
          </a:p>
        </p:txBody>
      </p:sp>
    </p:spTree>
    <p:extLst>
      <p:ext uri="{BB962C8B-B14F-4D97-AF65-F5344CB8AC3E}">
        <p14:creationId xmlns:p14="http://schemas.microsoft.com/office/powerpoint/2010/main" val="4007869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88E2109-6E34-4154-86F7-28EA75EF6646}"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3419704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F42775-5EBF-4F78-B817-A3B21F3A11B8}"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000002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554551-B573-4735-8658-EC43F327F8FE}"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695065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851888-4AE0-494E-B908-DD2821292677}"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62577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C9E7655-F463-4EB2-966E-F6E1CE10F0F2}"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52508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5A6ECFA-7B5E-4922-AD57-FD9103BE1AAA}" type="datetime1">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27024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03C1C42-74C6-4F56-9861-62466A803D7A}" type="datetime1">
              <a:rPr kumimoji="1" lang="ja-JP" altLang="en-US" smtClean="0"/>
              <a:t>2020/2/7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203213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CCCE9F0-D29D-4EBD-BCE6-5553F64F8799}" type="datetime1">
              <a:rPr kumimoji="1" lang="ja-JP" altLang="en-US" smtClean="0"/>
              <a:t>2020/2/7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152744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910C9F-B093-4562-8D69-777B4498B8B0}" type="datetime1">
              <a:rPr kumimoji="1" lang="ja-JP" altLang="en-US" smtClean="0"/>
              <a:t>2020/2/7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214419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B3ABAA-A229-4A7F-A612-07A10DB17BF8}" type="datetime1">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630478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34F59D-A54B-4F2B-A616-7D8F63A67E6C}" type="datetime1">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3873926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F6173E-3138-4CC9-B3F2-E9C499772A2E}" type="datetime1">
              <a:rPr kumimoji="1" lang="ja-JP" altLang="en-US" smtClean="0"/>
              <a:t>2020/2/7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612506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spreadsheets/d/1rmyWyeWwHCS1EWfp-ImhvROe34yYvq8gm3dkr9LVsLk/edit?usp=shar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ocs.google.com/spreadsheets/d/1rmyWyeWwHCS1EWfp-ImhvROe34yYvq8gm3dkr9LVsLk/edit?usp=shar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ocs.google.com/spreadsheets/d/1rmyWyeWwHCS1EWfp-ImhvROe34yYvq8gm3dkr9LVsLk/edit?usp=shar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4068238716"/>
              </p:ext>
            </p:extLst>
          </p:nvPr>
        </p:nvGraphicFramePr>
        <p:xfrm>
          <a:off x="353682" y="812871"/>
          <a:ext cx="11499012" cy="5543478"/>
        </p:xfrm>
        <a:graphic>
          <a:graphicData uri="http://schemas.openxmlformats.org/drawingml/2006/table">
            <a:tbl>
              <a:tblPr/>
              <a:tblGrid>
                <a:gridCol w="2855344"/>
                <a:gridCol w="2156604"/>
                <a:gridCol w="2182566"/>
                <a:gridCol w="2147161"/>
                <a:gridCol w="2157337"/>
              </a:tblGrid>
              <a:tr h="495698">
                <a:tc>
                  <a:txBody>
                    <a:bodyPr/>
                    <a:lstStyle/>
                    <a:p>
                      <a:pPr algn="ctr"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100" b="1"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学習目標</a:t>
                      </a:r>
                      <a:endPar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100" b="1"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評価項目</a:t>
                      </a:r>
                      <a:endPar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3</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2</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1</a:t>
                      </a:r>
                      <a:endPar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917606">
                <a:tc rowSpan="3">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①目標</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1</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活用研修教材一式を活用し、研修を実施することができる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1_1 </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カリキュラム、シラバスを確認し、研修の準備としてやるべきことが列挙できる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・研修全体における事前学習の位置づけ、当日の学習活動の流れを把握している</a:t>
                      </a:r>
                    </a:p>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・教材を扱うポイント、教具の効果的な使用方法について手順をイメージすることができる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・事前学習と対面研修当日の学習活動との関連を把握している</a:t>
                      </a:r>
                    </a:p>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・備品や教具を対面研修で、いつ、どのように使用するか説明できる</a:t>
                      </a:r>
                      <a:endPar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・事前学習で受講者が学習してく事項を把握している</a:t>
                      </a:r>
                    </a:p>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・当日に必要な備品や教具など指摘できる</a:t>
                      </a:r>
                    </a:p>
                    <a:p>
                      <a:pPr algn="l" fontAlgn="ctr"/>
                      <a:endParaRPr lang="ja-JP" altLang="en-US" sz="9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724">
                <a:tc vMerge="1">
                  <a:txBody>
                    <a:bodyPr/>
                    <a:lstStyle/>
                    <a:p>
                      <a:pPr algn="r" fontAlgn="ct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1_2 </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カリキュラム、シラバスを確認し、研修の流れと自身の講師としての役割が説明できる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・シラバスや対面研修当日用教材を使い研修を実施する際に、各学習活動の意義や位置づけだけでなく、それらの関係性、および、研修全体における位置づけを意識している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・シラバスや対面研修当日用教材を使い研修を実施する際に、各学習活動の意義や位置づけを意識している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・シラバスや対面研修当日用教材を使い、研修の学習活動を実施することができる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2898">
                <a:tc vMerge="1">
                  <a:txBody>
                    <a:bodyPr/>
                    <a:lstStyle/>
                    <a:p>
                      <a:pPr algn="r" fontAlgn="ct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1_3 </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カリキュラム、シラバスを確認し、研修後の流れが説明できる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・事後課題と研修全体のつながりを説明できる</a:t>
                      </a:r>
                    </a:p>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・成果物を評価することができる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・最終課題の意義を説明できる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・最終課題と締切を把握している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1550">
                <a:tc rowSpan="2">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②目標</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2</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活用研修で受講者により作成された指導案シートおよび動画教材の改善提案を行うことができる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2_1 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活用研修で受講者により作成された指導案シートに適切に改善提案を行うことができる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・指導案シートに記載される授業全体について、</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ID</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的な観点からコメントすることができる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・指導案シートの記入事項と各項目で記入するべき事項の整合性を指摘することができる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・指導案シートの項目に何を記入すればよいか説明できる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0717">
                <a:tc vMerge="1">
                  <a:txBody>
                    <a:bodyPr/>
                    <a:lstStyle/>
                    <a:p>
                      <a:pPr algn="l" fontAlgn="ct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2_2 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活用研修で受講者により作成された動画教材について、動画教材チェックリストを活用して改善提案を行うことができる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・動画教材チェックリストを活用し、適切に動画教材について分析し、更によくするための改善提案を行うことができる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・動画教材チェックリストを活用して、当該授業において、記入が必要な項目とそうでない項目を区別しすることができる</a:t>
                      </a:r>
                      <a:endPar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・動画教材チェックリストの項目に何を記入すればよいか説明できる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0717">
                <a:tc row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③目標</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3</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活用研修ででる主な質問に関して、インストラクショナルデザインおよび動画教材制作の観点からどのような工夫が可能か自分の考えを述べることができる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3_1 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活用研修ででる主な質問に関して、インストラクショナルデザインの観点からどのような工夫が可能か自分の考えを述べることができる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活用研修ででる主な教育に関する質問について、活用可能な</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ID</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理論・モデル・ツールなどを用い、改善のための工夫を提案できる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活用研修ででる主な教育に関する質問について、研修中に出てきた</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ID</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理論</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モデル</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ツールなどを用い、改善のための工夫を提案できる</a:t>
                      </a:r>
                      <a:endPar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活用研修ででる主な教育に関する質問について、質問の意図を汲み、どのような課題があるか、課題に関連して考慮すべきことなどを説明できる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3568">
                <a:tc vMerge="1">
                  <a:txBody>
                    <a:bodyPr/>
                    <a:lstStyle/>
                    <a:p>
                      <a:pPr algn="l" fontAlgn="ct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3_2 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活用研修ででる主な質問に関して、動画教材制作の観点からどのような工夫が可能か自分の考えを述べることができる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活用研修ででる主な動画教材に関する質問に対して、研修中に習ったことだけでなく、新しく調べた教育工学に関する研究や実践、知見などを用い、改善のための工夫を提案できる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活用研修ででる主な動画教材に関する質問に対して、研修中に出てきた動画制作の留意点、動画教材チェックポイント、</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ID</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理論</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モデル</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ツールなどを用い、適切な対応方法や工夫を提案できる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活用研修ででる主な動画教材に関する質問に対して、質問の意図を汲み、どのような課題があるか、課題に関連して考慮すべきことなどを説明できる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スライド番号プレースホルダー 2"/>
          <p:cNvSpPr>
            <a:spLocks noGrp="1"/>
          </p:cNvSpPr>
          <p:nvPr>
            <p:ph type="sldNum" sz="quarter" idx="12"/>
          </p:nvPr>
        </p:nvSpPr>
        <p:spPr/>
        <p:txBody>
          <a:bodyPr/>
          <a:lstStyle/>
          <a:p>
            <a:fld id="{93BF072A-B510-4B53-8B47-663DCA8D6958}" type="slidenum">
              <a:rPr kumimoji="1" lang="ja-JP" altLang="en-US" smtClean="0"/>
              <a:t>1</a:t>
            </a:fld>
            <a:endParaRPr kumimoji="1" lang="ja-JP" altLang="en-US"/>
          </a:p>
        </p:txBody>
      </p:sp>
      <p:sp>
        <p:nvSpPr>
          <p:cNvPr id="7" name="正方形/長方形 6"/>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a:t>
            </a:r>
            <a:r>
              <a:rPr lang="en-US" altLang="ja-JP" sz="1600" dirty="0">
                <a:latin typeface="Meiryo UI" panose="020B0604030504040204" pitchFamily="50" charset="-128"/>
                <a:ea typeface="Meiryo UI" panose="020B0604030504040204" pitchFamily="50" charset="-128"/>
              </a:rPr>
              <a:t>ICT</a:t>
            </a:r>
            <a:r>
              <a:rPr lang="ja-JP" altLang="en-US" sz="1600" dirty="0">
                <a:latin typeface="Meiryo UI" panose="020B0604030504040204" pitchFamily="50" charset="-128"/>
                <a:ea typeface="Meiryo UI" panose="020B0604030504040204" pitchFamily="50" charset="-128"/>
              </a:rPr>
              <a:t>活用研修」担当教員育成</a:t>
            </a:r>
            <a:r>
              <a:rPr lang="ja-JP" altLang="en-US" sz="1600" dirty="0" smtClean="0">
                <a:latin typeface="Meiryo UI" panose="020B0604030504040204" pitchFamily="50" charset="-128"/>
                <a:ea typeface="Meiryo UI" panose="020B0604030504040204" pitchFamily="50" charset="-128"/>
              </a:rPr>
              <a:t>研修　ルーブリック</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6496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a:t>
            </a:r>
            <a:r>
              <a:rPr lang="en-US" altLang="ja-JP" sz="1600" dirty="0" smtClean="0">
                <a:latin typeface="Meiryo UI" panose="020B0604030504040204" pitchFamily="50" charset="-128"/>
                <a:ea typeface="Meiryo UI" panose="020B0604030504040204" pitchFamily="50" charset="-128"/>
              </a:rPr>
              <a:t>ICT</a:t>
            </a:r>
            <a:r>
              <a:rPr lang="ja-JP" altLang="en-US" sz="1600" dirty="0" smtClean="0">
                <a:latin typeface="Meiryo UI" panose="020B0604030504040204" pitchFamily="50" charset="-128"/>
                <a:ea typeface="Meiryo UI" panose="020B0604030504040204" pitchFamily="50" charset="-128"/>
              </a:rPr>
              <a:t>活用研修」担当教員育成研修　</a:t>
            </a:r>
            <a:r>
              <a:rPr lang="en-US" altLang="ja-JP" sz="1600" dirty="0">
                <a:latin typeface="Meiryo UI" panose="020B0604030504040204" pitchFamily="50" charset="-128"/>
                <a:ea typeface="Meiryo UI" panose="020B0604030504040204" pitchFamily="50" charset="-128"/>
              </a:rPr>
              <a:t>ICT</a:t>
            </a:r>
            <a:r>
              <a:rPr lang="ja-JP" altLang="en-US" sz="1600" dirty="0">
                <a:latin typeface="Meiryo UI" panose="020B0604030504040204" pitchFamily="50" charset="-128"/>
                <a:ea typeface="Meiryo UI" panose="020B0604030504040204" pitchFamily="50" charset="-128"/>
              </a:rPr>
              <a:t>活用教育で良くでる質問</a:t>
            </a:r>
            <a:r>
              <a:rPr lang="ja-JP" altLang="en-US" sz="1600" dirty="0" smtClean="0">
                <a:latin typeface="Meiryo UI" panose="020B0604030504040204" pitchFamily="50" charset="-128"/>
                <a:ea typeface="Meiryo UI" panose="020B0604030504040204" pitchFamily="50" charset="-128"/>
              </a:rPr>
              <a:t>項目</a:t>
            </a:r>
            <a:r>
              <a:rPr lang="en-US" altLang="ja-JP" sz="1600" dirty="0" smtClean="0">
                <a:latin typeface="Meiryo UI" panose="020B0604030504040204" pitchFamily="50" charset="-128"/>
                <a:ea typeface="Meiryo UI" panose="020B0604030504040204" pitchFamily="50" charset="-128"/>
              </a:rPr>
              <a:t>(1/3)</a:t>
            </a:r>
            <a:endParaRPr kumimoji="1" lang="ja-JP" altLang="en-US" sz="1600" dirty="0">
              <a:latin typeface="Meiryo UI" panose="020B0604030504040204" pitchFamily="50" charset="-128"/>
              <a:ea typeface="Meiryo UI"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2904090768"/>
              </p:ext>
            </p:extLst>
          </p:nvPr>
        </p:nvGraphicFramePr>
        <p:xfrm>
          <a:off x="353688" y="1417635"/>
          <a:ext cx="11499006" cy="5016349"/>
        </p:xfrm>
        <a:graphic>
          <a:graphicData uri="http://schemas.openxmlformats.org/drawingml/2006/table">
            <a:tbl>
              <a:tblPr/>
              <a:tblGrid>
                <a:gridCol w="405437"/>
                <a:gridCol w="11093569"/>
              </a:tblGrid>
              <a:tr h="242229">
                <a:tc>
                  <a:txBody>
                    <a:bodyPr/>
                    <a:lstStyle/>
                    <a:p>
                      <a:pPr algn="l" fontAlgn="ctr"/>
                      <a:endPar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100" b="1" i="0" u="none" strike="noStrike" dirty="0" smtClean="0">
                          <a:solidFill>
                            <a:schemeClr val="tx1">
                              <a:lumMod val="65000"/>
                              <a:lumOff val="35000"/>
                            </a:schemeClr>
                          </a:solidFill>
                          <a:effectLst/>
                          <a:latin typeface="Meiryo UI" panose="020B0604030504040204" pitchFamily="50" charset="-128"/>
                          <a:ea typeface="Meiryo UI" panose="020B0604030504040204" pitchFamily="50" charset="-128"/>
                        </a:rPr>
                        <a:t>項目</a:t>
                      </a:r>
                      <a:endParaRPr lang="ja-JP" altLang="en-US" sz="1100" b="1" i="0" u="none" strike="noStrike" dirty="0">
                        <a:solidFill>
                          <a:schemeClr val="tx1">
                            <a:lumMod val="65000"/>
                            <a:lumOff val="3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67240">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①</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クラスサイズが大きい時はどうすればよいですか？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240">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②</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受講者数が多く演習時に手元などよく見えていない学生がいます。どうしたらよいですか？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240">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③</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事前課題をやってこない学生が多くでるのではないかと不安です。どうしたら事前課題をやってもらえますか？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240">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④</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学生がきちんと学習してくれる動画教材にするにはどうしたらよいですか？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240">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⑤</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動画教材をアップしている</a:t>
                      </a:r>
                      <a:r>
                        <a:rPr lang="en-US" altLang="ja-JP"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YouTube</a:t>
                      </a: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を見てもらうにはどうしたらよいですか？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240">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⑥</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アクティブラーニングにするにはどうしたらよいですか？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240">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⑦</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学生に動画教材を作らせたいが、どのような時、どうやって、動画教材を作らせる活動を入れたらよいですか？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240">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⑧</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動機の低い学生をひきつけるにはどうしたらよいですか？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240">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⑨</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フルオンラインで授業を提供するときの方法、注意点など、何がありますか？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240">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⑩</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休みがちな学生のために使うにはどうしたらよいですか？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240">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⑪</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広報など、授業以外で動画教材を効果的に使うにはどうしたらよいですか？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240">
                <a:tc>
                  <a:txBody>
                    <a:bodyPr/>
                    <a:lstStyle/>
                    <a:p>
                      <a:pPr algn="ctr"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⑫</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広報のオープンキャンパスなどでも活用できますか？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7240">
                <a:tc>
                  <a:txBody>
                    <a:bodyPr/>
                    <a:lstStyle/>
                    <a:p>
                      <a:pPr algn="ctr"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⑬</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講師不足に対応したいと考えています。経営維持のための講師代替とした使い方は何かありますか？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2</a:t>
            </a:fld>
            <a:endParaRPr kumimoji="1" lang="ja-JP" altLang="en-US"/>
          </a:p>
        </p:txBody>
      </p:sp>
      <p:sp>
        <p:nvSpPr>
          <p:cNvPr id="7" name="テキスト ボックス 6"/>
          <p:cNvSpPr txBox="1"/>
          <p:nvPr/>
        </p:nvSpPr>
        <p:spPr>
          <a:xfrm>
            <a:off x="355104" y="687596"/>
            <a:ext cx="11497590" cy="553998"/>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主に授業、教育に関する質問項目</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rPr>
              <a:t>※Google</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rPr>
              <a:t>スプレッドシートでも用意しておりますので、</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hlinkClick r:id="rId2"/>
              </a:rPr>
              <a:t>https://</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hlinkClick r:id="rId2"/>
              </a:rPr>
              <a:t>docs.google.com/spreadsheets/d/1rmyWyeWwHCS1EWfp-ImhvROe34yYvq8gm3dkr9LVsLk/edit?usp=sharing</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rPr>
              <a:t>　からダウンロードして活用して下さい。</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55421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a:t>
            </a:r>
            <a:r>
              <a:rPr lang="en-US" altLang="ja-JP" sz="1600" dirty="0" smtClean="0">
                <a:latin typeface="Meiryo UI" panose="020B0604030504040204" pitchFamily="50" charset="-128"/>
                <a:ea typeface="Meiryo UI" panose="020B0604030504040204" pitchFamily="50" charset="-128"/>
              </a:rPr>
              <a:t>ICT</a:t>
            </a:r>
            <a:r>
              <a:rPr lang="ja-JP" altLang="en-US" sz="1600" dirty="0" smtClean="0">
                <a:latin typeface="Meiryo UI" panose="020B0604030504040204" pitchFamily="50" charset="-128"/>
                <a:ea typeface="Meiryo UI" panose="020B0604030504040204" pitchFamily="50" charset="-128"/>
              </a:rPr>
              <a:t>活用研修」担当教員育成研修　</a:t>
            </a:r>
            <a:r>
              <a:rPr lang="en-US" altLang="ja-JP" sz="1600" dirty="0">
                <a:latin typeface="Meiryo UI" panose="020B0604030504040204" pitchFamily="50" charset="-128"/>
                <a:ea typeface="Meiryo UI" panose="020B0604030504040204" pitchFamily="50" charset="-128"/>
              </a:rPr>
              <a:t>ICT</a:t>
            </a:r>
            <a:r>
              <a:rPr lang="ja-JP" altLang="en-US" sz="1600" dirty="0">
                <a:latin typeface="Meiryo UI" panose="020B0604030504040204" pitchFamily="50" charset="-128"/>
                <a:ea typeface="Meiryo UI" panose="020B0604030504040204" pitchFamily="50" charset="-128"/>
              </a:rPr>
              <a:t>活用教育で良くでる質問</a:t>
            </a:r>
            <a:r>
              <a:rPr lang="ja-JP" altLang="en-US" sz="1600" dirty="0" smtClean="0">
                <a:latin typeface="Meiryo UI" panose="020B0604030504040204" pitchFamily="50" charset="-128"/>
                <a:ea typeface="Meiryo UI" panose="020B0604030504040204" pitchFamily="50" charset="-128"/>
              </a:rPr>
              <a:t>項目</a:t>
            </a:r>
            <a:r>
              <a:rPr lang="en-US" altLang="ja-JP" sz="1600" dirty="0" smtClean="0">
                <a:latin typeface="Meiryo UI" panose="020B0604030504040204" pitchFamily="50" charset="-128"/>
                <a:ea typeface="Meiryo UI" panose="020B0604030504040204" pitchFamily="50" charset="-128"/>
              </a:rPr>
              <a:t>(2/3)</a:t>
            </a:r>
            <a:endParaRPr kumimoji="1" lang="ja-JP" altLang="en-US" sz="1600" dirty="0">
              <a:latin typeface="Meiryo UI" panose="020B0604030504040204" pitchFamily="50" charset="-128"/>
              <a:ea typeface="Meiryo UI"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686014320"/>
              </p:ext>
            </p:extLst>
          </p:nvPr>
        </p:nvGraphicFramePr>
        <p:xfrm>
          <a:off x="353688" y="1428850"/>
          <a:ext cx="11499006" cy="4868429"/>
        </p:xfrm>
        <a:graphic>
          <a:graphicData uri="http://schemas.openxmlformats.org/drawingml/2006/table">
            <a:tbl>
              <a:tblPr/>
              <a:tblGrid>
                <a:gridCol w="405437"/>
                <a:gridCol w="11093569"/>
              </a:tblGrid>
              <a:tr h="235086">
                <a:tc>
                  <a:txBody>
                    <a:bodyPr/>
                    <a:lstStyle/>
                    <a:p>
                      <a:pPr algn="l" fontAlgn="ctr"/>
                      <a:endPar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100" b="1" i="0" u="none" strike="noStrike" dirty="0" smtClean="0">
                          <a:solidFill>
                            <a:schemeClr val="tx1">
                              <a:lumMod val="65000"/>
                              <a:lumOff val="35000"/>
                            </a:schemeClr>
                          </a:solidFill>
                          <a:effectLst/>
                          <a:latin typeface="Meiryo UI" panose="020B0604030504040204" pitchFamily="50" charset="-128"/>
                          <a:ea typeface="Meiryo UI" panose="020B0604030504040204" pitchFamily="50" charset="-128"/>
                        </a:rPr>
                        <a:t>項目</a:t>
                      </a:r>
                      <a:endParaRPr lang="ja-JP" altLang="en-US" sz="1100" b="1" i="0" u="none" strike="noStrike" dirty="0">
                        <a:solidFill>
                          <a:schemeClr val="tx1">
                            <a:lumMod val="65000"/>
                            <a:lumOff val="3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56411">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①</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オープンソースの教材の活用をするにはどうしたらよいですか？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411">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②</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IT</a:t>
                      </a: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が苦手な学生に導入するにはどうしたらよいですか？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411">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③</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活用教育を普及するにはどうしたらよいですか？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411">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④</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活用教育の運用に関する注意点は何ですか？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411">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⑤</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動画教材のアップデートの頻度はどれくらいですか？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411">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⑥</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既存の動画教材を有効に使うにはどうしたらよいですか？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411">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⑦</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フィーチャーフォン（ガラケー）しか持っていないのだが、どうすればよいか？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411">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⑧</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学生に動画を共有したいが、校内に</a:t>
                      </a:r>
                      <a:r>
                        <a:rPr lang="en-US" altLang="ja-JP" sz="1200" b="0" i="0" u="none" strike="noStrike" dirty="0" err="1" smtClean="0">
                          <a:solidFill>
                            <a:schemeClr val="tx1">
                              <a:lumMod val="75000"/>
                              <a:lumOff val="25000"/>
                            </a:schemeClr>
                          </a:solidFill>
                          <a:effectLst/>
                          <a:latin typeface="Meiryo UI" panose="020B0604030504040204" pitchFamily="50" charset="-128"/>
                          <a:ea typeface="Meiryo UI" panose="020B0604030504040204" pitchFamily="50" charset="-128"/>
                        </a:rPr>
                        <a:t>Wifi</a:t>
                      </a: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がないため難しい。何か手立てはないか？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411">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⑨</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音声を綺麗に取るにはどうすればよいか？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411">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⑩</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撮影した動画を編集したいがどうすればよいか？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411">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⑪</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動画共有したのち、学生のフィードバックや視聴履歴をどう集めたらよいか？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411">
                <a:tc>
                  <a:txBody>
                    <a:bodyPr/>
                    <a:lstStyle/>
                    <a:p>
                      <a:pPr algn="ctr"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⑫</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撮影した動画を、</a:t>
                      </a:r>
                      <a:r>
                        <a:rPr lang="en-US" altLang="ja-JP"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YouTube</a:t>
                      </a: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にうまくアップロードできない。どうしたらよいか？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411">
                <a:tc>
                  <a:txBody>
                    <a:bodyPr/>
                    <a:lstStyle/>
                    <a:p>
                      <a:pPr algn="ctr"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⑬</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タブレットでも撮影できるのか？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3</a:t>
            </a:fld>
            <a:endParaRPr kumimoji="1" lang="ja-JP" altLang="en-US"/>
          </a:p>
        </p:txBody>
      </p:sp>
      <p:sp>
        <p:nvSpPr>
          <p:cNvPr id="7" name="テキスト ボックス 6"/>
          <p:cNvSpPr txBox="1"/>
          <p:nvPr/>
        </p:nvSpPr>
        <p:spPr>
          <a:xfrm>
            <a:off x="355104" y="687596"/>
            <a:ext cx="11497590" cy="553998"/>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主に動画や</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に関する質問項目</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rPr>
              <a:t>※Google</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rPr>
              <a:t>スプレッドシートでも用意しておりますので、</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hlinkClick r:id="rId2"/>
              </a:rPr>
              <a:t>https://</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hlinkClick r:id="rId2"/>
              </a:rPr>
              <a:t>docs.google.com/spreadsheets/d/1rmyWyeWwHCS1EWfp-ImhvROe34yYvq8gm3dkr9LVsLk/edit?usp=sharing</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rPr>
              <a:t>　からダウンロードして活用して下さい。</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089818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a:t>
            </a:r>
            <a:r>
              <a:rPr lang="en-US" altLang="ja-JP" sz="1600" dirty="0" smtClean="0">
                <a:latin typeface="Meiryo UI" panose="020B0604030504040204" pitchFamily="50" charset="-128"/>
                <a:ea typeface="Meiryo UI" panose="020B0604030504040204" pitchFamily="50" charset="-128"/>
              </a:rPr>
              <a:t>ICT</a:t>
            </a:r>
            <a:r>
              <a:rPr lang="ja-JP" altLang="en-US" sz="1600" dirty="0" smtClean="0">
                <a:latin typeface="Meiryo UI" panose="020B0604030504040204" pitchFamily="50" charset="-128"/>
                <a:ea typeface="Meiryo UI" panose="020B0604030504040204" pitchFamily="50" charset="-128"/>
              </a:rPr>
              <a:t>活用研修」担当教員育成研修　</a:t>
            </a:r>
            <a:r>
              <a:rPr lang="en-US" altLang="ja-JP" sz="1600" dirty="0">
                <a:latin typeface="Meiryo UI" panose="020B0604030504040204" pitchFamily="50" charset="-128"/>
                <a:ea typeface="Meiryo UI" panose="020B0604030504040204" pitchFamily="50" charset="-128"/>
              </a:rPr>
              <a:t>ICT</a:t>
            </a:r>
            <a:r>
              <a:rPr lang="ja-JP" altLang="en-US" sz="1600" dirty="0">
                <a:latin typeface="Meiryo UI" panose="020B0604030504040204" pitchFamily="50" charset="-128"/>
                <a:ea typeface="Meiryo UI" panose="020B0604030504040204" pitchFamily="50" charset="-128"/>
              </a:rPr>
              <a:t>活用教育で良くでる質問</a:t>
            </a:r>
            <a:r>
              <a:rPr lang="ja-JP" altLang="en-US" sz="1600" dirty="0" smtClean="0">
                <a:latin typeface="Meiryo UI" panose="020B0604030504040204" pitchFamily="50" charset="-128"/>
                <a:ea typeface="Meiryo UI" panose="020B0604030504040204" pitchFamily="50" charset="-128"/>
              </a:rPr>
              <a:t>項目</a:t>
            </a:r>
            <a:r>
              <a:rPr lang="en-US" altLang="ja-JP" sz="1600" dirty="0" smtClean="0">
                <a:latin typeface="Meiryo UI" panose="020B0604030504040204" pitchFamily="50" charset="-128"/>
                <a:ea typeface="Meiryo UI" panose="020B0604030504040204" pitchFamily="50" charset="-128"/>
              </a:rPr>
              <a:t>(3/3)</a:t>
            </a:r>
            <a:endParaRPr kumimoji="1" lang="ja-JP" altLang="en-US" sz="1600" dirty="0">
              <a:latin typeface="Meiryo UI" panose="020B0604030504040204" pitchFamily="50" charset="-128"/>
              <a:ea typeface="Meiryo UI"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2145690706"/>
              </p:ext>
            </p:extLst>
          </p:nvPr>
        </p:nvGraphicFramePr>
        <p:xfrm>
          <a:off x="353688" y="1623759"/>
          <a:ext cx="11499006" cy="3670037"/>
        </p:xfrm>
        <a:graphic>
          <a:graphicData uri="http://schemas.openxmlformats.org/drawingml/2006/table">
            <a:tbl>
              <a:tblPr/>
              <a:tblGrid>
                <a:gridCol w="405437"/>
                <a:gridCol w="11093569"/>
              </a:tblGrid>
              <a:tr h="250604">
                <a:tc>
                  <a:txBody>
                    <a:bodyPr/>
                    <a:lstStyle/>
                    <a:p>
                      <a:pPr algn="l" fontAlgn="ctr"/>
                      <a:endPar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100" b="1" i="0" u="none" strike="noStrike" dirty="0" smtClean="0">
                          <a:solidFill>
                            <a:schemeClr val="tx1">
                              <a:lumMod val="65000"/>
                              <a:lumOff val="35000"/>
                            </a:schemeClr>
                          </a:solidFill>
                          <a:effectLst/>
                          <a:latin typeface="Meiryo UI" panose="020B0604030504040204" pitchFamily="50" charset="-128"/>
                          <a:ea typeface="Meiryo UI" panose="020B0604030504040204" pitchFamily="50" charset="-128"/>
                        </a:rPr>
                        <a:t>項目</a:t>
                      </a:r>
                      <a:endParaRPr lang="ja-JP" altLang="en-US" sz="1100" b="1" i="0" u="none" strike="noStrike" dirty="0">
                        <a:solidFill>
                          <a:schemeClr val="tx1">
                            <a:lumMod val="65000"/>
                            <a:lumOff val="3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79937">
                <a:tc>
                  <a:txBody>
                    <a:bodyPr/>
                    <a:lstStyle/>
                    <a:p>
                      <a:pPr algn="ctr"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⑭</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動画を共有したら授業に出ない学生も増えるのではないか？と心配だが</a:t>
                      </a:r>
                      <a:r>
                        <a:rPr lang="en-US" altLang="ja-JP"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9937">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⑮</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PC</a:t>
                      </a: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を使った指導なので、スマートフォンで撮影が難しいがどうすればよいか？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9937">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⑯</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学校の規定で授業中のスマートフォンの持ち込みが禁止なのだがどうすればよいか？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9937">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⑰</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スマートフォンから一歩進んだ撮影をするにはどの機材が良いか？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9937">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⑱</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屋外での実習と屋内での実習での撮影方法の違いはあるか？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9937">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⑲</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どうしても</a:t>
                      </a:r>
                      <a:r>
                        <a:rPr lang="en-US" altLang="ja-JP"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5</a:t>
                      </a: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分程度で説明できる内容ではないので、動画を分割できない。どうすればよいか？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9937">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⑳</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予習に使った方が良いのか？復習に使った方が良いのか？どちらが効果があるのか？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9937">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㉑</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スマートフォンを持っていない学生がいるが、クラス全体で動画を活用するにはどうすればよいか？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9937">
                <a:tc>
                  <a:txBody>
                    <a:bodyPr/>
                    <a:lstStyle/>
                    <a:p>
                      <a:pPr algn="ctr" fontAlgn="ctr"/>
                      <a:r>
                        <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㉒</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年間のカリキュラムの中で、どの位の割合の授業を動画教材を連携させた授業にすべきか？</a:t>
                      </a:r>
                      <a:endParaRPr lang="ja-JP" altLang="en-US" sz="12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4</a:t>
            </a:fld>
            <a:endParaRPr kumimoji="1" lang="ja-JP" altLang="en-US"/>
          </a:p>
        </p:txBody>
      </p:sp>
      <p:sp>
        <p:nvSpPr>
          <p:cNvPr id="7" name="テキスト ボックス 6"/>
          <p:cNvSpPr txBox="1"/>
          <p:nvPr/>
        </p:nvSpPr>
        <p:spPr>
          <a:xfrm>
            <a:off x="355104" y="687596"/>
            <a:ext cx="11497590" cy="553998"/>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主に動画や</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に関する質問項目</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rPr>
              <a:t>※Google</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rPr>
              <a:t>スプレッドシートでも用意しておりますので、</a:t>
            </a:r>
            <a:r>
              <a:rPr lang="en-US" altLang="ja-JP" sz="1200" dirty="0">
                <a:solidFill>
                  <a:schemeClr val="tx1">
                    <a:lumMod val="75000"/>
                    <a:lumOff val="25000"/>
                  </a:schemeClr>
                </a:solidFill>
                <a:latin typeface="Meiryo UI" panose="020B0604030504040204" pitchFamily="50" charset="-128"/>
                <a:ea typeface="Meiryo UI" panose="020B0604030504040204" pitchFamily="50" charset="-128"/>
                <a:hlinkClick r:id="rId2"/>
              </a:rPr>
              <a:t>https://</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hlinkClick r:id="rId2"/>
              </a:rPr>
              <a:t>docs.google.com/spreadsheets/d/1rmyWyeWwHCS1EWfp-ImhvROe34yYvq8gm3dkr9LVsLk/edit?usp=sharing</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rPr>
              <a:t>　からダウンロードして活用して下さい。</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852423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（アンケート </a:t>
            </a:r>
            <a:r>
              <a:rPr lang="en-US" altLang="ja-JP" sz="1600" dirty="0" smtClean="0">
                <a:latin typeface="Meiryo UI" panose="020B0604030504040204" pitchFamily="50" charset="-128"/>
                <a:ea typeface="Meiryo UI" panose="020B0604030504040204" pitchFamily="50" charset="-128"/>
              </a:rPr>
              <a:t>1/4</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ICT</a:t>
            </a:r>
            <a:r>
              <a:rPr lang="ja-JP" altLang="en-US" sz="1600" dirty="0" smtClean="0">
                <a:latin typeface="Meiryo UI" panose="020B0604030504040204" pitchFamily="50" charset="-128"/>
                <a:ea typeface="Meiryo UI" panose="020B0604030504040204" pitchFamily="50" charset="-128"/>
              </a:rPr>
              <a:t>活用研修」担当教員育成研修</a:t>
            </a:r>
            <a:endParaRPr kumimoji="1" lang="ja-JP" altLang="en-US" sz="16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353682" y="722357"/>
            <a:ext cx="11838317" cy="923330"/>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研修の印象</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研修</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全体について、次の形容詞のどちらかにどのぐらい近い印象を持ちましたか？ご自身の印象に最も近い番号を選んでください。</a:t>
            </a: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「５」を「どちらともいえない」として、「１」から「９」までの数字ひとつにチェックしてください。</a:t>
            </a:r>
            <a:endPar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619583959"/>
              </p:ext>
            </p:extLst>
          </p:nvPr>
        </p:nvGraphicFramePr>
        <p:xfrm>
          <a:off x="353682" y="1615127"/>
          <a:ext cx="11499010" cy="4828800"/>
        </p:xfrm>
        <a:graphic>
          <a:graphicData uri="http://schemas.openxmlformats.org/drawingml/2006/table">
            <a:tbl>
              <a:tblPr/>
              <a:tblGrid>
                <a:gridCol w="252957"/>
                <a:gridCol w="3678419"/>
                <a:gridCol w="432135"/>
                <a:gridCol w="432135"/>
                <a:gridCol w="432135"/>
                <a:gridCol w="432135"/>
                <a:gridCol w="432135"/>
                <a:gridCol w="432135"/>
                <a:gridCol w="432135"/>
                <a:gridCol w="432135"/>
                <a:gridCol w="432135"/>
                <a:gridCol w="3678419"/>
              </a:tblGrid>
              <a:tr h="402400">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1</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2</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3</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4</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5</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6</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7</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8</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9</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①</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つまらなかった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面白かった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②</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眠くなった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眠くならなかった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③</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好奇心をそそられなかった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好奇心をそそられた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④</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マンネリだった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変化に富んでいた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⑤</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やりがいがなかった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やりがいがあった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⑥</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自分には無関係だった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自分に関係があった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⑦</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どうでもいい内容だった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身につけたい内容だった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⑧</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途中の過程が楽しくなかった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途中の過程が楽しかった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⑨</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自信がつかなかった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自信がついた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⑩</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目標が曖昧だった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目標がはっきりしていた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⑪</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学習を着実に進められなかった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学習を着実に進められた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 name="正方形/長方形 1"/>
          <p:cNvSpPr/>
          <p:nvPr/>
        </p:nvSpPr>
        <p:spPr>
          <a:xfrm>
            <a:off x="8246853" y="629728"/>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a:t>
            </a:r>
            <a:endPar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3BF072A-B510-4B53-8B47-663DCA8D6958}" type="slidenum">
              <a:rPr kumimoji="1" lang="ja-JP" altLang="en-US" smtClean="0"/>
              <a:t>5</a:t>
            </a:fld>
            <a:endParaRPr kumimoji="1" lang="ja-JP" altLang="en-US"/>
          </a:p>
        </p:txBody>
      </p:sp>
    </p:spTree>
    <p:extLst>
      <p:ext uri="{BB962C8B-B14F-4D97-AF65-F5344CB8AC3E}">
        <p14:creationId xmlns:p14="http://schemas.microsoft.com/office/powerpoint/2010/main" val="1934229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（アンケート </a:t>
            </a:r>
            <a:r>
              <a:rPr lang="en-US" altLang="ja-JP" sz="1600" dirty="0" smtClean="0">
                <a:latin typeface="Meiryo UI" panose="020B0604030504040204" pitchFamily="50" charset="-128"/>
                <a:ea typeface="Meiryo UI" panose="020B0604030504040204" pitchFamily="50" charset="-128"/>
              </a:rPr>
              <a:t>2/4</a:t>
            </a:r>
            <a:r>
              <a:rPr lang="ja-JP" altLang="en-US" sz="1600" dirty="0" smtClean="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ICT</a:t>
            </a:r>
            <a:r>
              <a:rPr lang="ja-JP" altLang="en-US" sz="1600" dirty="0">
                <a:latin typeface="Meiryo UI" panose="020B0604030504040204" pitchFamily="50" charset="-128"/>
                <a:ea typeface="Meiryo UI" panose="020B0604030504040204" pitchFamily="50" charset="-128"/>
              </a:rPr>
              <a:t>活用研修」担当教員育成</a:t>
            </a:r>
            <a:r>
              <a:rPr lang="ja-JP" altLang="en-US" sz="1600" dirty="0" smtClean="0">
                <a:latin typeface="Meiryo UI" panose="020B0604030504040204" pitchFamily="50" charset="-128"/>
                <a:ea typeface="Meiryo UI" panose="020B0604030504040204" pitchFamily="50" charset="-128"/>
              </a:rPr>
              <a:t>研修</a:t>
            </a:r>
            <a:endParaRPr kumimoji="1" lang="ja-JP" altLang="en-US" sz="1600"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857476344"/>
              </p:ext>
            </p:extLst>
          </p:nvPr>
        </p:nvGraphicFramePr>
        <p:xfrm>
          <a:off x="353682" y="856005"/>
          <a:ext cx="11499010" cy="2414400"/>
        </p:xfrm>
        <a:graphic>
          <a:graphicData uri="http://schemas.openxmlformats.org/drawingml/2006/table">
            <a:tbl>
              <a:tblPr/>
              <a:tblGrid>
                <a:gridCol w="252957"/>
                <a:gridCol w="3678419"/>
                <a:gridCol w="432135"/>
                <a:gridCol w="432135"/>
                <a:gridCol w="432135"/>
                <a:gridCol w="432135"/>
                <a:gridCol w="432135"/>
                <a:gridCol w="432135"/>
                <a:gridCol w="432135"/>
                <a:gridCol w="432135"/>
                <a:gridCol w="432135"/>
                <a:gridCol w="3678419"/>
              </a:tblGrid>
              <a:tr h="402400">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1</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2</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3</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4</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5</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6</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7</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8</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9</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402400">
                <a:tc>
                  <a:txBody>
                    <a:bodyPr/>
                    <a:lstStyle/>
                    <a:p>
                      <a:pPr algn="ctr"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⑫</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自分なりの工夫ができなかった</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自分なりの工夫ができた</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⑬</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不満が残った</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やってよかった</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⑭</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すぐには使えそうもない</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すぐに使えそうだ</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⑮</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できても認めてもらえなかった</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できたら認めてもらえた</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⑯</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評価に一貫性がなかった</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評価に一貫性があった</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テキスト ボックス 4"/>
          <p:cNvSpPr txBox="1"/>
          <p:nvPr/>
        </p:nvSpPr>
        <p:spPr>
          <a:xfrm>
            <a:off x="353683" y="3448296"/>
            <a:ext cx="11499010" cy="2862322"/>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研修の実施方法及び内容</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研修の長さ（前後半</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7</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時間）はいか</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が</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でしたか？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とても短い　　／　　短い　　／　　ちょうど良い　　／　　長い　　／　　とても長い</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Q2.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開催場所はいか</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が</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でしたか？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とても便利　　／　　不便　　／　　ちょうど良い　　／　</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便利　　／　　とても便利</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Q3.</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研修の事前学習の量はいか</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が</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でしたか？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とても少ない　　／　　少ない　　／　　ちょうど良い　　／　　多い　　／とても多い</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6</a:t>
            </a:fld>
            <a:endParaRPr kumimoji="1" lang="ja-JP" altLang="en-US"/>
          </a:p>
        </p:txBody>
      </p:sp>
    </p:spTree>
    <p:extLst>
      <p:ext uri="{BB962C8B-B14F-4D97-AF65-F5344CB8AC3E}">
        <p14:creationId xmlns:p14="http://schemas.microsoft.com/office/powerpoint/2010/main" val="3734134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（アンケート </a:t>
            </a:r>
            <a:r>
              <a:rPr lang="en-US" altLang="ja-JP" sz="1600" dirty="0" smtClean="0">
                <a:latin typeface="Meiryo UI" panose="020B0604030504040204" pitchFamily="50" charset="-128"/>
                <a:ea typeface="Meiryo UI" panose="020B0604030504040204" pitchFamily="50" charset="-128"/>
              </a:rPr>
              <a:t>3/4</a:t>
            </a:r>
            <a:r>
              <a:rPr lang="ja-JP" altLang="en-US" sz="1600" dirty="0" smtClean="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ICT</a:t>
            </a:r>
            <a:r>
              <a:rPr lang="ja-JP" altLang="en-US" sz="1600" dirty="0">
                <a:latin typeface="Meiryo UI" panose="020B0604030504040204" pitchFamily="50" charset="-128"/>
                <a:ea typeface="Meiryo UI" panose="020B0604030504040204" pitchFamily="50" charset="-128"/>
              </a:rPr>
              <a:t>活用研修」担当教員育成</a:t>
            </a:r>
            <a:r>
              <a:rPr lang="ja-JP" altLang="en-US" sz="1600" dirty="0" smtClean="0">
                <a:latin typeface="Meiryo UI" panose="020B0604030504040204" pitchFamily="50" charset="-128"/>
                <a:ea typeface="Meiryo UI" panose="020B0604030504040204" pitchFamily="50" charset="-128"/>
              </a:rPr>
              <a:t>研修</a:t>
            </a:r>
            <a:endParaRPr kumimoji="1" lang="ja-JP" altLang="en-US" sz="16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353683" y="843126"/>
            <a:ext cx="11499012" cy="2308324"/>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Q4.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研修で扱った学習内容の量はいか</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が</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でしたか？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とても少ない　　／　　少ない　　／　　ちょうど良い　　／　　多い　　／　　とても多い</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Q5.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研修で扱った学習内容の難易度はいか</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が</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でしたか？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とても難しい　　／　　難しい　　／　　ちょうど良い　　／　</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易</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しい　　／　　とても易しい</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Q6.</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研修で学んだ動画を活用した授業の実践についてどう考えていますか？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全く実践したくない　　／　　実践したくない　　／　　どちらとも言えない　　／　　実践したい　　／是非実践したい</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53682" y="3439670"/>
            <a:ext cx="11838317" cy="369332"/>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本研修について、良かったと思う点を</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つ以上記載して下さい</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p:txBody>
      </p:sp>
      <p:sp>
        <p:nvSpPr>
          <p:cNvPr id="2" name="正方形/長方形 1"/>
          <p:cNvSpPr/>
          <p:nvPr/>
        </p:nvSpPr>
        <p:spPr>
          <a:xfrm>
            <a:off x="353682" y="3907768"/>
            <a:ext cx="11499012" cy="24067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fld id="{93BF072A-B510-4B53-8B47-663DCA8D6958}" type="slidenum">
              <a:rPr kumimoji="1" lang="ja-JP" altLang="en-US" smtClean="0"/>
              <a:t>7</a:t>
            </a:fld>
            <a:endParaRPr kumimoji="1" lang="ja-JP" altLang="en-US"/>
          </a:p>
        </p:txBody>
      </p:sp>
    </p:spTree>
    <p:extLst>
      <p:ext uri="{BB962C8B-B14F-4D97-AF65-F5344CB8AC3E}">
        <p14:creationId xmlns:p14="http://schemas.microsoft.com/office/powerpoint/2010/main" val="14756319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（アンケート </a:t>
            </a:r>
            <a:r>
              <a:rPr lang="en-US" altLang="ja-JP" sz="1600" dirty="0" smtClean="0">
                <a:latin typeface="Meiryo UI" panose="020B0604030504040204" pitchFamily="50" charset="-128"/>
                <a:ea typeface="Meiryo UI" panose="020B0604030504040204" pitchFamily="50" charset="-128"/>
              </a:rPr>
              <a:t>4/4</a:t>
            </a:r>
            <a:r>
              <a:rPr lang="ja-JP" altLang="en-US" sz="1600" dirty="0" smtClean="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ICT</a:t>
            </a:r>
            <a:r>
              <a:rPr lang="ja-JP" altLang="en-US" sz="1600" dirty="0">
                <a:latin typeface="Meiryo UI" panose="020B0604030504040204" pitchFamily="50" charset="-128"/>
                <a:ea typeface="Meiryo UI" panose="020B0604030504040204" pitchFamily="50" charset="-128"/>
              </a:rPr>
              <a:t>活用研修」担当教員育成</a:t>
            </a:r>
            <a:r>
              <a:rPr lang="ja-JP" altLang="en-US" sz="1600" dirty="0" smtClean="0">
                <a:latin typeface="Meiryo UI" panose="020B0604030504040204" pitchFamily="50" charset="-128"/>
                <a:ea typeface="Meiryo UI" panose="020B0604030504040204" pitchFamily="50" charset="-128"/>
              </a:rPr>
              <a:t>研修</a:t>
            </a:r>
            <a:endParaRPr kumimoji="1" lang="ja-JP" altLang="en-US" sz="16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53682" y="679226"/>
            <a:ext cx="11838317" cy="369332"/>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本研修について、今後は改善できると思う点を具体的にどのようにすればよいかという提案と共に、</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つ以上記載して下さい</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p:txBody>
      </p:sp>
      <p:sp>
        <p:nvSpPr>
          <p:cNvPr id="2" name="正方形/長方形 1"/>
          <p:cNvSpPr/>
          <p:nvPr/>
        </p:nvSpPr>
        <p:spPr>
          <a:xfrm>
            <a:off x="353682" y="1147324"/>
            <a:ext cx="11499012" cy="229461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テキスト ボックス 7"/>
          <p:cNvSpPr txBox="1"/>
          <p:nvPr/>
        </p:nvSpPr>
        <p:spPr>
          <a:xfrm>
            <a:off x="342182" y="3617956"/>
            <a:ext cx="11838317" cy="369332"/>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その他受講者として感じたことや思ったことを自由に記載して下さい</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p:txBody>
      </p:sp>
      <p:sp>
        <p:nvSpPr>
          <p:cNvPr id="9" name="正方形/長方形 8"/>
          <p:cNvSpPr/>
          <p:nvPr/>
        </p:nvSpPr>
        <p:spPr>
          <a:xfrm>
            <a:off x="342182" y="4086054"/>
            <a:ext cx="11499012" cy="221985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fld id="{93BF072A-B510-4B53-8B47-663DCA8D6958}" type="slidenum">
              <a:rPr kumimoji="1" lang="ja-JP" altLang="en-US" smtClean="0"/>
              <a:t>8</a:t>
            </a:fld>
            <a:endParaRPr kumimoji="1" lang="ja-JP" altLang="en-US"/>
          </a:p>
        </p:txBody>
      </p:sp>
    </p:spTree>
    <p:extLst>
      <p:ext uri="{BB962C8B-B14F-4D97-AF65-F5344CB8AC3E}">
        <p14:creationId xmlns:p14="http://schemas.microsoft.com/office/powerpoint/2010/main" val="254809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3712</TotalTime>
  <Words>1979</Words>
  <Application>Microsoft Office PowerPoint</Application>
  <PresentationFormat>ワイド画面</PresentationFormat>
  <Paragraphs>374</Paragraphs>
  <Slides>8</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Meiryo UI</vt: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デジタルハリウッド株式会社</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細野 康男</dc:creator>
  <cp:lastModifiedBy>細野 康男</cp:lastModifiedBy>
  <cp:revision>46</cp:revision>
  <dcterms:created xsi:type="dcterms:W3CDTF">2019-10-21T07:51:10Z</dcterms:created>
  <dcterms:modified xsi:type="dcterms:W3CDTF">2020-02-07T13:01:16Z</dcterms:modified>
</cp:coreProperties>
</file>