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262" r:id="rId3"/>
    <p:sldId id="263" r:id="rId4"/>
    <p:sldId id="260" r:id="rId5"/>
    <p:sldId id="259" r:id="rId6"/>
    <p:sldId id="264" r:id="rId7"/>
    <p:sldId id="265" r:id="rId8"/>
    <p:sldId id="266" r:id="rId9"/>
    <p:sldId id="267" r:id="rId10"/>
    <p:sldId id="268" r:id="rId11"/>
    <p:sldId id="269" r:id="rId12"/>
    <p:sldId id="270"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14937-5303-481E-BBB8-13CB3E598B94}"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F74B8-CE35-43BE-A74F-5CFE953A6F98}" type="slidenum">
              <a:rPr kumimoji="1" lang="ja-JP" altLang="en-US" smtClean="0"/>
              <a:t>‹#›</a:t>
            </a:fld>
            <a:endParaRPr kumimoji="1" lang="ja-JP" altLang="en-US"/>
          </a:p>
        </p:txBody>
      </p:sp>
    </p:spTree>
    <p:extLst>
      <p:ext uri="{BB962C8B-B14F-4D97-AF65-F5344CB8AC3E}">
        <p14:creationId xmlns:p14="http://schemas.microsoft.com/office/powerpoint/2010/main" val="3708615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2</a:t>
            </a:fld>
            <a:endParaRPr kumimoji="1" lang="ja-JP" altLang="en-US"/>
          </a:p>
        </p:txBody>
      </p:sp>
    </p:spTree>
    <p:extLst>
      <p:ext uri="{BB962C8B-B14F-4D97-AF65-F5344CB8AC3E}">
        <p14:creationId xmlns:p14="http://schemas.microsoft.com/office/powerpoint/2010/main" val="3641148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6</a:t>
            </a:fld>
            <a:endParaRPr kumimoji="1" lang="ja-JP" altLang="en-US"/>
          </a:p>
        </p:txBody>
      </p:sp>
    </p:spTree>
    <p:extLst>
      <p:ext uri="{BB962C8B-B14F-4D97-AF65-F5344CB8AC3E}">
        <p14:creationId xmlns:p14="http://schemas.microsoft.com/office/powerpoint/2010/main" val="3345423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7</a:t>
            </a:fld>
            <a:endParaRPr kumimoji="1" lang="ja-JP" altLang="en-US"/>
          </a:p>
        </p:txBody>
      </p:sp>
    </p:spTree>
    <p:extLst>
      <p:ext uri="{BB962C8B-B14F-4D97-AF65-F5344CB8AC3E}">
        <p14:creationId xmlns:p14="http://schemas.microsoft.com/office/powerpoint/2010/main" val="1777785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12</a:t>
            </a:fld>
            <a:endParaRPr kumimoji="1" lang="ja-JP" altLang="en-US"/>
          </a:p>
        </p:txBody>
      </p:sp>
    </p:spTree>
    <p:extLst>
      <p:ext uri="{BB962C8B-B14F-4D97-AF65-F5344CB8AC3E}">
        <p14:creationId xmlns:p14="http://schemas.microsoft.com/office/powerpoint/2010/main" val="4007869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8E2109-6E34-4154-86F7-28EA75EF6646}"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4197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F42775-5EBF-4F78-B817-A3B21F3A11B8}"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0000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554551-B573-4735-8658-EC43F327F8FE}"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950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851888-4AE0-494E-B908-DD2821292677}"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6257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E7655-F463-4EB2-966E-F6E1CE10F0F2}"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5250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A6ECFA-7B5E-4922-AD57-FD9103BE1AAA}"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270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3C1C42-74C6-4F56-9861-62466A803D7A}" type="datetime1">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20321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CCE9F0-D29D-4EBD-BCE6-5553F64F8799}" type="datetime1">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152744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910C9F-B093-4562-8D69-777B4498B8B0}" type="datetime1">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21441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B3ABAA-A229-4A7F-A612-07A10DB17BF8}"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3047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34F59D-A54B-4F2B-A616-7D8F63A67E6C}"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87392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6173E-3138-4CC9-B3F2-E9C499772A2E}" type="datetime1">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6125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技術指導まとめシート</a:t>
            </a:r>
            <a:r>
              <a:rPr lang="en-US" altLang="ja-JP" sz="1600" dirty="0" smtClean="0">
                <a:latin typeface="Meiryo UI" panose="020B0604030504040204" pitchFamily="50" charset="-128"/>
                <a:ea typeface="Meiryo UI" panose="020B0604030504040204" pitchFamily="50" charset="-128"/>
              </a:rPr>
              <a:t>(1/3)</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793632"/>
            <a:ext cx="4132863" cy="369332"/>
          </a:xfrm>
          <a:prstGeom prst="rect">
            <a:avLst/>
          </a:prstGeom>
          <a:noFill/>
        </p:spPr>
        <p:txBody>
          <a:bodyPr wrap="none" rtlCol="0">
            <a:spAutoFit/>
          </a:bodyPr>
          <a:lstStyle/>
          <a:p>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Q1.</a:t>
            </a: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何の技術指導の動画を作りますか？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59457"/>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281797" y="2938736"/>
            <a:ext cx="5535490"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今回指導する技術で必要な手順を書き出してください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45056" y="3424685"/>
            <a:ext cx="11499011" cy="293166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a:t>
            </a:fld>
            <a:endParaRPr kumimoji="1" lang="ja-JP" altLang="en-US"/>
          </a:p>
        </p:txBody>
      </p:sp>
    </p:spTree>
    <p:extLst>
      <p:ext uri="{BB962C8B-B14F-4D97-AF65-F5344CB8AC3E}">
        <p14:creationId xmlns:p14="http://schemas.microsoft.com/office/powerpoint/2010/main" val="212919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アンケート </a:t>
            </a:r>
            <a:r>
              <a:rPr lang="en-US" altLang="ja-JP" sz="1600" dirty="0" smtClean="0">
                <a:latin typeface="Meiryo UI" panose="020B0604030504040204" pitchFamily="50" charset="-128"/>
                <a:ea typeface="Meiryo UI" panose="020B0604030504040204" pitchFamily="50" charset="-128"/>
              </a:rPr>
              <a:t>2/4</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071444767"/>
              </p:ext>
            </p:extLst>
          </p:nvPr>
        </p:nvGraphicFramePr>
        <p:xfrm>
          <a:off x="353682" y="856005"/>
          <a:ext cx="11499010" cy="2414400"/>
        </p:xfrm>
        <a:graphic>
          <a:graphicData uri="http://schemas.openxmlformats.org/drawingml/2006/table">
            <a:tbl>
              <a:tblPr/>
              <a:tblGrid>
                <a:gridCol w="252957"/>
                <a:gridCol w="3678419"/>
                <a:gridCol w="432135"/>
                <a:gridCol w="432135"/>
                <a:gridCol w="432135"/>
                <a:gridCol w="432135"/>
                <a:gridCol w="432135"/>
                <a:gridCol w="432135"/>
                <a:gridCol w="432135"/>
                <a:gridCol w="432135"/>
                <a:gridCol w="432135"/>
                <a:gridCol w="3678419"/>
              </a:tblGrid>
              <a:tr h="402400">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⑫</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baseline="0" dirty="0" smtClean="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自分なりの工夫ができなかった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自分なりの工夫ができた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⑬</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不満が残った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やってよかった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⑭</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すぐには使えそうもない</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すぐに使えそうだ</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⑮</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できても認めてもらえなかった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できたら認めてもらえた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⑯</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評価に一貫性がなかった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評価に一貫性があった</a:t>
                      </a:r>
                      <a:endParaRPr lang="ja-JP" altLang="en-US" sz="8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テキスト ボックス 4"/>
          <p:cNvSpPr txBox="1"/>
          <p:nvPr/>
        </p:nvSpPr>
        <p:spPr>
          <a:xfrm>
            <a:off x="353683" y="3448296"/>
            <a:ext cx="11499010" cy="286232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研修の実施方法及び内容</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Q1.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研修の</a:t>
            </a:r>
            <a:r>
              <a:rPr lang="ja-JP" altLang="en-US" smtClean="0">
                <a:solidFill>
                  <a:schemeClr val="tx1">
                    <a:lumMod val="75000"/>
                    <a:lumOff val="25000"/>
                  </a:schemeClr>
                </a:solidFill>
                <a:latin typeface="Meiryo UI" panose="020B0604030504040204" pitchFamily="50" charset="-128"/>
                <a:ea typeface="Meiryo UI" panose="020B0604030504040204" pitchFamily="50" charset="-128"/>
              </a:rPr>
              <a:t>長さ（前</a:t>
            </a:r>
            <a:r>
              <a:rPr lang="ja-JP" altLang="en-US">
                <a:solidFill>
                  <a:schemeClr val="tx1">
                    <a:lumMod val="75000"/>
                    <a:lumOff val="25000"/>
                  </a:schemeClr>
                </a:solidFill>
                <a:latin typeface="Meiryo UI" panose="020B0604030504040204" pitchFamily="50" charset="-128"/>
                <a:ea typeface="Meiryo UI" panose="020B0604030504040204" pitchFamily="50" charset="-128"/>
              </a:rPr>
              <a:t>後半</a:t>
            </a:r>
            <a:r>
              <a:rPr lang="en-US" altLang="ja-JP" smtClean="0">
                <a:solidFill>
                  <a:schemeClr val="tx1">
                    <a:lumMod val="75000"/>
                    <a:lumOff val="25000"/>
                  </a:schemeClr>
                </a:solidFill>
                <a:latin typeface="Meiryo UI" panose="020B0604030504040204" pitchFamily="50" charset="-128"/>
                <a:ea typeface="Meiryo UI" panose="020B0604030504040204" pitchFamily="50" charset="-128"/>
              </a:rPr>
              <a:t>6</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時間）はいか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とても短い　　／　　短い　　／　　ちょうど良い　　／　　長い　　／　　とても長い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開催場所はいか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とても便利　　／　　不便　　／　　ちょうど良い　　／　</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便利　　／　　とても便利</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Q3.</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研修の事前学習の量はいか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とても少ない　　／　　少ない　　／　　ちょうど良い　　／　　多い　　／とても多い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10</a:t>
            </a:fld>
            <a:endParaRPr kumimoji="1" lang="ja-JP" altLang="en-US"/>
          </a:p>
        </p:txBody>
      </p:sp>
    </p:spTree>
    <p:extLst>
      <p:ext uri="{BB962C8B-B14F-4D97-AF65-F5344CB8AC3E}">
        <p14:creationId xmlns:p14="http://schemas.microsoft.com/office/powerpoint/2010/main" val="3734134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アンケート</a:t>
            </a:r>
            <a:r>
              <a:rPr lang="ja-JP" altLang="en-US"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3/4</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a:t>
            </a:r>
            <a:endParaRPr kumimoji="1" lang="ja-JP" altLang="en-US" sz="16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53683" y="843126"/>
            <a:ext cx="11499012" cy="2308324"/>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研修で扱った学習内容の量はいか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とても少ない　　／　　少ない　　／　　ちょうど良い　　／　　多い　　／　　とても多い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Q5.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研修で扱った学習内容の難易度はいか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が</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でしたか？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とても難しい　　／　　難しい　　／　　ちょうど良い　　／　</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易</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しい　　／　　とても易しい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Q6.</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研修で学んだ動画を活用した授業の実践についてどう考えていますか？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全く実践したくない　　／　　実践したくない　　／　　どちらとも言えない　　／　　実践したい　　／是非実践したい</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53682" y="3439670"/>
            <a:ext cx="11838317"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本研修について、良かったと思う点を</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つ以上記載して下さい</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 name="正方形/長方形 1"/>
          <p:cNvSpPr/>
          <p:nvPr/>
        </p:nvSpPr>
        <p:spPr>
          <a:xfrm>
            <a:off x="353682" y="3907768"/>
            <a:ext cx="11499012" cy="240676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11</a:t>
            </a:fld>
            <a:endParaRPr kumimoji="1" lang="ja-JP" altLang="en-US"/>
          </a:p>
        </p:txBody>
      </p:sp>
    </p:spTree>
    <p:extLst>
      <p:ext uri="{BB962C8B-B14F-4D97-AF65-F5344CB8AC3E}">
        <p14:creationId xmlns:p14="http://schemas.microsoft.com/office/powerpoint/2010/main" val="1475631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（アンケート</a:t>
            </a: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4/4</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a:t>
            </a:r>
            <a:r>
              <a:rPr lang="ja-JP" altLang="en-US" sz="1600" dirty="0">
                <a:latin typeface="Meiryo UI" panose="020B0604030504040204" pitchFamily="50" charset="-128"/>
                <a:ea typeface="Meiryo UI" panose="020B0604030504040204" pitchFamily="50" charset="-128"/>
              </a:rPr>
              <a:t>研修</a:t>
            </a:r>
            <a:endParaRPr kumimoji="1" lang="ja-JP" alt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53682" y="679226"/>
            <a:ext cx="11838317"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本研修について、今後は改善できると思う点を具体的にどのようにすればよいかという提案と共に、</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2</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つ以上記載して下さい</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2" name="正方形/長方形 1"/>
          <p:cNvSpPr/>
          <p:nvPr/>
        </p:nvSpPr>
        <p:spPr>
          <a:xfrm>
            <a:off x="353682" y="1147324"/>
            <a:ext cx="11499012" cy="229461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342182" y="3617956"/>
            <a:ext cx="11838317"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その他受講者として感じたことや思ったことを自由に記載して下さい</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p:txBody>
      </p:sp>
      <p:sp>
        <p:nvSpPr>
          <p:cNvPr id="9" name="正方形/長方形 8"/>
          <p:cNvSpPr/>
          <p:nvPr/>
        </p:nvSpPr>
        <p:spPr>
          <a:xfrm>
            <a:off x="342182" y="4086054"/>
            <a:ext cx="11499012" cy="221985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12</a:t>
            </a:fld>
            <a:endParaRPr kumimoji="1" lang="ja-JP" altLang="en-US"/>
          </a:p>
        </p:txBody>
      </p:sp>
    </p:spTree>
    <p:extLst>
      <p:ext uri="{BB962C8B-B14F-4D97-AF65-F5344CB8AC3E}">
        <p14:creationId xmlns:p14="http://schemas.microsoft.com/office/powerpoint/2010/main" val="254809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技術指導まとめシート</a:t>
            </a:r>
            <a:r>
              <a:rPr lang="en-US" altLang="ja-JP" sz="1600" dirty="0" smtClean="0">
                <a:latin typeface="Meiryo UI" panose="020B0604030504040204" pitchFamily="50" charset="-128"/>
                <a:ea typeface="Meiryo UI" panose="020B0604030504040204" pitchFamily="50" charset="-128"/>
              </a:rPr>
              <a:t>(2/3)</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793632"/>
            <a:ext cx="8417689"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Q3.</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Q2</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で書き出した手順をまとめ、本当に必要だと感じた“要点”をピックアップしてください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59457"/>
            <a:ext cx="11499011" cy="14492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281797" y="2938736"/>
            <a:ext cx="7906332"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動画の最初と最後の　“まとめ”　で発表する“要点”を３つ～</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5</a:t>
            </a:r>
            <a:r>
              <a:rPr lang="ja-JP" altLang="en-US" dirty="0" err="1" smtClean="0">
                <a:solidFill>
                  <a:schemeClr val="tx1">
                    <a:lumMod val="75000"/>
                    <a:lumOff val="25000"/>
                  </a:schemeClr>
                </a:solidFill>
                <a:latin typeface="Meiryo UI" panose="020B0604030504040204" pitchFamily="50" charset="-128"/>
                <a:ea typeface="Meiryo UI" panose="020B0604030504040204" pitchFamily="50" charset="-128"/>
              </a:rPr>
              <a:t>つに</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絞ってください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45056" y="3424685"/>
            <a:ext cx="11499011" cy="293166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2</a:t>
            </a:fld>
            <a:endParaRPr kumimoji="1" lang="ja-JP" altLang="en-US"/>
          </a:p>
        </p:txBody>
      </p:sp>
    </p:spTree>
    <p:extLst>
      <p:ext uri="{BB962C8B-B14F-4D97-AF65-F5344CB8AC3E}">
        <p14:creationId xmlns:p14="http://schemas.microsoft.com/office/powerpoint/2010/main" val="215768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技術指導まとめシート</a:t>
            </a:r>
            <a:r>
              <a:rPr lang="en-US" altLang="ja-JP" sz="1600" dirty="0" smtClean="0">
                <a:latin typeface="Meiryo UI" panose="020B0604030504040204" pitchFamily="50" charset="-128"/>
                <a:ea typeface="Meiryo UI" panose="020B0604030504040204" pitchFamily="50" charset="-128"/>
              </a:rPr>
              <a:t>(3/3)</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45058" y="793632"/>
            <a:ext cx="7513595" cy="369332"/>
          </a:xfrm>
          <a:prstGeom prst="rect">
            <a:avLst/>
          </a:prstGeom>
          <a:noFill/>
        </p:spPr>
        <p:txBody>
          <a:bodyPr wrap="non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Q5.</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上記</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Q4</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の要点にカメラの画角（寄り・引き・上・横・斜め）をメモしてください</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4" name="正方形/長方形 3"/>
          <p:cNvSpPr/>
          <p:nvPr/>
        </p:nvSpPr>
        <p:spPr>
          <a:xfrm>
            <a:off x="345057" y="1259457"/>
            <a:ext cx="11499011" cy="503782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3</a:t>
            </a:fld>
            <a:endParaRPr kumimoji="1" lang="ja-JP" altLang="en-US"/>
          </a:p>
        </p:txBody>
      </p:sp>
    </p:spTree>
    <p:extLst>
      <p:ext uri="{BB962C8B-B14F-4D97-AF65-F5344CB8AC3E}">
        <p14:creationId xmlns:p14="http://schemas.microsoft.com/office/powerpoint/2010/main" val="1337990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a:t>
            </a:r>
            <a:r>
              <a:rPr lang="en-US" altLang="ja-JP" sz="1600" dirty="0" smtClean="0">
                <a:latin typeface="Meiryo UI" panose="020B0604030504040204" pitchFamily="50" charset="-128"/>
                <a:ea typeface="Meiryo UI" panose="020B0604030504040204" pitchFamily="50" charset="-128"/>
              </a:rPr>
              <a:t>ID</a:t>
            </a:r>
            <a:r>
              <a:rPr lang="ja-JP" altLang="en-US" sz="1600" dirty="0" smtClean="0">
                <a:latin typeface="Meiryo UI" panose="020B0604030504040204" pitchFamily="50" charset="-128"/>
                <a:ea typeface="Meiryo UI" panose="020B0604030504040204" pitchFamily="50" charset="-128"/>
              </a:rPr>
              <a:t>の観点から指導案チェックポイント</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41289" y="1274617"/>
            <a:ext cx="7611379" cy="4247317"/>
          </a:xfrm>
          <a:prstGeom prst="rect">
            <a:avLst/>
          </a:prstGeom>
          <a:noFill/>
        </p:spPr>
        <p:txBody>
          <a:bodyPr wrap="none" rtlCol="0">
            <a:spAutoFit/>
          </a:bodyPr>
          <a:lstStyle/>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学習時間の「長さ」でなく「到達度」で判定しています</a:t>
            </a: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ja-JP" altLang="ja-JP"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自分のペースやスタイルで学習を進められる工夫があります</a:t>
            </a: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ja-JP" altLang="ja-JP"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研修の全体像を伝える工夫（スケジュール表･コースマップなど）があります</a:t>
            </a: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ja-JP" altLang="ja-JP"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９教授事象を含む短い単位に分割されており、飽きさせない工夫がありますか </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教材のコンテンツのタイトルや見出しは何についての情報提示かが明らかです</a:t>
            </a: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ja-JP" altLang="ja-JP"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誤りを気にせず試せる状況で練習する機会があります</a:t>
            </a: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か</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ja-JP" altLang="ja-JP"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事後テストと同じレベルで仕上げの練習をする機会がありますか</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  </a:t>
            </a:r>
            <a:endPar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marL="342900" indent="-342900">
              <a:buFont typeface="+mj-lt"/>
              <a:buAutoNum type="arabicPeriod"/>
            </a:pP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自律</a:t>
            </a:r>
            <a:r>
              <a:rPr lang="ja-JP" altLang="ja-JP" dirty="0">
                <a:solidFill>
                  <a:schemeClr val="tx1">
                    <a:lumMod val="75000"/>
                    <a:lumOff val="25000"/>
                  </a:schemeClr>
                </a:solidFill>
                <a:latin typeface="Meiryo UI" panose="020B0604030504040204" pitchFamily="50" charset="-128"/>
                <a:ea typeface="Meiryo UI" panose="020B0604030504040204" pitchFamily="50" charset="-128"/>
              </a:rPr>
              <a:t>して学習を進めるための教育媒体や実施方法を使っています</a:t>
            </a:r>
            <a:r>
              <a:rPr lang="ja-JP" altLang="ja-JP" dirty="0" smtClean="0">
                <a:solidFill>
                  <a:schemeClr val="tx1">
                    <a:lumMod val="75000"/>
                    <a:lumOff val="25000"/>
                  </a:schemeClr>
                </a:solidFill>
                <a:latin typeface="Meiryo UI" panose="020B0604030504040204" pitchFamily="50" charset="-128"/>
                <a:ea typeface="Meiryo UI" panose="020B0604030504040204" pitchFamily="50" charset="-128"/>
              </a:rPr>
              <a:t>か</a:t>
            </a:r>
            <a:endParaRPr lang="ja-JP" altLang="ja-JP"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4</a:t>
            </a:fld>
            <a:endParaRPr kumimoji="1" lang="ja-JP" altLang="en-US"/>
          </a:p>
        </p:txBody>
      </p:sp>
    </p:spTree>
    <p:extLst>
      <p:ext uri="{BB962C8B-B14F-4D97-AF65-F5344CB8AC3E}">
        <p14:creationId xmlns:p14="http://schemas.microsoft.com/office/powerpoint/2010/main" val="3170121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動画教材チェックリスト</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028351331"/>
              </p:ext>
            </p:extLst>
          </p:nvPr>
        </p:nvGraphicFramePr>
        <p:xfrm>
          <a:off x="353684" y="577975"/>
          <a:ext cx="11499012" cy="5860469"/>
        </p:xfrm>
        <a:graphic>
          <a:graphicData uri="http://schemas.openxmlformats.org/drawingml/2006/table">
            <a:tbl>
              <a:tblPr/>
              <a:tblGrid>
                <a:gridCol w="539375"/>
                <a:gridCol w="806345"/>
                <a:gridCol w="621102"/>
                <a:gridCol w="2216988"/>
                <a:gridCol w="4778994"/>
                <a:gridCol w="1268104"/>
                <a:gridCol w="1268104"/>
              </a:tblGrid>
              <a:tr h="500331">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総評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pPr algn="l" fontAlgn="t"/>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08358">
                <a:tc gridSpan="2">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確認事項</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項目番号</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項目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質問</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確認結果</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備考</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53896">
                <a:tc rowSpan="5">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動画のクオリティ</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音質</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音はきちんと聞こえるか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画質</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文字・絵・映像など）の明瞭さ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文字や映像がきちんと見えるか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法的配慮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著作権、肖像権などを侵害していないか、規約に違反していないか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rowSpan="2">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配信方法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動作環境</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保証する環境での動作を確認したか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システムやアプリの機能</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停止、再生などが機能するか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rowSpan="24">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教材</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授業との連携</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授業との連携</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動画が授業における学習活動を補完・強化する内容になっているか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動画の使途と内容の関係</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動画の使途にあった作成方法になっているか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rowSpan="11">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認知的配慮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前提知識、事前知識の有無</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事前知識が必要か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難易度</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難しすぎないか、簡単過ぎないか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10</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進み方</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進み方は早すぎないか、遅すぎないか、調度良いか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11</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量</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学習内容を盛り込み過ぎていないか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12</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長さ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長すぎないか、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15</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分以内、可能であれば</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分以内になっているか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13</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ナレーション（スピード）</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話すスピードはちょうど良いか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14</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ナレーション（明瞭さ）</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具体的に説明しているか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こう、ここ、これなどの指示語は使っていないか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15</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重要な学習内容の強調</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重要な部分は強調・反復されているか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16</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学習内容の範囲（ポイント）</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重要な部分は網羅されているか、動画教材</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1000" b="0" i="0" u="none" strike="noStrike" dirty="0" err="1">
                          <a:solidFill>
                            <a:schemeClr val="tx1">
                              <a:lumMod val="75000"/>
                              <a:lumOff val="25000"/>
                            </a:schemeClr>
                          </a:solidFill>
                          <a:effectLst/>
                          <a:latin typeface="Meiryo UI" panose="020B0604030504040204" pitchFamily="50" charset="-128"/>
                          <a:ea typeface="Meiryo UI" panose="020B0604030504040204" pitchFamily="50" charset="-128"/>
                        </a:rPr>
                        <a:t>つに</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つきポイントは</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つ以内になっているか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17</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構成</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ストーリーは現実的か、展開は論理的か、理解しやすい順番で情報を提供しているか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18</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素材、メディアの組み合わせは学習を助けているか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rowSpan="5">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情意的配慮</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19</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動機づけ</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注意喚起しているか</a:t>
                      </a: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A)</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20</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学習内容と学習者の関心を関連づけを支援しているか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R)</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21</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できそうだと思わせているか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C)</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22</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やれた！やって良かった！と思える仕組みがあるか</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(ARCS</a:t>
                      </a: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a:t>
                      </a: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S)</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23</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素材、メディアの組み合わせは意欲喚起を助けているか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rowSpan="6">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その他</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24</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自律的に学ぶ仕組み</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学習者が自律的に学ぶ仕組みがあるか、繰り返し確認できるか、成長を記録できるか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25</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学習者特性</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学習者の特性（学習スタイル、母語、　文化など）は考慮されているか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26</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一貫性</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他の資料、授業内容と一貫性のあるデザイン、内容になっているか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27</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インタラクティブ性</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学習を支援できるようにインタラクティブで動的な教材になっているか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896">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28</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フィードバック</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フィードバックは必要な情報を的確に提供されるか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9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29</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補足資料</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動画教材、授業の学習効果を高めるための資料が用意されているか</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3063" marR="3063" marT="30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5</a:t>
            </a:fld>
            <a:endParaRPr kumimoji="1" lang="ja-JP" altLang="en-US"/>
          </a:p>
        </p:txBody>
      </p:sp>
    </p:spTree>
    <p:extLst>
      <p:ext uri="{BB962C8B-B14F-4D97-AF65-F5344CB8AC3E}">
        <p14:creationId xmlns:p14="http://schemas.microsoft.com/office/powerpoint/2010/main" val="850815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アクションプランシート</a:t>
            </a:r>
            <a:r>
              <a:rPr lang="en-US" altLang="ja-JP" sz="1600" dirty="0" smtClean="0">
                <a:latin typeface="Meiryo UI" panose="020B0604030504040204" pitchFamily="50" charset="-128"/>
                <a:ea typeface="Meiryo UI" panose="020B0604030504040204" pitchFamily="50" charset="-128"/>
              </a:rPr>
              <a:t>(1/2)</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nvPr>
        </p:nvGraphicFramePr>
        <p:xfrm>
          <a:off x="838200" y="1305016"/>
          <a:ext cx="10515600" cy="4998130"/>
        </p:xfrm>
        <a:graphic>
          <a:graphicData uri="http://schemas.openxmlformats.org/drawingml/2006/table">
            <a:tbl>
              <a:tblPr firstRow="1" firstCol="1" bandRow="1"/>
              <a:tblGrid>
                <a:gridCol w="1429822"/>
                <a:gridCol w="4542889"/>
                <a:gridCol w="4542889"/>
              </a:tblGrid>
              <a:tr h="333210">
                <a:tc gridSpan="3">
                  <a:txBody>
                    <a:bodyPr/>
                    <a:lstStyle/>
                    <a:p>
                      <a:pPr indent="533400" algn="just">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行動計画</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立案日：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日</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33210">
                <a:tc rowSpan="2">
                  <a:txBody>
                    <a:bodyPr/>
                    <a:lstStyle/>
                    <a:p>
                      <a:pPr algn="ctr">
                        <a:lnSpc>
                          <a:spcPct val="3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行動項目</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アクションの詳細計画</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333210">
                <a:tc vMerge="1">
                  <a:txBody>
                    <a:bodyPr/>
                    <a:lstStyle/>
                    <a:p>
                      <a:endParaRPr kumimoji="1" lang="ja-JP" altLang="en-US"/>
                    </a:p>
                  </a:txBody>
                  <a:tcPr/>
                </a:tc>
                <a:tc>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誰が</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誰と</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何を目標にして</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日）</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年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年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テキスト ボックス 15"/>
          <p:cNvSpPr txBox="1"/>
          <p:nvPr/>
        </p:nvSpPr>
        <p:spPr>
          <a:xfrm>
            <a:off x="355104" y="825623"/>
            <a:ext cx="8460420"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計画</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smtClean="0">
                <a:solidFill>
                  <a:schemeClr val="tx1">
                    <a:lumMod val="75000"/>
                    <a:lumOff val="25000"/>
                  </a:schemeClr>
                </a:solidFill>
                <a:latin typeface="Meiryo UI" panose="020B0604030504040204" pitchFamily="50" charset="-128"/>
                <a:ea typeface="Meiryo UI" panose="020B0604030504040204" pitchFamily="50" charset="-128"/>
              </a:rPr>
              <a:t>課題</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提出までの約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ヶ月の行動計画を立ててみましょう。</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6</a:t>
            </a:fld>
            <a:endParaRPr kumimoji="1" lang="ja-JP" altLang="en-US"/>
          </a:p>
        </p:txBody>
      </p:sp>
      <p:sp>
        <p:nvSpPr>
          <p:cNvPr id="7" name="正方形/長方形 6"/>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7480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アクションプランシート</a:t>
            </a:r>
            <a:r>
              <a:rPr lang="en-US" altLang="ja-JP" sz="1600" dirty="0" smtClean="0">
                <a:latin typeface="Meiryo UI" panose="020B0604030504040204" pitchFamily="50" charset="-128"/>
                <a:ea typeface="Meiryo UI" panose="020B0604030504040204" pitchFamily="50" charset="-128"/>
              </a:rPr>
              <a:t>(2/2)</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3682" y="834501"/>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課題提出までの問題・懸念事項</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課題を実施するにあたり、心配なこと</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懸念することなどを記入し、それらの問題を解決する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為</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に出来そうなことを考えてださい。</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正方形/長方形 1"/>
          <p:cNvSpPr/>
          <p:nvPr/>
        </p:nvSpPr>
        <p:spPr>
          <a:xfrm>
            <a:off x="353682" y="1544713"/>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53681" y="3738979"/>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最終</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課題への取り組み姿勢・態度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どのくらい事後課題が出来そうか、予測と意気込みを記入してください。</a:t>
            </a:r>
          </a:p>
        </p:txBody>
      </p:sp>
      <p:sp>
        <p:nvSpPr>
          <p:cNvPr id="8" name="正方形/長方形 7"/>
          <p:cNvSpPr/>
          <p:nvPr/>
        </p:nvSpPr>
        <p:spPr>
          <a:xfrm>
            <a:off x="353681" y="4511335"/>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7</a:t>
            </a:fld>
            <a:endParaRPr kumimoji="1" lang="ja-JP" altLang="en-US"/>
          </a:p>
        </p:txBody>
      </p:sp>
    </p:spTree>
    <p:extLst>
      <p:ext uri="{BB962C8B-B14F-4D97-AF65-F5344CB8AC3E}">
        <p14:creationId xmlns:p14="http://schemas.microsoft.com/office/powerpoint/2010/main" val="3729399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（教材） 自己評価</a:t>
            </a:r>
            <a:r>
              <a:rPr lang="ja-JP" altLang="en-US" sz="1600" dirty="0">
                <a:latin typeface="Meiryo UI" panose="020B0604030504040204" pitchFamily="50" charset="-128"/>
                <a:ea typeface="Meiryo UI" panose="020B0604030504040204" pitchFamily="50" charset="-128"/>
              </a:rPr>
              <a:t>シート</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5104" y="972269"/>
            <a:ext cx="10833356" cy="369332"/>
          </a:xfrm>
          <a:prstGeom prst="rect">
            <a:avLst/>
          </a:prstGeom>
          <a:noFill/>
        </p:spPr>
        <p:txBody>
          <a:bodyPr wrap="square" rtlCol="0">
            <a:spAutoFit/>
          </a:bodyPr>
          <a:lstStyle/>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以下設問に当てはまる数字に○印を入れて下さい。</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「できない⇔できる」の自己評価を</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0</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段階</a:t>
            </a: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062800634"/>
              </p:ext>
            </p:extLst>
          </p:nvPr>
        </p:nvGraphicFramePr>
        <p:xfrm>
          <a:off x="353688" y="1477108"/>
          <a:ext cx="11499008" cy="4828800"/>
        </p:xfrm>
        <a:graphic>
          <a:graphicData uri="http://schemas.openxmlformats.org/drawingml/2006/table">
            <a:tbl>
              <a:tblPr/>
              <a:tblGrid>
                <a:gridCol w="235274"/>
                <a:gridCol w="3421274"/>
                <a:gridCol w="401926"/>
                <a:gridCol w="401926"/>
                <a:gridCol w="401926"/>
                <a:gridCol w="401926"/>
                <a:gridCol w="401926"/>
                <a:gridCol w="401926"/>
                <a:gridCol w="401926"/>
                <a:gridCol w="401926"/>
                <a:gridCol w="401926"/>
                <a:gridCol w="401926"/>
                <a:gridCol w="401926"/>
                <a:gridCol w="3421274"/>
              </a:tblGrid>
              <a:tr h="402400">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0</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10</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①</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制作の手順を説明できない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制作の手順を説明できる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②</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制作のポイントを列挙できない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制作のポイントを列挙できる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③</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を撮影できない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を撮影できる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④</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をネット上に公開できない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をネット上に公開できる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⑤</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を他の人に共有できない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を他の人に共有できる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⑥</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教材がどんなものかイメージできない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教材がどんなものかイメージできる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⑦</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ID</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とは何か簡潔に説明できない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ID</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とは何か簡潔に説明できる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⑧</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で動画教材を効果的に活用する方法を説明できない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で動画教材を効果的に活用する方法を説明できる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⑨</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設計で活用する動画教材を評価し改善点を挙げることができない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設計で活用する動画教材を評価し改善点を挙げることができる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⑩</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教材の作成は自分でも出来そうだと思わない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教材の作成は自分でも出来そうだと思う</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⑪</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の授業でも動画教材を活用してみようと考えない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の授業でも動画教材を活用してみようと考える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正方形/長方形 4"/>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8</a:t>
            </a:fld>
            <a:endParaRPr kumimoji="1" lang="ja-JP" altLang="en-US"/>
          </a:p>
        </p:txBody>
      </p:sp>
    </p:spTree>
    <p:extLst>
      <p:ext uri="{BB962C8B-B14F-4D97-AF65-F5344CB8AC3E}">
        <p14:creationId xmlns:p14="http://schemas.microsoft.com/office/powerpoint/2010/main" val="3364855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アンケート</a:t>
            </a: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1/4</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3682" y="722357"/>
            <a:ext cx="11838317" cy="923330"/>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研修の印象</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全体について、次の形容詞のどちらかにどのぐらい近い印象を持ちましたか？ご自身の印象に最も近い番号を選んでください。</a:t>
            </a:r>
          </a:p>
          <a:p>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「５」を「どちらともいえない」として、「１」から「９」までの数字ひとつにチェックしてください。</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935978822"/>
              </p:ext>
            </p:extLst>
          </p:nvPr>
        </p:nvGraphicFramePr>
        <p:xfrm>
          <a:off x="353682" y="1615127"/>
          <a:ext cx="11499010" cy="4828800"/>
        </p:xfrm>
        <a:graphic>
          <a:graphicData uri="http://schemas.openxmlformats.org/drawingml/2006/table">
            <a:tbl>
              <a:tblPr/>
              <a:tblGrid>
                <a:gridCol w="252957"/>
                <a:gridCol w="3678419"/>
                <a:gridCol w="432135"/>
                <a:gridCol w="432135"/>
                <a:gridCol w="432135"/>
                <a:gridCol w="432135"/>
                <a:gridCol w="432135"/>
                <a:gridCol w="432135"/>
                <a:gridCol w="432135"/>
                <a:gridCol w="432135"/>
                <a:gridCol w="432135"/>
                <a:gridCol w="3678419"/>
              </a:tblGrid>
              <a:tr h="402400">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①</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つまらなかった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面白かった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②</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眠くなった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眠くならなかった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③</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好奇心をそそられなかった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好奇心をそそられた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④</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マンネリだった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変化に富んでいた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⑤</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やりがいがなかった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やりがいがあった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⑥</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自分には無関係だった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自分に関係があった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⑦</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どうでもいい内容だった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身につけたい内容だった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⑧</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途中の過程が楽しくなかった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途中の過程が楽しかった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⑨</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自信がつかなかった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自信がついた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⑩</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目標が曖昧だった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目標がはっきりしていた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⑪</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学習を着実に進められなかった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学習を着実に進められた</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正方形/長方形 1"/>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9</a:t>
            </a:fld>
            <a:endParaRPr kumimoji="1" lang="ja-JP" altLang="en-US"/>
          </a:p>
        </p:txBody>
      </p:sp>
    </p:spTree>
    <p:extLst>
      <p:ext uri="{BB962C8B-B14F-4D97-AF65-F5344CB8AC3E}">
        <p14:creationId xmlns:p14="http://schemas.microsoft.com/office/powerpoint/2010/main" val="1796123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1611</Words>
  <Application>Microsoft Office PowerPoint</Application>
  <PresentationFormat>ワイド画面</PresentationFormat>
  <Paragraphs>648</Paragraphs>
  <Slides>12</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Meiryo UI</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デジタルハリウッド株式会社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細野 康男</dc:creator>
  <cp:lastModifiedBy>細野 康男</cp:lastModifiedBy>
  <cp:revision>27</cp:revision>
  <dcterms:created xsi:type="dcterms:W3CDTF">2019-10-21T07:51:10Z</dcterms:created>
  <dcterms:modified xsi:type="dcterms:W3CDTF">2020-02-07T11:31:38Z</dcterms:modified>
</cp:coreProperties>
</file>