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521" r:id="rId3"/>
    <p:sldId id="360" r:id="rId4"/>
    <p:sldId id="522" r:id="rId5"/>
    <p:sldId id="523" r:id="rId6"/>
    <p:sldId id="458" r:id="rId7"/>
    <p:sldId id="301" r:id="rId8"/>
    <p:sldId id="524" r:id="rId9"/>
    <p:sldId id="525" r:id="rId10"/>
    <p:sldId id="526" r:id="rId11"/>
    <p:sldId id="527" r:id="rId12"/>
    <p:sldId id="528" r:id="rId13"/>
    <p:sldId id="529" r:id="rId14"/>
    <p:sldId id="530" r:id="rId15"/>
    <p:sldId id="531" r:id="rId16"/>
    <p:sldId id="532" r:id="rId17"/>
    <p:sldId id="533" r:id="rId18"/>
    <p:sldId id="534" r:id="rId19"/>
    <p:sldId id="535" r:id="rId20"/>
    <p:sldId id="536" r:id="rId21"/>
    <p:sldId id="537" r:id="rId22"/>
    <p:sldId id="538" r:id="rId23"/>
    <p:sldId id="539" r:id="rId24"/>
    <p:sldId id="554" r:id="rId25"/>
    <p:sldId id="501" r:id="rId26"/>
    <p:sldId id="540" r:id="rId27"/>
    <p:sldId id="541" r:id="rId28"/>
    <p:sldId id="542" r:id="rId29"/>
    <p:sldId id="502" r:id="rId30"/>
    <p:sldId id="504" r:id="rId31"/>
    <p:sldId id="505" r:id="rId32"/>
    <p:sldId id="552"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553" r:id="rId46"/>
    <p:sldId id="518" r:id="rId47"/>
    <p:sldId id="543" r:id="rId48"/>
    <p:sldId id="544" r:id="rId49"/>
    <p:sldId id="545" r:id="rId50"/>
    <p:sldId id="546" r:id="rId51"/>
    <p:sldId id="547" r:id="rId52"/>
    <p:sldId id="548" r:id="rId53"/>
    <p:sldId id="391" r:id="rId54"/>
    <p:sldId id="392" r:id="rId55"/>
    <p:sldId id="454" r:id="rId56"/>
    <p:sldId id="484" r:id="rId57"/>
    <p:sldId id="482" r:id="rId58"/>
    <p:sldId id="483" r:id="rId59"/>
    <p:sldId id="485" r:id="rId60"/>
    <p:sldId id="486" r:id="rId61"/>
    <p:sldId id="549" r:id="rId62"/>
    <p:sldId id="481" r:id="rId63"/>
    <p:sldId id="488" r:id="rId64"/>
    <p:sldId id="489" r:id="rId65"/>
    <p:sldId id="490" r:id="rId66"/>
    <p:sldId id="493" r:id="rId67"/>
    <p:sldId id="494" r:id="rId68"/>
    <p:sldId id="492" r:id="rId69"/>
    <p:sldId id="499" r:id="rId70"/>
    <p:sldId id="500" r:id="rId71"/>
    <p:sldId id="519" r:id="rId72"/>
    <p:sldId id="362" r:id="rId73"/>
    <p:sldId id="274" r:id="rId74"/>
    <p:sldId id="459" r:id="rId75"/>
    <p:sldId id="291" r:id="rId76"/>
    <p:sldId id="364" r:id="rId77"/>
    <p:sldId id="365" r:id="rId78"/>
    <p:sldId id="455" r:id="rId79"/>
    <p:sldId id="456" r:id="rId80"/>
    <p:sldId id="299" r:id="rId8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F9F9F"/>
    <a:srgbClr val="FFC9C9"/>
    <a:srgbClr val="FF89B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3" autoAdjust="0"/>
    <p:restoredTop sz="60389" autoAdjust="0"/>
  </p:normalViewPr>
  <p:slideViewPr>
    <p:cSldViewPr snapToGrid="0" snapToObjects="1" showGuides="1">
      <p:cViewPr varScale="1">
        <p:scale>
          <a:sx n="53" d="100"/>
          <a:sy n="53" d="100"/>
        </p:scale>
        <p:origin x="1714" y="5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7AC19-1E35-2D46-A6B6-9B5041B701B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F2B3DCC5-F2F6-6842-BC71-7C773F7B0147}">
      <dgm:prSet phldrT="[Text]"/>
      <dgm:spPr/>
      <dgm:t>
        <a:bodyPr/>
        <a:lstStyle/>
        <a:p>
          <a:r>
            <a:rPr lang="en-US" dirty="0" err="1">
              <a:latin typeface="Meiryo UI" panose="020B0604030504040204" pitchFamily="50" charset="-128"/>
              <a:ea typeface="Meiryo UI" panose="020B0604030504040204" pitchFamily="50" charset="-128"/>
            </a:rPr>
            <a:t>事前学習</a:t>
          </a:r>
          <a:endParaRPr lang="en-US" dirty="0">
            <a:latin typeface="Meiryo UI" panose="020B0604030504040204" pitchFamily="50" charset="-128"/>
            <a:ea typeface="Meiryo UI" panose="020B0604030504040204" pitchFamily="50" charset="-128"/>
          </a:endParaRPr>
        </a:p>
      </dgm:t>
    </dgm:pt>
    <dgm:pt modelId="{3F31E615-F87C-784D-8D82-0C581057AC01}" type="parTrans" cxnId="{FF410F17-C831-804E-A60F-E947895AC471}">
      <dgm:prSet/>
      <dgm:spPr/>
      <dgm:t>
        <a:bodyPr/>
        <a:lstStyle/>
        <a:p>
          <a:endParaRPr lang="en-US"/>
        </a:p>
      </dgm:t>
    </dgm:pt>
    <dgm:pt modelId="{67A763B7-5610-E34C-8B63-824562E7244E}" type="sibTrans" cxnId="{FF410F17-C831-804E-A60F-E947895AC471}">
      <dgm:prSet/>
      <dgm:spPr/>
      <dgm:t>
        <a:bodyPr/>
        <a:lstStyle/>
        <a:p>
          <a:endParaRPr lang="en-US"/>
        </a:p>
      </dgm:t>
    </dgm:pt>
    <dgm:pt modelId="{20D61EAB-0D4B-9C45-9F0C-FF2FC9EE819D}">
      <dgm:prSet phldrT="[Text]"/>
      <dgm:spPr/>
      <dgm:t>
        <a:bodyPr/>
        <a:lstStyle/>
        <a:p>
          <a:r>
            <a:rPr lang="en-US" dirty="0" err="1" smtClean="0">
              <a:solidFill>
                <a:schemeClr val="tx1">
                  <a:lumMod val="65000"/>
                  <a:lumOff val="35000"/>
                </a:schemeClr>
              </a:solidFill>
              <a:latin typeface="Meiryo UI" panose="020B0604030504040204" pitchFamily="50" charset="-128"/>
              <a:ea typeface="Meiryo UI" panose="020B0604030504040204" pitchFamily="50" charset="-128"/>
            </a:rPr>
            <a:t>動画教材視聴</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04FC15EA-20BD-F24A-A92B-BD512A9C4D97}" type="parTrans" cxnId="{3FF0D7C4-77DA-0F47-9F21-10705B39DC50}">
      <dgm:prSet/>
      <dgm:spPr/>
      <dgm:t>
        <a:bodyPr/>
        <a:lstStyle/>
        <a:p>
          <a:endParaRPr lang="en-US"/>
        </a:p>
      </dgm:t>
    </dgm:pt>
    <dgm:pt modelId="{875F427A-DAD6-3441-8CB0-B41190B86F5A}" type="sibTrans" cxnId="{3FF0D7C4-77DA-0F47-9F21-10705B39DC50}">
      <dgm:prSet/>
      <dgm:spPr/>
      <dgm:t>
        <a:bodyPr/>
        <a:lstStyle/>
        <a:p>
          <a:endParaRPr lang="en-US"/>
        </a:p>
      </dgm:t>
    </dgm:pt>
    <dgm:pt modelId="{257E33D2-08D7-0144-B666-9252E1C4A4C8}">
      <dgm:prSet phldrT="[Text]"/>
      <dgm:spPr>
        <a:solidFill>
          <a:srgbClr val="002060"/>
        </a:solidFill>
      </dgm:spPr>
      <dgm:t>
        <a:bodyPr/>
        <a:lstStyle/>
        <a:p>
          <a:r>
            <a:rPr lang="en-US" dirty="0" err="1">
              <a:latin typeface="Meiryo UI" panose="020B0604030504040204" pitchFamily="50" charset="-128"/>
              <a:ea typeface="Meiryo UI" panose="020B0604030504040204" pitchFamily="50" charset="-128"/>
            </a:rPr>
            <a:t>研修</a:t>
          </a:r>
          <a:r>
            <a:rPr 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rPr>
            <a:t>時間</a:t>
          </a:r>
          <a:r>
            <a:rPr lang="en-US" dirty="0" smtClean="0">
              <a:latin typeface="Meiryo UI" panose="020B0604030504040204" pitchFamily="50" charset="-128"/>
              <a:ea typeface="Meiryo UI" panose="020B0604030504040204" pitchFamily="50" charset="-128"/>
            </a:rPr>
            <a:t>)</a:t>
          </a:r>
          <a:endParaRPr lang="en-US" dirty="0">
            <a:latin typeface="Meiryo UI" panose="020B0604030504040204" pitchFamily="50" charset="-128"/>
            <a:ea typeface="Meiryo UI" panose="020B0604030504040204" pitchFamily="50" charset="-128"/>
          </a:endParaRPr>
        </a:p>
      </dgm:t>
    </dgm:pt>
    <dgm:pt modelId="{E4027910-9401-364E-86CE-E9D73CEEA542}" type="parTrans" cxnId="{F2BC0DED-4CE2-7441-AE72-52C5B63C7E0A}">
      <dgm:prSet/>
      <dgm:spPr/>
      <dgm:t>
        <a:bodyPr/>
        <a:lstStyle/>
        <a:p>
          <a:endParaRPr lang="en-US"/>
        </a:p>
      </dgm:t>
    </dgm:pt>
    <dgm:pt modelId="{9246A475-8140-374A-8CDC-883B25F06885}" type="sibTrans" cxnId="{F2BC0DED-4CE2-7441-AE72-52C5B63C7E0A}">
      <dgm:prSet/>
      <dgm:spPr/>
      <dgm:t>
        <a:bodyPr/>
        <a:lstStyle/>
        <a:p>
          <a:endParaRPr lang="en-US"/>
        </a:p>
      </dgm:t>
    </dgm:pt>
    <dgm:pt modelId="{535557AE-CFD2-6045-B6F6-E850C4824ACB}">
      <dgm:prSet phldrT="[Text]"/>
      <dgm:spPr/>
      <dgm:t>
        <a:bodyPr/>
        <a:lstStyle/>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前半</a:t>
          </a:r>
          <a:r>
            <a:rPr lang="en-US" dirty="0" smtClean="0">
              <a:solidFill>
                <a:schemeClr val="tx1">
                  <a:lumMod val="65000"/>
                  <a:lumOff val="35000"/>
                </a:schemeClr>
              </a:solidFill>
              <a:latin typeface="Meiryo UI" panose="020B0604030504040204" pitchFamily="50" charset="-128"/>
              <a:ea typeface="Meiryo UI" panose="020B0604030504040204" pitchFamily="50" charset="-128"/>
            </a:rPr>
            <a:t>3</a:t>
          </a:r>
          <a:r>
            <a:rPr lang="en-US" dirty="0">
              <a:solidFill>
                <a:schemeClr val="tx1">
                  <a:lumMod val="65000"/>
                  <a:lumOff val="35000"/>
                </a:schemeClr>
              </a:solidFill>
              <a:latin typeface="Meiryo UI" panose="020B0604030504040204" pitchFamily="50" charset="-128"/>
              <a:ea typeface="Meiryo UI" panose="020B0604030504040204" pitchFamily="50" charset="-128"/>
            </a:rPr>
            <a:t>時間</a:t>
          </a:r>
          <a:r>
            <a:rPr lang="en-US"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後半</a:t>
          </a:r>
          <a:r>
            <a:rPr lang="en-US" dirty="0" smtClean="0">
              <a:solidFill>
                <a:schemeClr val="tx1">
                  <a:lumMod val="65000"/>
                  <a:lumOff val="35000"/>
                </a:schemeClr>
              </a:solidFill>
              <a:latin typeface="Meiryo UI" panose="020B0604030504040204" pitchFamily="50" charset="-128"/>
              <a:ea typeface="Meiryo UI" panose="020B0604030504040204" pitchFamily="50" charset="-128"/>
            </a:rPr>
            <a:t>3</a:t>
          </a:r>
          <a:r>
            <a:rPr lang="en-US" dirty="0">
              <a:solidFill>
                <a:schemeClr val="tx1">
                  <a:lumMod val="65000"/>
                  <a:lumOff val="35000"/>
                </a:schemeClr>
              </a:solidFill>
              <a:latin typeface="Meiryo UI" panose="020B0604030504040204" pitchFamily="50" charset="-128"/>
              <a:ea typeface="Meiryo UI" panose="020B0604030504040204" pitchFamily="50" charset="-128"/>
            </a:rPr>
            <a:t>時間、計6時間</a:t>
          </a:r>
        </a:p>
      </dgm:t>
    </dgm:pt>
    <dgm:pt modelId="{9B272C4F-CC83-C145-8457-C22FB871C9AD}" type="parTrans" cxnId="{4EB76577-56DE-C548-A6DB-DCE22433BE09}">
      <dgm:prSet/>
      <dgm:spPr/>
      <dgm:t>
        <a:bodyPr/>
        <a:lstStyle/>
        <a:p>
          <a:endParaRPr lang="en-US"/>
        </a:p>
      </dgm:t>
    </dgm:pt>
    <dgm:pt modelId="{3096B5BF-DB3E-124A-BF4D-2B58BA2EAF12}" type="sibTrans" cxnId="{4EB76577-56DE-C548-A6DB-DCE22433BE09}">
      <dgm:prSet/>
      <dgm:spPr/>
      <dgm:t>
        <a:bodyPr/>
        <a:lstStyle/>
        <a:p>
          <a:endParaRPr lang="en-US"/>
        </a:p>
      </dgm:t>
    </dgm:pt>
    <dgm:pt modelId="{2403EF01-3A69-9645-8934-0B366597E069}">
      <dgm:prSet phldrT="[Text]"/>
      <dgm:spPr/>
      <dgm:t>
        <a:bodyPr/>
        <a:lstStyle/>
        <a:p>
          <a:r>
            <a:rPr lang="en-US" dirty="0" err="1">
              <a:latin typeface="Meiryo UI" panose="020B0604030504040204" pitchFamily="50" charset="-128"/>
              <a:ea typeface="Meiryo UI" panose="020B0604030504040204" pitchFamily="50" charset="-128"/>
            </a:rPr>
            <a:t>事後教材</a:t>
          </a:r>
          <a:endParaRPr lang="en-US" dirty="0">
            <a:latin typeface="Meiryo UI" panose="020B0604030504040204" pitchFamily="50" charset="-128"/>
            <a:ea typeface="Meiryo UI" panose="020B0604030504040204" pitchFamily="50" charset="-128"/>
          </a:endParaRPr>
        </a:p>
      </dgm:t>
    </dgm:pt>
    <dgm:pt modelId="{45AA06AC-2876-DB4D-A81D-8D4345C01E5E}" type="parTrans" cxnId="{189E9EFD-EF2D-B947-BC5B-B76016D3206A}">
      <dgm:prSet/>
      <dgm:spPr/>
      <dgm:t>
        <a:bodyPr/>
        <a:lstStyle/>
        <a:p>
          <a:endParaRPr lang="en-US"/>
        </a:p>
      </dgm:t>
    </dgm:pt>
    <dgm:pt modelId="{9C9711B6-4361-B047-9C81-9F0F40BAFE70}" type="sibTrans" cxnId="{189E9EFD-EF2D-B947-BC5B-B76016D3206A}">
      <dgm:prSet/>
      <dgm:spPr/>
      <dgm:t>
        <a:bodyPr/>
        <a:lstStyle/>
        <a:p>
          <a:endParaRPr lang="en-US"/>
        </a:p>
      </dgm:t>
    </dgm:pt>
    <dgm:pt modelId="{64C65C9A-C241-3547-9781-1435D3AA60C3}">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復習に活用</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6ACA05ED-0FD7-8943-AEEA-BDDD1F78A61B}" type="parTrans" cxnId="{0DFAEA02-31D9-B242-8F87-28E030053CAF}">
      <dgm:prSet/>
      <dgm:spPr/>
      <dgm:t>
        <a:bodyPr/>
        <a:lstStyle/>
        <a:p>
          <a:endParaRPr lang="en-US"/>
        </a:p>
      </dgm:t>
    </dgm:pt>
    <dgm:pt modelId="{4352BE70-07AE-5048-BECC-FB315A99B957}" type="sibTrans" cxnId="{0DFAEA02-31D9-B242-8F87-28E030053CAF}">
      <dgm:prSet/>
      <dgm:spPr/>
      <dgm:t>
        <a:bodyPr/>
        <a:lstStyle/>
        <a:p>
          <a:endParaRPr lang="en-US"/>
        </a:p>
      </dgm:t>
    </dgm:pt>
    <dgm:pt modelId="{CFF8A386-CE30-B84C-984C-1329121F0C36}">
      <dgm:prSet phldrT="[Text]"/>
      <dgm:spPr/>
      <dgm:t>
        <a:bodyPr/>
        <a:lstStyle/>
        <a:p>
          <a:r>
            <a:rPr lang="en-US" dirty="0" err="1">
              <a:latin typeface="Meiryo UI" panose="020B0604030504040204" pitchFamily="50" charset="-128"/>
              <a:ea typeface="Meiryo UI" panose="020B0604030504040204" pitchFamily="50" charset="-128"/>
            </a:rPr>
            <a:t>最終課題</a:t>
          </a:r>
          <a:endParaRPr lang="en-US" dirty="0">
            <a:latin typeface="Meiryo UI" panose="020B0604030504040204" pitchFamily="50" charset="-128"/>
            <a:ea typeface="Meiryo UI" panose="020B0604030504040204" pitchFamily="50" charset="-128"/>
          </a:endParaRPr>
        </a:p>
      </dgm:t>
    </dgm:pt>
    <dgm:pt modelId="{8BD3E75E-12F1-5844-B6B6-28EF290C56C6}" type="parTrans" cxnId="{17B5447C-6368-9C49-998E-49D080175ADF}">
      <dgm:prSet/>
      <dgm:spPr/>
      <dgm:t>
        <a:bodyPr/>
        <a:lstStyle/>
        <a:p>
          <a:endParaRPr lang="en-US"/>
        </a:p>
      </dgm:t>
    </dgm:pt>
    <dgm:pt modelId="{F76CCC88-BC13-2C4A-9C84-939083EBB025}" type="sibTrans" cxnId="{17B5447C-6368-9C49-998E-49D080175ADF}">
      <dgm:prSet/>
      <dgm:spPr/>
      <dgm:t>
        <a:bodyPr/>
        <a:lstStyle/>
        <a:p>
          <a:endParaRPr lang="en-US"/>
        </a:p>
      </dgm:t>
    </dgm:pt>
    <dgm:pt modelId="{F188359C-E355-F24C-8FAF-4B44F351C6F8}">
      <dgm:prSet phldrT="[Text]"/>
      <dgm:spPr/>
      <dgm:t>
        <a:bodyPr/>
        <a:lstStyle/>
        <a:p>
          <a:endParaRPr lang="en-US" dirty="0"/>
        </a:p>
      </dgm:t>
    </dgm:pt>
    <dgm:pt modelId="{C306219F-3306-FA47-8780-F8975C033FD4}" type="parTrans" cxnId="{BB17D59D-B6B3-7B4A-8C65-60B88A9A7699}">
      <dgm:prSet/>
      <dgm:spPr/>
      <dgm:t>
        <a:bodyPr/>
        <a:lstStyle/>
        <a:p>
          <a:endParaRPr lang="en-US"/>
        </a:p>
      </dgm:t>
    </dgm:pt>
    <dgm:pt modelId="{B96090FE-DA74-0547-B9D0-193321F1FA68}" type="sibTrans" cxnId="{BB17D59D-B6B3-7B4A-8C65-60B88A9A7699}">
      <dgm:prSet/>
      <dgm:spPr/>
      <dgm:t>
        <a:bodyPr/>
        <a:lstStyle/>
        <a:p>
          <a:endParaRPr lang="en-US"/>
        </a:p>
      </dgm:t>
    </dgm:pt>
    <dgm:pt modelId="{5D279977-17A8-124B-AD36-AF09DE0B67BE}">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演習、ディスカッションを中心に</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1D0F9AA3-13B9-E841-A1D5-6983DB1B5EB9}" type="parTrans" cxnId="{7A2655DD-3A79-FC4C-9321-5601EBE46370}">
      <dgm:prSet/>
      <dgm:spPr/>
      <dgm:t>
        <a:bodyPr/>
        <a:lstStyle/>
        <a:p>
          <a:endParaRPr lang="en-US"/>
        </a:p>
      </dgm:t>
    </dgm:pt>
    <dgm:pt modelId="{4F2470CF-8937-794F-BF51-2BC5050342B0}" type="sibTrans" cxnId="{7A2655DD-3A79-FC4C-9321-5601EBE46370}">
      <dgm:prSet/>
      <dgm:spPr/>
      <dgm:t>
        <a:bodyPr/>
        <a:lstStyle/>
        <a:p>
          <a:endParaRPr lang="en-US"/>
        </a:p>
      </dgm:t>
    </dgm:pt>
    <dgm:pt modelId="{95354747-CF3E-6642-A6EC-8695F3136B0C}">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授業用に作成した動画教材</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dgm:t>
    </dgm:pt>
    <dgm:pt modelId="{2C3B016B-6668-8944-A182-12DF6B0381D9}" type="parTrans" cxnId="{0DA10C76-B5DC-6043-AC58-E274DC4ED2DB}">
      <dgm:prSet/>
      <dgm:spPr/>
      <dgm:t>
        <a:bodyPr/>
        <a:lstStyle/>
        <a:p>
          <a:endParaRPr lang="en-US"/>
        </a:p>
      </dgm:t>
    </dgm:pt>
    <dgm:pt modelId="{3BC64A87-02D2-6642-B01A-AC0151E9FCA0}" type="sibTrans" cxnId="{0DA10C76-B5DC-6043-AC58-E274DC4ED2DB}">
      <dgm:prSet/>
      <dgm:spPr/>
      <dgm:t>
        <a:bodyPr/>
        <a:lstStyle/>
        <a:p>
          <a:endParaRPr lang="en-US"/>
        </a:p>
      </dgm:t>
    </dgm:pt>
    <dgm:pt modelId="{AB968300-6FD6-944E-BFA6-FFDDCDEEC406}">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学生が動画教材を活用している動画・写真</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0B3D61C7-5314-0742-888C-CF8C2F4B9C18}" type="parTrans" cxnId="{959AAB7C-DFBB-C242-8097-A194C6F19913}">
      <dgm:prSet/>
      <dgm:spPr/>
      <dgm:t>
        <a:bodyPr/>
        <a:lstStyle/>
        <a:p>
          <a:endParaRPr lang="en-US"/>
        </a:p>
      </dgm:t>
    </dgm:pt>
    <dgm:pt modelId="{AA9F4805-E20C-7D49-B3D8-464D1BCF3FF1}" type="sibTrans" cxnId="{959AAB7C-DFBB-C242-8097-A194C6F19913}">
      <dgm:prSet/>
      <dgm:spPr/>
      <dgm:t>
        <a:bodyPr/>
        <a:lstStyle/>
        <a:p>
          <a:endParaRPr lang="en-US"/>
        </a:p>
      </dgm:t>
    </dgm:pt>
    <dgm:pt modelId="{8B0A427E-408C-A741-854D-6566BA0502F2}">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学生の感想</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D7B5222B-4801-8B43-8282-D3B837C849E5}" type="parTrans" cxnId="{29AC01F0-5554-7340-A1A5-313CCD75FA43}">
      <dgm:prSet/>
      <dgm:spPr/>
      <dgm:t>
        <a:bodyPr/>
        <a:lstStyle/>
        <a:p>
          <a:endParaRPr lang="en-US"/>
        </a:p>
      </dgm:t>
    </dgm:pt>
    <dgm:pt modelId="{16D78712-0D2E-E34D-9F55-4D7FDE7FA74C}" type="sibTrans" cxnId="{29AC01F0-5554-7340-A1A5-313CCD75FA43}">
      <dgm:prSet/>
      <dgm:spPr/>
      <dgm:t>
        <a:bodyPr/>
        <a:lstStyle/>
        <a:p>
          <a:endParaRPr lang="en-US"/>
        </a:p>
      </dgm:t>
    </dgm:pt>
    <dgm:pt modelId="{71EA8FC9-3932-994F-BA19-64893D4BD8C4}">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忘れてしまったときに参照</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7B903A0A-F0ED-FA4F-A9E3-9C5DB156DFB9}" type="parTrans" cxnId="{F693F995-E193-9046-AD13-4A889AF6E7CE}">
      <dgm:prSet/>
      <dgm:spPr/>
      <dgm:t>
        <a:bodyPr/>
        <a:lstStyle/>
        <a:p>
          <a:endParaRPr lang="en-US"/>
        </a:p>
      </dgm:t>
    </dgm:pt>
    <dgm:pt modelId="{2A03EB73-9AC5-4B4D-8E07-D3DDF8B315B1}" type="sibTrans" cxnId="{F693F995-E193-9046-AD13-4A889AF6E7CE}">
      <dgm:prSet/>
      <dgm:spPr/>
      <dgm:t>
        <a:bodyPr/>
        <a:lstStyle/>
        <a:p>
          <a:endParaRPr lang="en-US"/>
        </a:p>
      </dgm:t>
    </dgm:pt>
    <dgm:pt modelId="{CFE1E52C-6666-814C-8000-604E7A2E3E8C}">
      <dgm:prSet phldrT="[Text]"/>
      <dgm:spPr/>
      <dgm:t>
        <a:bodyPr/>
        <a:lstStyle/>
        <a:p>
          <a:r>
            <a:rPr lang="en-US" dirty="0" err="1" smtClean="0">
              <a:solidFill>
                <a:schemeClr val="tx1">
                  <a:lumMod val="65000"/>
                  <a:lumOff val="35000"/>
                </a:schemeClr>
              </a:solidFill>
              <a:latin typeface="Meiryo UI" panose="020B0604030504040204" pitchFamily="50" charset="-128"/>
              <a:ea typeface="Meiryo UI" panose="020B0604030504040204" pitchFamily="50" charset="-128"/>
            </a:rPr>
            <a:t>授業用動画を</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作成</a:t>
          </a:r>
          <a:r>
            <a:rPr lang="en-US" dirty="0" err="1" smtClean="0">
              <a:solidFill>
                <a:schemeClr val="tx1">
                  <a:lumMod val="65000"/>
                  <a:lumOff val="35000"/>
                </a:schemeClr>
              </a:solidFill>
              <a:latin typeface="Meiryo UI" panose="020B0604030504040204" pitchFamily="50" charset="-128"/>
              <a:ea typeface="Meiryo UI" panose="020B0604030504040204" pitchFamily="50" charset="-128"/>
            </a:rPr>
            <a:t>した振り返り</a:t>
          </a:r>
          <a:r>
            <a:rPr lang="en-US" dirty="0" err="1">
              <a:solidFill>
                <a:schemeClr val="tx1">
                  <a:lumMod val="65000"/>
                  <a:lumOff val="35000"/>
                </a:schemeClr>
              </a:solidFill>
              <a:latin typeface="Meiryo UI" panose="020B0604030504040204" pitchFamily="50" charset="-128"/>
              <a:ea typeface="Meiryo UI" panose="020B0604030504040204" pitchFamily="50" charset="-128"/>
            </a:rPr>
            <a:t>、または、授業で動画を活用した振り返り</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dgm:t>
    </dgm:pt>
    <dgm:pt modelId="{CE7A6F1B-2862-A848-B5D7-B4BA3716553A}" type="parTrans" cxnId="{382BF563-F254-2545-ADBE-7ECF298F04BC}">
      <dgm:prSet/>
      <dgm:spPr/>
      <dgm:t>
        <a:bodyPr/>
        <a:lstStyle/>
        <a:p>
          <a:endParaRPr lang="en-US"/>
        </a:p>
      </dgm:t>
    </dgm:pt>
    <dgm:pt modelId="{A247A9BC-7C45-BD4A-AE04-ED8850ABABD8}" type="sibTrans" cxnId="{382BF563-F254-2545-ADBE-7ECF298F04BC}">
      <dgm:prSet/>
      <dgm:spPr/>
      <dgm:t>
        <a:bodyPr/>
        <a:lstStyle/>
        <a:p>
          <a:endParaRPr lang="en-US"/>
        </a:p>
      </dgm:t>
    </dgm:pt>
    <dgm:pt modelId="{36760D61-895C-ED49-9844-9061B02C7871}">
      <dgm:prSet phldrT="[Text]"/>
      <dgm:spPr/>
      <dgm:t>
        <a:bodyPr/>
        <a:lstStyle/>
        <a:p>
          <a:r>
            <a:rPr lang="en-US" dirty="0" err="1">
              <a:solidFill>
                <a:schemeClr val="tx1">
                  <a:lumMod val="65000"/>
                  <a:lumOff val="35000"/>
                </a:schemeClr>
              </a:solidFill>
              <a:latin typeface="Meiryo UI" panose="020B0604030504040204" pitchFamily="50" charset="-128"/>
              <a:ea typeface="Meiryo UI" panose="020B0604030504040204" pitchFamily="50" charset="-128"/>
            </a:rPr>
            <a:t>指導案シート</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dgm:t>
    </dgm:pt>
    <dgm:pt modelId="{EA059723-4261-5847-A2A0-682C4A952300}" type="parTrans" cxnId="{19CA2A73-0920-A241-817E-019D009969FB}">
      <dgm:prSet/>
      <dgm:spPr/>
      <dgm:t>
        <a:bodyPr/>
        <a:lstStyle/>
        <a:p>
          <a:endParaRPr lang="en-US"/>
        </a:p>
      </dgm:t>
    </dgm:pt>
    <dgm:pt modelId="{33606A95-DC30-984E-B53D-1E4088FC165D}" type="sibTrans" cxnId="{19CA2A73-0920-A241-817E-019D009969FB}">
      <dgm:prSet/>
      <dgm:spPr/>
      <dgm:t>
        <a:bodyPr/>
        <a:lstStyle/>
        <a:p>
          <a:endParaRPr lang="en-US"/>
        </a:p>
      </dgm:t>
    </dgm:pt>
    <dgm:pt modelId="{E1BBC0FB-7E8D-A041-8391-BDC369E64BB2}">
      <dgm:prSet phldrT="[Text]"/>
      <dgm:spPr/>
      <dgm:t>
        <a:bodyPr/>
        <a:lstStyle/>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指導案作成</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C596127B-677D-EF4B-8D56-B99E956ECBE0}" type="parTrans" cxnId="{0DCCAFDD-99CD-424C-BCDB-D5A193662CCB}">
      <dgm:prSet/>
      <dgm:spPr/>
      <dgm:t>
        <a:bodyPr/>
        <a:lstStyle/>
        <a:p>
          <a:endParaRPr lang="en-US"/>
        </a:p>
      </dgm:t>
    </dgm:pt>
    <dgm:pt modelId="{4AFE8FF2-42DA-6A41-BE2F-6930D70C3539}" type="sibTrans" cxnId="{0DCCAFDD-99CD-424C-BCDB-D5A193662CCB}">
      <dgm:prSet/>
      <dgm:spPr/>
      <dgm:t>
        <a:bodyPr/>
        <a:lstStyle/>
        <a:p>
          <a:endParaRPr lang="en-US"/>
        </a:p>
      </dgm:t>
    </dgm:pt>
    <dgm:pt modelId="{1399EE19-A2AC-9149-A9E7-1E6F7A942114}">
      <dgm:prSet phldrT="[Text]"/>
      <dgm:spPr/>
      <dgm:t>
        <a:bodyPr/>
        <a:lstStyle/>
        <a:p>
          <a:r>
            <a:rPr lang="en-US" dirty="0" smtClean="0">
              <a:solidFill>
                <a:schemeClr val="tx1">
                  <a:lumMod val="65000"/>
                  <a:lumOff val="35000"/>
                </a:schemeClr>
              </a:solidFill>
              <a:latin typeface="Meiryo UI" panose="020B0604030504040204" pitchFamily="50" charset="-128"/>
              <a:ea typeface="Meiryo UI" panose="020B0604030504040204" pitchFamily="50" charset="-128"/>
            </a:rPr>
            <a:t>Gmail</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取得</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53592577-3546-7A47-8038-61BF35FAA7AA}" type="parTrans" cxnId="{74844E64-EBCF-394E-A9C9-D807CFF75B39}">
      <dgm:prSet/>
      <dgm:spPr/>
      <dgm:t>
        <a:bodyPr/>
        <a:lstStyle/>
        <a:p>
          <a:endParaRPr kumimoji="1" lang="ja-JP" altLang="en-US"/>
        </a:p>
      </dgm:t>
    </dgm:pt>
    <dgm:pt modelId="{29218B52-7FF6-074B-B688-13C4B4EE204B}" type="sibTrans" cxnId="{74844E64-EBCF-394E-A9C9-D807CFF75B39}">
      <dgm:prSet/>
      <dgm:spPr/>
      <dgm:t>
        <a:bodyPr/>
        <a:lstStyle/>
        <a:p>
          <a:endParaRPr kumimoji="1" lang="ja-JP" altLang="en-US"/>
        </a:p>
      </dgm:t>
    </dgm:pt>
    <dgm:pt modelId="{114831A9-8489-4BEF-A302-D5507229775D}">
      <dgm:prSet phldrT="[Text]"/>
      <dgm:spPr/>
      <dgm:t>
        <a:bodyPr/>
        <a:lstStyle/>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事前確認テスト</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dgm:t>
    </dgm:pt>
    <dgm:pt modelId="{024FC711-EA17-4076-AB01-A70091E35EEB}" type="parTrans" cxnId="{D0D28597-05F4-47AC-B43D-E6E85EFDD9E5}">
      <dgm:prSet/>
      <dgm:spPr/>
      <dgm:t>
        <a:bodyPr/>
        <a:lstStyle/>
        <a:p>
          <a:endParaRPr kumimoji="1" lang="ja-JP" altLang="en-US"/>
        </a:p>
      </dgm:t>
    </dgm:pt>
    <dgm:pt modelId="{7AB4C5D2-8BCA-446B-9D65-040EFB362365}" type="sibTrans" cxnId="{D0D28597-05F4-47AC-B43D-E6E85EFDD9E5}">
      <dgm:prSet/>
      <dgm:spPr/>
      <dgm:t>
        <a:bodyPr/>
        <a:lstStyle/>
        <a:p>
          <a:endParaRPr kumimoji="1" lang="ja-JP" altLang="en-US"/>
        </a:p>
      </dgm:t>
    </dgm:pt>
    <dgm:pt modelId="{ED7FBD44-0C6B-4043-B6A8-0E3CF13BD412}" type="pres">
      <dgm:prSet presAssocID="{A947AC19-1E35-2D46-A6B6-9B5041B701B3}" presName="linearFlow" presStyleCnt="0">
        <dgm:presLayoutVars>
          <dgm:dir/>
          <dgm:animLvl val="lvl"/>
          <dgm:resizeHandles val="exact"/>
        </dgm:presLayoutVars>
      </dgm:prSet>
      <dgm:spPr/>
      <dgm:t>
        <a:bodyPr/>
        <a:lstStyle/>
        <a:p>
          <a:endParaRPr kumimoji="1" lang="ja-JP" altLang="en-US"/>
        </a:p>
      </dgm:t>
    </dgm:pt>
    <dgm:pt modelId="{7CBE6C2C-EBB9-CF47-91D9-BFE178B2FCDC}" type="pres">
      <dgm:prSet presAssocID="{F2B3DCC5-F2F6-6842-BC71-7C773F7B0147}" presName="composite" presStyleCnt="0"/>
      <dgm:spPr/>
    </dgm:pt>
    <dgm:pt modelId="{3E92327C-AA54-F740-BD8E-DCDA0F410212}" type="pres">
      <dgm:prSet presAssocID="{F2B3DCC5-F2F6-6842-BC71-7C773F7B0147}" presName="parTx" presStyleLbl="node1" presStyleIdx="0" presStyleCnt="4">
        <dgm:presLayoutVars>
          <dgm:chMax val="0"/>
          <dgm:chPref val="0"/>
          <dgm:bulletEnabled val="1"/>
        </dgm:presLayoutVars>
      </dgm:prSet>
      <dgm:spPr/>
      <dgm:t>
        <a:bodyPr/>
        <a:lstStyle/>
        <a:p>
          <a:endParaRPr kumimoji="1" lang="ja-JP" altLang="en-US"/>
        </a:p>
      </dgm:t>
    </dgm:pt>
    <dgm:pt modelId="{3B63547C-0238-4D42-B995-9314BF13D114}" type="pres">
      <dgm:prSet presAssocID="{F2B3DCC5-F2F6-6842-BC71-7C773F7B0147}" presName="parSh" presStyleLbl="node1" presStyleIdx="0" presStyleCnt="4"/>
      <dgm:spPr/>
      <dgm:t>
        <a:bodyPr/>
        <a:lstStyle/>
        <a:p>
          <a:endParaRPr kumimoji="1" lang="ja-JP" altLang="en-US"/>
        </a:p>
      </dgm:t>
    </dgm:pt>
    <dgm:pt modelId="{A81C119E-B350-6543-A131-2956A67A7F7D}" type="pres">
      <dgm:prSet presAssocID="{F2B3DCC5-F2F6-6842-BC71-7C773F7B0147}" presName="desTx" presStyleLbl="fgAcc1" presStyleIdx="0" presStyleCnt="4">
        <dgm:presLayoutVars>
          <dgm:bulletEnabled val="1"/>
        </dgm:presLayoutVars>
      </dgm:prSet>
      <dgm:spPr/>
      <dgm:t>
        <a:bodyPr/>
        <a:lstStyle/>
        <a:p>
          <a:endParaRPr kumimoji="1" lang="ja-JP" altLang="en-US"/>
        </a:p>
      </dgm:t>
    </dgm:pt>
    <dgm:pt modelId="{75FD5BBF-C803-E647-A0F6-478BF33AAD78}" type="pres">
      <dgm:prSet presAssocID="{67A763B7-5610-E34C-8B63-824562E7244E}" presName="sibTrans" presStyleLbl="sibTrans2D1" presStyleIdx="0" presStyleCnt="3"/>
      <dgm:spPr/>
      <dgm:t>
        <a:bodyPr/>
        <a:lstStyle/>
        <a:p>
          <a:endParaRPr kumimoji="1" lang="ja-JP" altLang="en-US"/>
        </a:p>
      </dgm:t>
    </dgm:pt>
    <dgm:pt modelId="{38A3E863-42E9-F243-AF80-2779222106C6}" type="pres">
      <dgm:prSet presAssocID="{67A763B7-5610-E34C-8B63-824562E7244E}" presName="connTx" presStyleLbl="sibTrans2D1" presStyleIdx="0" presStyleCnt="3"/>
      <dgm:spPr/>
      <dgm:t>
        <a:bodyPr/>
        <a:lstStyle/>
        <a:p>
          <a:endParaRPr kumimoji="1" lang="ja-JP" altLang="en-US"/>
        </a:p>
      </dgm:t>
    </dgm:pt>
    <dgm:pt modelId="{DAA03B01-BE39-664E-8F49-BA43C14A24D8}" type="pres">
      <dgm:prSet presAssocID="{257E33D2-08D7-0144-B666-9252E1C4A4C8}" presName="composite" presStyleCnt="0"/>
      <dgm:spPr/>
    </dgm:pt>
    <dgm:pt modelId="{42F4EF1F-A11A-E646-9940-D27CB760EF81}" type="pres">
      <dgm:prSet presAssocID="{257E33D2-08D7-0144-B666-9252E1C4A4C8}" presName="parTx" presStyleLbl="node1" presStyleIdx="0" presStyleCnt="4">
        <dgm:presLayoutVars>
          <dgm:chMax val="0"/>
          <dgm:chPref val="0"/>
          <dgm:bulletEnabled val="1"/>
        </dgm:presLayoutVars>
      </dgm:prSet>
      <dgm:spPr/>
      <dgm:t>
        <a:bodyPr/>
        <a:lstStyle/>
        <a:p>
          <a:endParaRPr kumimoji="1" lang="ja-JP" altLang="en-US"/>
        </a:p>
      </dgm:t>
    </dgm:pt>
    <dgm:pt modelId="{F27264BB-CDFB-B94C-814B-D7E94C09DA83}" type="pres">
      <dgm:prSet presAssocID="{257E33D2-08D7-0144-B666-9252E1C4A4C8}" presName="parSh" presStyleLbl="node1" presStyleIdx="1" presStyleCnt="4"/>
      <dgm:spPr/>
      <dgm:t>
        <a:bodyPr/>
        <a:lstStyle/>
        <a:p>
          <a:endParaRPr kumimoji="1" lang="ja-JP" altLang="en-US"/>
        </a:p>
      </dgm:t>
    </dgm:pt>
    <dgm:pt modelId="{B571019C-6B26-B045-9A8F-8153FA2EF9D7}" type="pres">
      <dgm:prSet presAssocID="{257E33D2-08D7-0144-B666-9252E1C4A4C8}" presName="desTx" presStyleLbl="fgAcc1" presStyleIdx="1" presStyleCnt="4">
        <dgm:presLayoutVars>
          <dgm:bulletEnabled val="1"/>
        </dgm:presLayoutVars>
      </dgm:prSet>
      <dgm:spPr/>
      <dgm:t>
        <a:bodyPr/>
        <a:lstStyle/>
        <a:p>
          <a:endParaRPr kumimoji="1" lang="ja-JP" altLang="en-US"/>
        </a:p>
      </dgm:t>
    </dgm:pt>
    <dgm:pt modelId="{CC0E5D1C-9FE6-024E-828E-5F0774DEEBAF}" type="pres">
      <dgm:prSet presAssocID="{9246A475-8140-374A-8CDC-883B25F06885}" presName="sibTrans" presStyleLbl="sibTrans2D1" presStyleIdx="1" presStyleCnt="3"/>
      <dgm:spPr/>
      <dgm:t>
        <a:bodyPr/>
        <a:lstStyle/>
        <a:p>
          <a:endParaRPr kumimoji="1" lang="ja-JP" altLang="en-US"/>
        </a:p>
      </dgm:t>
    </dgm:pt>
    <dgm:pt modelId="{0C9DD2D3-9D4A-7A40-9A2A-DFBCF1094329}" type="pres">
      <dgm:prSet presAssocID="{9246A475-8140-374A-8CDC-883B25F06885}" presName="connTx" presStyleLbl="sibTrans2D1" presStyleIdx="1" presStyleCnt="3"/>
      <dgm:spPr/>
      <dgm:t>
        <a:bodyPr/>
        <a:lstStyle/>
        <a:p>
          <a:endParaRPr kumimoji="1" lang="ja-JP" altLang="en-US"/>
        </a:p>
      </dgm:t>
    </dgm:pt>
    <dgm:pt modelId="{10B80D69-9CB6-9E46-9053-EEECE4419253}" type="pres">
      <dgm:prSet presAssocID="{2403EF01-3A69-9645-8934-0B366597E069}" presName="composite" presStyleCnt="0"/>
      <dgm:spPr/>
    </dgm:pt>
    <dgm:pt modelId="{F0331C2B-6AEF-524F-9640-891DE3C60CBD}" type="pres">
      <dgm:prSet presAssocID="{2403EF01-3A69-9645-8934-0B366597E069}" presName="parTx" presStyleLbl="node1" presStyleIdx="1" presStyleCnt="4">
        <dgm:presLayoutVars>
          <dgm:chMax val="0"/>
          <dgm:chPref val="0"/>
          <dgm:bulletEnabled val="1"/>
        </dgm:presLayoutVars>
      </dgm:prSet>
      <dgm:spPr/>
      <dgm:t>
        <a:bodyPr/>
        <a:lstStyle/>
        <a:p>
          <a:endParaRPr kumimoji="1" lang="ja-JP" altLang="en-US"/>
        </a:p>
      </dgm:t>
    </dgm:pt>
    <dgm:pt modelId="{A1BE6D5C-DC30-ED4D-85D8-90A67408475B}" type="pres">
      <dgm:prSet presAssocID="{2403EF01-3A69-9645-8934-0B366597E069}" presName="parSh" presStyleLbl="node1" presStyleIdx="2" presStyleCnt="4"/>
      <dgm:spPr/>
      <dgm:t>
        <a:bodyPr/>
        <a:lstStyle/>
        <a:p>
          <a:endParaRPr kumimoji="1" lang="ja-JP" altLang="en-US"/>
        </a:p>
      </dgm:t>
    </dgm:pt>
    <dgm:pt modelId="{D010C20C-47BC-C548-AB9F-5AE4BE7B046A}" type="pres">
      <dgm:prSet presAssocID="{2403EF01-3A69-9645-8934-0B366597E069}" presName="desTx" presStyleLbl="fgAcc1" presStyleIdx="2" presStyleCnt="4">
        <dgm:presLayoutVars>
          <dgm:bulletEnabled val="1"/>
        </dgm:presLayoutVars>
      </dgm:prSet>
      <dgm:spPr/>
      <dgm:t>
        <a:bodyPr/>
        <a:lstStyle/>
        <a:p>
          <a:endParaRPr kumimoji="1" lang="ja-JP" altLang="en-US"/>
        </a:p>
      </dgm:t>
    </dgm:pt>
    <dgm:pt modelId="{D7CAD21B-EFAB-1F48-AEA9-DCFC92FE3E22}" type="pres">
      <dgm:prSet presAssocID="{9C9711B6-4361-B047-9C81-9F0F40BAFE70}" presName="sibTrans" presStyleLbl="sibTrans2D1" presStyleIdx="2" presStyleCnt="3"/>
      <dgm:spPr/>
      <dgm:t>
        <a:bodyPr/>
        <a:lstStyle/>
        <a:p>
          <a:endParaRPr kumimoji="1" lang="ja-JP" altLang="en-US"/>
        </a:p>
      </dgm:t>
    </dgm:pt>
    <dgm:pt modelId="{16292366-6BA7-6F4F-B8CB-BA4F125BE3BF}" type="pres">
      <dgm:prSet presAssocID="{9C9711B6-4361-B047-9C81-9F0F40BAFE70}" presName="connTx" presStyleLbl="sibTrans2D1" presStyleIdx="2" presStyleCnt="3"/>
      <dgm:spPr/>
      <dgm:t>
        <a:bodyPr/>
        <a:lstStyle/>
        <a:p>
          <a:endParaRPr kumimoji="1" lang="ja-JP" altLang="en-US"/>
        </a:p>
      </dgm:t>
    </dgm:pt>
    <dgm:pt modelId="{B83EC7C0-53EF-6641-80CF-A53ACF28F041}" type="pres">
      <dgm:prSet presAssocID="{CFF8A386-CE30-B84C-984C-1329121F0C36}" presName="composite" presStyleCnt="0"/>
      <dgm:spPr/>
    </dgm:pt>
    <dgm:pt modelId="{7C08B386-2FFA-CA47-B164-A373CE13A8C2}" type="pres">
      <dgm:prSet presAssocID="{CFF8A386-CE30-B84C-984C-1329121F0C36}" presName="parTx" presStyleLbl="node1" presStyleIdx="2" presStyleCnt="4">
        <dgm:presLayoutVars>
          <dgm:chMax val="0"/>
          <dgm:chPref val="0"/>
          <dgm:bulletEnabled val="1"/>
        </dgm:presLayoutVars>
      </dgm:prSet>
      <dgm:spPr/>
      <dgm:t>
        <a:bodyPr/>
        <a:lstStyle/>
        <a:p>
          <a:endParaRPr kumimoji="1" lang="ja-JP" altLang="en-US"/>
        </a:p>
      </dgm:t>
    </dgm:pt>
    <dgm:pt modelId="{BBEA6368-6A68-5843-9077-1CA8C8C4F551}" type="pres">
      <dgm:prSet presAssocID="{CFF8A386-CE30-B84C-984C-1329121F0C36}" presName="parSh" presStyleLbl="node1" presStyleIdx="3" presStyleCnt="4"/>
      <dgm:spPr/>
      <dgm:t>
        <a:bodyPr/>
        <a:lstStyle/>
        <a:p>
          <a:endParaRPr kumimoji="1" lang="ja-JP" altLang="en-US"/>
        </a:p>
      </dgm:t>
    </dgm:pt>
    <dgm:pt modelId="{1444ABF6-5920-0641-8861-9657819DFBC0}" type="pres">
      <dgm:prSet presAssocID="{CFF8A386-CE30-B84C-984C-1329121F0C36}" presName="desTx" presStyleLbl="fgAcc1" presStyleIdx="3" presStyleCnt="4">
        <dgm:presLayoutVars>
          <dgm:bulletEnabled val="1"/>
        </dgm:presLayoutVars>
      </dgm:prSet>
      <dgm:spPr/>
      <dgm:t>
        <a:bodyPr/>
        <a:lstStyle/>
        <a:p>
          <a:endParaRPr kumimoji="1" lang="ja-JP" altLang="en-US"/>
        </a:p>
      </dgm:t>
    </dgm:pt>
  </dgm:ptLst>
  <dgm:cxnLst>
    <dgm:cxn modelId="{19CA2A73-0920-A241-817E-019D009969FB}" srcId="{CFF8A386-CE30-B84C-984C-1329121F0C36}" destId="{36760D61-895C-ED49-9844-9061B02C7871}" srcOrd="2" destOrd="0" parTransId="{EA059723-4261-5847-A2A0-682C4A952300}" sibTransId="{33606A95-DC30-984E-B53D-1E4088FC165D}"/>
    <dgm:cxn modelId="{3F14F154-0EF2-6C42-B2A2-AABD3E51F009}" type="presOf" srcId="{9C9711B6-4361-B047-9C81-9F0F40BAFE70}" destId="{16292366-6BA7-6F4F-B8CB-BA4F125BE3BF}" srcOrd="1" destOrd="0" presId="urn:microsoft.com/office/officeart/2005/8/layout/process3"/>
    <dgm:cxn modelId="{382BF563-F254-2545-ADBE-7ECF298F04BC}" srcId="{CFF8A386-CE30-B84C-984C-1329121F0C36}" destId="{CFE1E52C-6666-814C-8000-604E7A2E3E8C}" srcOrd="1" destOrd="0" parTransId="{CE7A6F1B-2862-A848-B5D7-B4BA3716553A}" sibTransId="{A247A9BC-7C45-BD4A-AE04-ED8850ABABD8}"/>
    <dgm:cxn modelId="{DD6BBE3C-B6C1-D04D-A381-56F2B22FAE4D}" type="presOf" srcId="{8B0A427E-408C-A741-854D-6566BA0502F2}" destId="{1444ABF6-5920-0641-8861-9657819DFBC0}" srcOrd="0" destOrd="4" presId="urn:microsoft.com/office/officeart/2005/8/layout/process3"/>
    <dgm:cxn modelId="{189E9EFD-EF2D-B947-BC5B-B76016D3206A}" srcId="{A947AC19-1E35-2D46-A6B6-9B5041B701B3}" destId="{2403EF01-3A69-9645-8934-0B366597E069}" srcOrd="2" destOrd="0" parTransId="{45AA06AC-2876-DB4D-A81D-8D4345C01E5E}" sibTransId="{9C9711B6-4361-B047-9C81-9F0F40BAFE70}"/>
    <dgm:cxn modelId="{99998BEF-3E8D-5C44-84BF-FC803D6F7357}" type="presOf" srcId="{F2B3DCC5-F2F6-6842-BC71-7C773F7B0147}" destId="{3E92327C-AA54-F740-BD8E-DCDA0F410212}" srcOrd="0" destOrd="0" presId="urn:microsoft.com/office/officeart/2005/8/layout/process3"/>
    <dgm:cxn modelId="{7A2655DD-3A79-FC4C-9321-5601EBE46370}" srcId="{257E33D2-08D7-0144-B666-9252E1C4A4C8}" destId="{5D279977-17A8-124B-AD36-AF09DE0B67BE}" srcOrd="1" destOrd="0" parTransId="{1D0F9AA3-13B9-E841-A1D5-6983DB1B5EB9}" sibTransId="{4F2470CF-8937-794F-BF51-2BC5050342B0}"/>
    <dgm:cxn modelId="{29AC01F0-5554-7340-A1A5-313CCD75FA43}" srcId="{CFF8A386-CE30-B84C-984C-1329121F0C36}" destId="{8B0A427E-408C-A741-854D-6566BA0502F2}" srcOrd="4" destOrd="0" parTransId="{D7B5222B-4801-8B43-8282-D3B837C849E5}" sibTransId="{16D78712-0D2E-E34D-9F55-4D7FDE7FA74C}"/>
    <dgm:cxn modelId="{8A180911-7D00-AF42-8A18-2F6568BB1396}" type="presOf" srcId="{257E33D2-08D7-0144-B666-9252E1C4A4C8}" destId="{F27264BB-CDFB-B94C-814B-D7E94C09DA83}" srcOrd="1" destOrd="0" presId="urn:microsoft.com/office/officeart/2005/8/layout/process3"/>
    <dgm:cxn modelId="{51F1544D-26E3-F741-926E-CFBF575F4147}" type="presOf" srcId="{9246A475-8140-374A-8CDC-883B25F06885}" destId="{0C9DD2D3-9D4A-7A40-9A2A-DFBCF1094329}" srcOrd="1" destOrd="0" presId="urn:microsoft.com/office/officeart/2005/8/layout/process3"/>
    <dgm:cxn modelId="{DB0279AB-4645-1B43-A746-1786B76497F9}" type="presOf" srcId="{F2B3DCC5-F2F6-6842-BC71-7C773F7B0147}" destId="{3B63547C-0238-4D42-B995-9314BF13D114}" srcOrd="1" destOrd="0" presId="urn:microsoft.com/office/officeart/2005/8/layout/process3"/>
    <dgm:cxn modelId="{12E56126-FEB9-4240-8979-A951F4E5F8A8}" type="presOf" srcId="{CFF8A386-CE30-B84C-984C-1329121F0C36}" destId="{BBEA6368-6A68-5843-9077-1CA8C8C4F551}" srcOrd="1" destOrd="0" presId="urn:microsoft.com/office/officeart/2005/8/layout/process3"/>
    <dgm:cxn modelId="{19E73981-0957-6A49-ACFA-511440F2830A}" type="presOf" srcId="{CFF8A386-CE30-B84C-984C-1329121F0C36}" destId="{7C08B386-2FFA-CA47-B164-A373CE13A8C2}" srcOrd="0" destOrd="0" presId="urn:microsoft.com/office/officeart/2005/8/layout/process3"/>
    <dgm:cxn modelId="{BB17D59D-B6B3-7B4A-8C65-60B88A9A7699}" srcId="{CFF8A386-CE30-B84C-984C-1329121F0C36}" destId="{F188359C-E355-F24C-8FAF-4B44F351C6F8}" srcOrd="5" destOrd="0" parTransId="{C306219F-3306-FA47-8780-F8975C033FD4}" sibTransId="{B96090FE-DA74-0547-B9D0-193321F1FA68}"/>
    <dgm:cxn modelId="{F2BC0DED-4CE2-7441-AE72-52C5B63C7E0A}" srcId="{A947AC19-1E35-2D46-A6B6-9B5041B701B3}" destId="{257E33D2-08D7-0144-B666-9252E1C4A4C8}" srcOrd="1" destOrd="0" parTransId="{E4027910-9401-364E-86CE-E9D73CEEA542}" sibTransId="{9246A475-8140-374A-8CDC-883B25F06885}"/>
    <dgm:cxn modelId="{D0D28597-05F4-47AC-B43D-E6E85EFDD9E5}" srcId="{F2B3DCC5-F2F6-6842-BC71-7C773F7B0147}" destId="{114831A9-8489-4BEF-A302-D5507229775D}" srcOrd="1" destOrd="0" parTransId="{024FC711-EA17-4076-AB01-A70091E35EEB}" sibTransId="{7AB4C5D2-8BCA-446B-9D65-040EFB362365}"/>
    <dgm:cxn modelId="{8C4E810A-EB4A-744F-86F8-82B6A4E455CD}" type="presOf" srcId="{257E33D2-08D7-0144-B666-9252E1C4A4C8}" destId="{42F4EF1F-A11A-E646-9940-D27CB760EF81}" srcOrd="0" destOrd="0" presId="urn:microsoft.com/office/officeart/2005/8/layout/process3"/>
    <dgm:cxn modelId="{827A22E3-D29F-8E41-8D2A-081B5EAE9A0E}" type="presOf" srcId="{E1BBC0FB-7E8D-A041-8391-BDC369E64BB2}" destId="{A81C119E-B350-6543-A131-2956A67A7F7D}" srcOrd="0" destOrd="2" presId="urn:microsoft.com/office/officeart/2005/8/layout/process3"/>
    <dgm:cxn modelId="{0DCCAFDD-99CD-424C-BCDB-D5A193662CCB}" srcId="{F2B3DCC5-F2F6-6842-BC71-7C773F7B0147}" destId="{E1BBC0FB-7E8D-A041-8391-BDC369E64BB2}" srcOrd="2" destOrd="0" parTransId="{C596127B-677D-EF4B-8D56-B99E956ECBE0}" sibTransId="{4AFE8FF2-42DA-6A41-BE2F-6930D70C3539}"/>
    <dgm:cxn modelId="{8E3DCC0F-DEAD-D249-93E4-68FB90A9FCFC}" type="presOf" srcId="{CFE1E52C-6666-814C-8000-604E7A2E3E8C}" destId="{1444ABF6-5920-0641-8861-9657819DFBC0}" srcOrd="0" destOrd="1" presId="urn:microsoft.com/office/officeart/2005/8/layout/process3"/>
    <dgm:cxn modelId="{600BB9C2-4893-8646-9297-95862AD5DAF9}" type="presOf" srcId="{20D61EAB-0D4B-9C45-9F0C-FF2FC9EE819D}" destId="{A81C119E-B350-6543-A131-2956A67A7F7D}" srcOrd="0" destOrd="0" presId="urn:microsoft.com/office/officeart/2005/8/layout/process3"/>
    <dgm:cxn modelId="{F239C623-A3CB-C247-B1AD-92B6F7083857}" type="presOf" srcId="{95354747-CF3E-6642-A6EC-8695F3136B0C}" destId="{1444ABF6-5920-0641-8861-9657819DFBC0}" srcOrd="0" destOrd="0" presId="urn:microsoft.com/office/officeart/2005/8/layout/process3"/>
    <dgm:cxn modelId="{17B5447C-6368-9C49-998E-49D080175ADF}" srcId="{A947AC19-1E35-2D46-A6B6-9B5041B701B3}" destId="{CFF8A386-CE30-B84C-984C-1329121F0C36}" srcOrd="3" destOrd="0" parTransId="{8BD3E75E-12F1-5844-B6B6-28EF290C56C6}" sibTransId="{F76CCC88-BC13-2C4A-9C84-939083EBB025}"/>
    <dgm:cxn modelId="{7F9A381C-6DC9-2047-A6E0-BBE47B7C0AED}" type="presOf" srcId="{AB968300-6FD6-944E-BFA6-FFDDCDEEC406}" destId="{1444ABF6-5920-0641-8861-9657819DFBC0}" srcOrd="0" destOrd="3" presId="urn:microsoft.com/office/officeart/2005/8/layout/process3"/>
    <dgm:cxn modelId="{B6AFB23E-9157-41BD-B959-B31BB0F8F6FF}" type="presOf" srcId="{114831A9-8489-4BEF-A302-D5507229775D}" destId="{A81C119E-B350-6543-A131-2956A67A7F7D}" srcOrd="0" destOrd="1" presId="urn:microsoft.com/office/officeart/2005/8/layout/process3"/>
    <dgm:cxn modelId="{D12DF594-11EC-D64D-8459-D8AC1514A532}" type="presOf" srcId="{71EA8FC9-3932-994F-BA19-64893D4BD8C4}" destId="{D010C20C-47BC-C548-AB9F-5AE4BE7B046A}" srcOrd="0" destOrd="1" presId="urn:microsoft.com/office/officeart/2005/8/layout/process3"/>
    <dgm:cxn modelId="{A88ABE46-63BB-324D-AF52-74C6A5525583}" type="presOf" srcId="{F188359C-E355-F24C-8FAF-4B44F351C6F8}" destId="{1444ABF6-5920-0641-8861-9657819DFBC0}" srcOrd="0" destOrd="5" presId="urn:microsoft.com/office/officeart/2005/8/layout/process3"/>
    <dgm:cxn modelId="{959AAB7C-DFBB-C242-8097-A194C6F19913}" srcId="{CFF8A386-CE30-B84C-984C-1329121F0C36}" destId="{AB968300-6FD6-944E-BFA6-FFDDCDEEC406}" srcOrd="3" destOrd="0" parTransId="{0B3D61C7-5314-0742-888C-CF8C2F4B9C18}" sibTransId="{AA9F4805-E20C-7D49-B3D8-464D1BCF3FF1}"/>
    <dgm:cxn modelId="{0DA10C76-B5DC-6043-AC58-E274DC4ED2DB}" srcId="{CFF8A386-CE30-B84C-984C-1329121F0C36}" destId="{95354747-CF3E-6642-A6EC-8695F3136B0C}" srcOrd="0" destOrd="0" parTransId="{2C3B016B-6668-8944-A182-12DF6B0381D9}" sibTransId="{3BC64A87-02D2-6642-B01A-AC0151E9FCA0}"/>
    <dgm:cxn modelId="{74844E64-EBCF-394E-A9C9-D807CFF75B39}" srcId="{F2B3DCC5-F2F6-6842-BC71-7C773F7B0147}" destId="{1399EE19-A2AC-9149-A9E7-1E6F7A942114}" srcOrd="3" destOrd="0" parTransId="{53592577-3546-7A47-8038-61BF35FAA7AA}" sibTransId="{29218B52-7FF6-074B-B688-13C4B4EE204B}"/>
    <dgm:cxn modelId="{F1367D09-5A62-D841-80F8-A8ABA51BDE0D}" type="presOf" srcId="{5D279977-17A8-124B-AD36-AF09DE0B67BE}" destId="{B571019C-6B26-B045-9A8F-8153FA2EF9D7}" srcOrd="0" destOrd="1" presId="urn:microsoft.com/office/officeart/2005/8/layout/process3"/>
    <dgm:cxn modelId="{C2080776-4D6F-0441-8959-195277909D76}" type="presOf" srcId="{67A763B7-5610-E34C-8B63-824562E7244E}" destId="{75FD5BBF-C803-E647-A0F6-478BF33AAD78}" srcOrd="0" destOrd="0" presId="urn:microsoft.com/office/officeart/2005/8/layout/process3"/>
    <dgm:cxn modelId="{FF410F17-C831-804E-A60F-E947895AC471}" srcId="{A947AC19-1E35-2D46-A6B6-9B5041B701B3}" destId="{F2B3DCC5-F2F6-6842-BC71-7C773F7B0147}" srcOrd="0" destOrd="0" parTransId="{3F31E615-F87C-784D-8D82-0C581057AC01}" sibTransId="{67A763B7-5610-E34C-8B63-824562E7244E}"/>
    <dgm:cxn modelId="{5C0F3258-614B-124B-95CE-6A24BB77E40C}" type="presOf" srcId="{9246A475-8140-374A-8CDC-883B25F06885}" destId="{CC0E5D1C-9FE6-024E-828E-5F0774DEEBAF}" srcOrd="0" destOrd="0" presId="urn:microsoft.com/office/officeart/2005/8/layout/process3"/>
    <dgm:cxn modelId="{73A61B6C-AC52-AA4D-B3BC-9B2119EE8674}" type="presOf" srcId="{1399EE19-A2AC-9149-A9E7-1E6F7A942114}" destId="{A81C119E-B350-6543-A131-2956A67A7F7D}" srcOrd="0" destOrd="3" presId="urn:microsoft.com/office/officeart/2005/8/layout/process3"/>
    <dgm:cxn modelId="{6097A9FF-ED1B-B246-B8EF-130BD0C9F66B}" type="presOf" srcId="{64C65C9A-C241-3547-9781-1435D3AA60C3}" destId="{D010C20C-47BC-C548-AB9F-5AE4BE7B046A}" srcOrd="0" destOrd="0" presId="urn:microsoft.com/office/officeart/2005/8/layout/process3"/>
    <dgm:cxn modelId="{1311242B-491B-6D45-B7A8-31D59CE0F5D6}" type="presOf" srcId="{2403EF01-3A69-9645-8934-0B366597E069}" destId="{A1BE6D5C-DC30-ED4D-85D8-90A67408475B}" srcOrd="1" destOrd="0" presId="urn:microsoft.com/office/officeart/2005/8/layout/process3"/>
    <dgm:cxn modelId="{6066AACB-2363-6447-A226-81C9729830DE}" type="presOf" srcId="{535557AE-CFD2-6045-B6F6-E850C4824ACB}" destId="{B571019C-6B26-B045-9A8F-8153FA2EF9D7}" srcOrd="0" destOrd="0" presId="urn:microsoft.com/office/officeart/2005/8/layout/process3"/>
    <dgm:cxn modelId="{6A6C33AD-F4FA-C24D-B251-435FC039627A}" type="presOf" srcId="{9C9711B6-4361-B047-9C81-9F0F40BAFE70}" destId="{D7CAD21B-EFAB-1F48-AEA9-DCFC92FE3E22}" srcOrd="0" destOrd="0" presId="urn:microsoft.com/office/officeart/2005/8/layout/process3"/>
    <dgm:cxn modelId="{0DFAEA02-31D9-B242-8F87-28E030053CAF}" srcId="{2403EF01-3A69-9645-8934-0B366597E069}" destId="{64C65C9A-C241-3547-9781-1435D3AA60C3}" srcOrd="0" destOrd="0" parTransId="{6ACA05ED-0FD7-8943-AEEA-BDDD1F78A61B}" sibTransId="{4352BE70-07AE-5048-BECC-FB315A99B957}"/>
    <dgm:cxn modelId="{F693F995-E193-9046-AD13-4A889AF6E7CE}" srcId="{2403EF01-3A69-9645-8934-0B366597E069}" destId="{71EA8FC9-3932-994F-BA19-64893D4BD8C4}" srcOrd="1" destOrd="0" parTransId="{7B903A0A-F0ED-FA4F-A9E3-9C5DB156DFB9}" sibTransId="{2A03EB73-9AC5-4B4D-8E07-D3DDF8B315B1}"/>
    <dgm:cxn modelId="{3E141736-CEF3-E844-9596-381AB8245AA1}" type="presOf" srcId="{2403EF01-3A69-9645-8934-0B366597E069}" destId="{F0331C2B-6AEF-524F-9640-891DE3C60CBD}" srcOrd="0" destOrd="0" presId="urn:microsoft.com/office/officeart/2005/8/layout/process3"/>
    <dgm:cxn modelId="{4EB76577-56DE-C548-A6DB-DCE22433BE09}" srcId="{257E33D2-08D7-0144-B666-9252E1C4A4C8}" destId="{535557AE-CFD2-6045-B6F6-E850C4824ACB}" srcOrd="0" destOrd="0" parTransId="{9B272C4F-CC83-C145-8457-C22FB871C9AD}" sibTransId="{3096B5BF-DB3E-124A-BF4D-2B58BA2EAF12}"/>
    <dgm:cxn modelId="{3FF0D7C4-77DA-0F47-9F21-10705B39DC50}" srcId="{F2B3DCC5-F2F6-6842-BC71-7C773F7B0147}" destId="{20D61EAB-0D4B-9C45-9F0C-FF2FC9EE819D}" srcOrd="0" destOrd="0" parTransId="{04FC15EA-20BD-F24A-A92B-BD512A9C4D97}" sibTransId="{875F427A-DAD6-3441-8CB0-B41190B86F5A}"/>
    <dgm:cxn modelId="{42DDCC7E-3831-3441-ADB3-198EDB742581}" type="presOf" srcId="{A947AC19-1E35-2D46-A6B6-9B5041B701B3}" destId="{ED7FBD44-0C6B-4043-B6A8-0E3CF13BD412}" srcOrd="0" destOrd="0" presId="urn:microsoft.com/office/officeart/2005/8/layout/process3"/>
    <dgm:cxn modelId="{25CFF565-DB07-A74F-9A0D-3F486AE64C97}" type="presOf" srcId="{36760D61-895C-ED49-9844-9061B02C7871}" destId="{1444ABF6-5920-0641-8861-9657819DFBC0}" srcOrd="0" destOrd="2" presId="urn:microsoft.com/office/officeart/2005/8/layout/process3"/>
    <dgm:cxn modelId="{CE1F0D75-37AE-B943-AAE7-C3F12E06696F}" type="presOf" srcId="{67A763B7-5610-E34C-8B63-824562E7244E}" destId="{38A3E863-42E9-F243-AF80-2779222106C6}" srcOrd="1" destOrd="0" presId="urn:microsoft.com/office/officeart/2005/8/layout/process3"/>
    <dgm:cxn modelId="{0AF57C08-BF1D-5946-9D3C-0485CEF560F8}" type="presParOf" srcId="{ED7FBD44-0C6B-4043-B6A8-0E3CF13BD412}" destId="{7CBE6C2C-EBB9-CF47-91D9-BFE178B2FCDC}" srcOrd="0" destOrd="0" presId="urn:microsoft.com/office/officeart/2005/8/layout/process3"/>
    <dgm:cxn modelId="{2B87F521-7751-6B41-B2B8-E400006338DF}" type="presParOf" srcId="{7CBE6C2C-EBB9-CF47-91D9-BFE178B2FCDC}" destId="{3E92327C-AA54-F740-BD8E-DCDA0F410212}" srcOrd="0" destOrd="0" presId="urn:microsoft.com/office/officeart/2005/8/layout/process3"/>
    <dgm:cxn modelId="{33A2CF8C-941A-A24A-BFAC-361D7BC66148}" type="presParOf" srcId="{7CBE6C2C-EBB9-CF47-91D9-BFE178B2FCDC}" destId="{3B63547C-0238-4D42-B995-9314BF13D114}" srcOrd="1" destOrd="0" presId="urn:microsoft.com/office/officeart/2005/8/layout/process3"/>
    <dgm:cxn modelId="{B0D7FBDD-5E3B-404F-9807-9778804610B2}" type="presParOf" srcId="{7CBE6C2C-EBB9-CF47-91D9-BFE178B2FCDC}" destId="{A81C119E-B350-6543-A131-2956A67A7F7D}" srcOrd="2" destOrd="0" presId="urn:microsoft.com/office/officeart/2005/8/layout/process3"/>
    <dgm:cxn modelId="{048326FB-397A-EF45-BF45-BE77DC2F86E3}" type="presParOf" srcId="{ED7FBD44-0C6B-4043-B6A8-0E3CF13BD412}" destId="{75FD5BBF-C803-E647-A0F6-478BF33AAD78}" srcOrd="1" destOrd="0" presId="urn:microsoft.com/office/officeart/2005/8/layout/process3"/>
    <dgm:cxn modelId="{AAC772C9-B29B-E34E-AD1F-7C24E255BCA4}" type="presParOf" srcId="{75FD5BBF-C803-E647-A0F6-478BF33AAD78}" destId="{38A3E863-42E9-F243-AF80-2779222106C6}" srcOrd="0" destOrd="0" presId="urn:microsoft.com/office/officeart/2005/8/layout/process3"/>
    <dgm:cxn modelId="{4BD29D28-C5B9-CA48-A1A7-D6372D50016B}" type="presParOf" srcId="{ED7FBD44-0C6B-4043-B6A8-0E3CF13BD412}" destId="{DAA03B01-BE39-664E-8F49-BA43C14A24D8}" srcOrd="2" destOrd="0" presId="urn:microsoft.com/office/officeart/2005/8/layout/process3"/>
    <dgm:cxn modelId="{673F8788-5E5A-8B40-B05C-FBA2A581A31B}" type="presParOf" srcId="{DAA03B01-BE39-664E-8F49-BA43C14A24D8}" destId="{42F4EF1F-A11A-E646-9940-D27CB760EF81}" srcOrd="0" destOrd="0" presId="urn:microsoft.com/office/officeart/2005/8/layout/process3"/>
    <dgm:cxn modelId="{6426E42E-1817-3C43-A56F-DFB7B4C32DFA}" type="presParOf" srcId="{DAA03B01-BE39-664E-8F49-BA43C14A24D8}" destId="{F27264BB-CDFB-B94C-814B-D7E94C09DA83}" srcOrd="1" destOrd="0" presId="urn:microsoft.com/office/officeart/2005/8/layout/process3"/>
    <dgm:cxn modelId="{94ED5F57-B96C-9946-BADB-AF8A3A07A453}" type="presParOf" srcId="{DAA03B01-BE39-664E-8F49-BA43C14A24D8}" destId="{B571019C-6B26-B045-9A8F-8153FA2EF9D7}" srcOrd="2" destOrd="0" presId="urn:microsoft.com/office/officeart/2005/8/layout/process3"/>
    <dgm:cxn modelId="{2A952EFC-ABBF-544F-AA47-FB7808F85C23}" type="presParOf" srcId="{ED7FBD44-0C6B-4043-B6A8-0E3CF13BD412}" destId="{CC0E5D1C-9FE6-024E-828E-5F0774DEEBAF}" srcOrd="3" destOrd="0" presId="urn:microsoft.com/office/officeart/2005/8/layout/process3"/>
    <dgm:cxn modelId="{FCFB94BF-8213-D346-B15F-E4C097A38BA3}" type="presParOf" srcId="{CC0E5D1C-9FE6-024E-828E-5F0774DEEBAF}" destId="{0C9DD2D3-9D4A-7A40-9A2A-DFBCF1094329}" srcOrd="0" destOrd="0" presId="urn:microsoft.com/office/officeart/2005/8/layout/process3"/>
    <dgm:cxn modelId="{33B7F278-6011-0643-B9E2-EADC937F5E77}" type="presParOf" srcId="{ED7FBD44-0C6B-4043-B6A8-0E3CF13BD412}" destId="{10B80D69-9CB6-9E46-9053-EEECE4419253}" srcOrd="4" destOrd="0" presId="urn:microsoft.com/office/officeart/2005/8/layout/process3"/>
    <dgm:cxn modelId="{3CAF1AB8-A296-A241-BBD8-302054D8E811}" type="presParOf" srcId="{10B80D69-9CB6-9E46-9053-EEECE4419253}" destId="{F0331C2B-6AEF-524F-9640-891DE3C60CBD}" srcOrd="0" destOrd="0" presId="urn:microsoft.com/office/officeart/2005/8/layout/process3"/>
    <dgm:cxn modelId="{CD30C005-BF97-224A-B95C-FDE0AF2EADB3}" type="presParOf" srcId="{10B80D69-9CB6-9E46-9053-EEECE4419253}" destId="{A1BE6D5C-DC30-ED4D-85D8-90A67408475B}" srcOrd="1" destOrd="0" presId="urn:microsoft.com/office/officeart/2005/8/layout/process3"/>
    <dgm:cxn modelId="{F5A1C6E6-E88C-9B47-BB3E-F7EC9BBBCB8C}" type="presParOf" srcId="{10B80D69-9CB6-9E46-9053-EEECE4419253}" destId="{D010C20C-47BC-C548-AB9F-5AE4BE7B046A}" srcOrd="2" destOrd="0" presId="urn:microsoft.com/office/officeart/2005/8/layout/process3"/>
    <dgm:cxn modelId="{2BBEE893-7A13-0B4C-B4F1-D0979FE650C3}" type="presParOf" srcId="{ED7FBD44-0C6B-4043-B6A8-0E3CF13BD412}" destId="{D7CAD21B-EFAB-1F48-AEA9-DCFC92FE3E22}" srcOrd="5" destOrd="0" presId="urn:microsoft.com/office/officeart/2005/8/layout/process3"/>
    <dgm:cxn modelId="{FDE0F74E-C6C1-7640-981C-67C066141649}" type="presParOf" srcId="{D7CAD21B-EFAB-1F48-AEA9-DCFC92FE3E22}" destId="{16292366-6BA7-6F4F-B8CB-BA4F125BE3BF}" srcOrd="0" destOrd="0" presId="urn:microsoft.com/office/officeart/2005/8/layout/process3"/>
    <dgm:cxn modelId="{9C5F3ABB-B94B-1141-8489-FB4F256AE3D6}" type="presParOf" srcId="{ED7FBD44-0C6B-4043-B6A8-0E3CF13BD412}" destId="{B83EC7C0-53EF-6641-80CF-A53ACF28F041}" srcOrd="6" destOrd="0" presId="urn:microsoft.com/office/officeart/2005/8/layout/process3"/>
    <dgm:cxn modelId="{D0E2602A-76CF-0E4B-80E4-36CD18966CCE}" type="presParOf" srcId="{B83EC7C0-53EF-6641-80CF-A53ACF28F041}" destId="{7C08B386-2FFA-CA47-B164-A373CE13A8C2}" srcOrd="0" destOrd="0" presId="urn:microsoft.com/office/officeart/2005/8/layout/process3"/>
    <dgm:cxn modelId="{817A3353-481E-874B-AE6D-4DF98D13E64D}" type="presParOf" srcId="{B83EC7C0-53EF-6641-80CF-A53ACF28F041}" destId="{BBEA6368-6A68-5843-9077-1CA8C8C4F551}" srcOrd="1" destOrd="0" presId="urn:microsoft.com/office/officeart/2005/8/layout/process3"/>
    <dgm:cxn modelId="{0A9AB929-B050-F549-895F-27C476CFC490}" type="presParOf" srcId="{B83EC7C0-53EF-6641-80CF-A53ACF28F041}" destId="{1444ABF6-5920-0641-8861-9657819DFBC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endParaRPr lang="en-US"/>
          </a:p>
        </p:txBody>
      </p:sp>
      <p:sp>
        <p:nvSpPr>
          <p:cNvPr id="3" name="Date Placeholder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fld id="{5765543B-7A67-7541-9083-ECEC3C361686}" type="datetimeFigureOut">
              <a:rPr lang="en-US" smtClean="0"/>
              <a:t>2/3/2020</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40" tIns="47320" rIns="94640" bIns="47320" rtlCol="0" anchor="ctr"/>
          <a:lstStyle/>
          <a:p>
            <a:endParaRPr lang="en-US"/>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fld id="{65344FAB-ACF2-4948-B5E7-FB279489DCA4}" type="slidenum">
              <a:rPr lang="en-US" smtClean="0"/>
              <a:t>‹#›</a:t>
            </a:fld>
            <a:endParaRPr lang="en-US"/>
          </a:p>
        </p:txBody>
      </p:sp>
    </p:spTree>
    <p:extLst>
      <p:ext uri="{BB962C8B-B14F-4D97-AF65-F5344CB8AC3E}">
        <p14:creationId xmlns:p14="http://schemas.microsoft.com/office/powerpoint/2010/main" val="161952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smtClean="0">
                <a:latin typeface="Meiryo UI" panose="020B0604030504040204" pitchFamily="50" charset="-128"/>
                <a:ea typeface="Meiryo UI" panose="020B0604030504040204" pitchFamily="50" charset="-128"/>
              </a:rPr>
              <a:t>みなさまこんにちは、</a:t>
            </a:r>
            <a:r>
              <a:rPr lang="en-US" altLang="ja-JP" dirty="0" smtClean="0">
                <a:latin typeface="Meiryo UI" panose="020B0604030504040204" pitchFamily="50" charset="-128"/>
                <a:ea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rPr>
              <a:t>活用研修にご参加いただきありがとうございます。</a:t>
            </a:r>
            <a:endParaRPr lang="en-US" altLang="ja-JP" dirty="0" smtClean="0">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本日から</a:t>
            </a: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日間　研修講師を務めます　〇〇です。よろしくお願いいたします。</a:t>
            </a:r>
            <a:endParaRPr lang="en-US" altLang="ja-JP" dirty="0" smtClean="0">
              <a:latin typeface="Meiryo UI" panose="020B0604030504040204" pitchFamily="50" charset="-128"/>
              <a:ea typeface="Meiryo UI" panose="020B0604030504040204" pitchFamily="50" charset="-128"/>
            </a:endParaRPr>
          </a:p>
          <a:p>
            <a:pPr defTabSz="946404">
              <a:defRPr/>
            </a:pPr>
            <a:endParaRPr lang="en-US" altLang="ja-JP" dirty="0" smtClean="0">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この研修で皆さんには、普段の授業に</a:t>
            </a:r>
            <a:r>
              <a:rPr lang="en-US" altLang="ja-JP" dirty="0" smtClean="0">
                <a:latin typeface="Meiryo UI" panose="020B0604030504040204" pitchFamily="50" charset="-128"/>
                <a:ea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rPr>
              <a:t>　今回は動画教材ですが</a:t>
            </a:r>
            <a:endParaRPr lang="en-US" altLang="ja-JP" dirty="0" smtClean="0">
              <a:latin typeface="Meiryo UI" panose="020B0604030504040204" pitchFamily="50" charset="-128"/>
              <a:ea typeface="Meiryo UI" panose="020B0604030504040204" pitchFamily="50" charset="-128"/>
            </a:endParaRPr>
          </a:p>
          <a:p>
            <a:pPr defTabSz="946404">
              <a:defRPr/>
            </a:pPr>
            <a:r>
              <a:rPr lang="en-US" altLang="ja-JP" dirty="0" smtClean="0">
                <a:latin typeface="Meiryo UI" panose="020B0604030504040204" pitchFamily="50" charset="-128"/>
                <a:ea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rPr>
              <a:t>を取り入れていただき　より学生が理解しやすい、技術習得しやすい</a:t>
            </a:r>
            <a:endParaRPr lang="en-US" altLang="ja-JP" dirty="0" smtClean="0">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授業を設計し、実践していただくための知識・技術を習得いただきます。</a:t>
            </a:r>
            <a:endParaRPr lang="en-US" altLang="ja-JP" dirty="0" smtClean="0">
              <a:latin typeface="Meiryo UI" panose="020B0604030504040204" pitchFamily="50" charset="-128"/>
              <a:ea typeface="Meiryo UI" panose="020B0604030504040204" pitchFamily="50" charset="-128"/>
            </a:endParaRPr>
          </a:p>
          <a:p>
            <a:pPr defTabSz="946404">
              <a:defRPr/>
            </a:pPr>
            <a:endParaRPr lang="en-US" altLang="ja-JP" dirty="0" smtClean="0">
              <a:latin typeface="Meiryo UI" panose="020B0604030504040204" pitchFamily="50" charset="-128"/>
              <a:ea typeface="Meiryo UI" panose="020B0604030504040204" pitchFamily="50" charset="-128"/>
            </a:endParaRPr>
          </a:p>
          <a:p>
            <a:pPr defTabSz="946404">
              <a:defRPr/>
            </a:pP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日間よろしくお願いいたします。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a:t>
            </a:fld>
            <a:endParaRPr lang="en-US"/>
          </a:p>
        </p:txBody>
      </p:sp>
    </p:spTree>
    <p:extLst>
      <p:ext uri="{BB962C8B-B14F-4D97-AF65-F5344CB8AC3E}">
        <p14:creationId xmlns:p14="http://schemas.microsoft.com/office/powerpoint/2010/main" val="44950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チェック項目は多かったと思いますので</a:t>
            </a:r>
            <a:endParaRPr lang="en-US" altLang="ja-JP" dirty="0" smtClean="0"/>
          </a:p>
          <a:p>
            <a:r>
              <a:rPr lang="ja-JP" altLang="en-US" dirty="0" smtClean="0"/>
              <a:t>すべてではないですが、指導案のチェックポイントをいくつかピックアップしました。　</a:t>
            </a:r>
            <a:endParaRPr lang="en-US" altLang="ja-JP" dirty="0" smtClean="0"/>
          </a:p>
          <a:p>
            <a:endParaRPr lang="en-US" altLang="ja-JP" dirty="0" smtClean="0"/>
          </a:p>
          <a:p>
            <a:r>
              <a:rPr lang="ja-JP" altLang="en-US" dirty="0" smtClean="0"/>
              <a:t>①授業の成果は、長さではなく到達度で設定していますか？</a:t>
            </a:r>
            <a:endParaRPr lang="en-US" altLang="ja-JP" dirty="0" smtClean="0"/>
          </a:p>
          <a:p>
            <a:r>
              <a:rPr lang="en-US" altLang="ja-JP" dirty="0" smtClean="0"/>
              <a:t>②</a:t>
            </a:r>
            <a:r>
              <a:rPr lang="ja-JP" altLang="en-US" dirty="0" smtClean="0"/>
              <a:t>学習目標がはっきり明示されてますか？</a:t>
            </a:r>
            <a:endParaRPr lang="en-US" altLang="ja-JP" dirty="0" smtClean="0"/>
          </a:p>
          <a:p>
            <a:r>
              <a:rPr lang="en-US" altLang="ja-JP" dirty="0" smtClean="0"/>
              <a:t>③</a:t>
            </a:r>
            <a:r>
              <a:rPr lang="ja-JP" altLang="en-US" dirty="0" smtClean="0"/>
              <a:t>評価の条件は明示されていますか？</a:t>
            </a:r>
            <a:endParaRPr lang="en-US" altLang="ja-JP" dirty="0" smtClean="0"/>
          </a:p>
          <a:p>
            <a:r>
              <a:rPr lang="en-US" altLang="ja-JP" dirty="0" smtClean="0"/>
              <a:t>④</a:t>
            </a:r>
            <a:r>
              <a:rPr lang="ja-JP" altLang="en-US" dirty="0" smtClean="0"/>
              <a:t>事後テストは評価に適切ですか？</a:t>
            </a:r>
            <a:endParaRPr lang="en-US" altLang="ja-JP" dirty="0" smtClean="0"/>
          </a:p>
          <a:p>
            <a:r>
              <a:rPr lang="en-US" altLang="ja-JP" dirty="0" smtClean="0"/>
              <a:t>⑤</a:t>
            </a:r>
            <a:r>
              <a:rPr lang="ja-JP" altLang="en-US" dirty="0" smtClean="0"/>
              <a:t>事後テストは内容が網羅されていますか？</a:t>
            </a:r>
            <a:endParaRPr lang="en-US" altLang="ja-JP" dirty="0" smtClean="0"/>
          </a:p>
          <a:p>
            <a:endParaRPr lang="en-US" altLang="ja-JP" dirty="0" smtClean="0"/>
          </a:p>
          <a:p>
            <a:r>
              <a:rPr lang="ja-JP" altLang="en-US" dirty="0" smtClean="0"/>
              <a:t>あとでここら辺ももう一度見直してみてください。</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10</a:t>
            </a:fld>
            <a:endParaRPr lang="en-US"/>
          </a:p>
        </p:txBody>
      </p:sp>
    </p:spTree>
    <p:extLst>
      <p:ext uri="{BB962C8B-B14F-4D97-AF65-F5344CB8AC3E}">
        <p14:creationId xmlns:p14="http://schemas.microsoft.com/office/powerpoint/2010/main" val="12147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それでは、指導案シート</a:t>
            </a:r>
            <a:r>
              <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rPr>
              <a:t>No.1</a:t>
            </a: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のブラッシュアップをする前に、私からインストラクショナルデザインの“かみくだき”入門と題して、ご説明いたします。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色々なモデルやフローがあり、しっかりと理解するのは難しいインストラクショナルデザイン、動画教材を使った授業設計にどう役立つのか？　</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本研修や動画学習でご紹介した</a:t>
            </a:r>
            <a:r>
              <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rPr>
              <a:t>ICT</a:t>
            </a: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活用取り組み校の事例に当てはめてその役割を簡単にお話しします。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11</a:t>
            </a:fld>
            <a:endParaRPr lang="en-US"/>
          </a:p>
        </p:txBody>
      </p:sp>
    </p:spTree>
    <p:extLst>
      <p:ext uri="{BB962C8B-B14F-4D97-AF65-F5344CB8AC3E}">
        <p14:creationId xmlns:p14="http://schemas.microsoft.com/office/powerpoint/2010/main" val="74413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ヒトはどうやって学ぶのでしょう？</a:t>
            </a:r>
            <a:endParaRPr lang="en-US" altLang="ja-JP" dirty="0" smtClean="0"/>
          </a:p>
          <a:p>
            <a:r>
              <a:rPr lang="ja-JP" altLang="en-US" dirty="0" smtClean="0"/>
              <a:t>ここに図があります。　人間の学習プロセスモデルというものです。</a:t>
            </a:r>
            <a:endParaRPr lang="en-US" altLang="ja-JP" dirty="0" smtClean="0"/>
          </a:p>
          <a:p>
            <a:endParaRPr lang="en-US" altLang="ja-JP" dirty="0" smtClean="0"/>
          </a:p>
          <a:p>
            <a:r>
              <a:rPr lang="ja-JP" altLang="en-US" dirty="0" smtClean="0"/>
              <a:t>まず教育を受ける際、言葉での説明や画像（黒板の文字含む）の情報が入ってきます。</a:t>
            </a:r>
            <a:endParaRPr lang="en-US" altLang="ja-JP" dirty="0" smtClean="0"/>
          </a:p>
          <a:p>
            <a:r>
              <a:rPr lang="ja-JP" altLang="en-US" dirty="0" smtClean="0"/>
              <a:t>そして、次に作業記憶、</a:t>
            </a:r>
            <a:r>
              <a:rPr lang="ja-JP" altLang="en-US" dirty="0"/>
              <a:t>ワーキングメモリとも言いますが、短期記憶です。</a:t>
            </a:r>
            <a:endParaRPr lang="en-US" altLang="ja-JP" dirty="0"/>
          </a:p>
          <a:p>
            <a:endParaRPr lang="en-US" altLang="ja-JP" dirty="0"/>
          </a:p>
          <a:p>
            <a:r>
              <a:rPr lang="ja-JP" altLang="en-US" dirty="0"/>
              <a:t>人間は、教育によって入ってきた音声情報と資格情報を合わせた記憶モデルを作り、短期的に記憶、そこにすでに持っている記憶を照らし合わせてみます。</a:t>
            </a:r>
            <a:endParaRPr lang="en-US" altLang="ja-JP" dirty="0"/>
          </a:p>
          <a:p>
            <a:r>
              <a:rPr lang="ja-JP" altLang="en-US" dirty="0"/>
              <a:t>今までの自分の概念が新しいインプットにより、違った見方ができたり、新しい気づきを得る。</a:t>
            </a:r>
            <a:endParaRPr lang="en-US" altLang="ja-JP" dirty="0"/>
          </a:p>
          <a:p>
            <a:r>
              <a:rPr lang="ja-JP" altLang="en-US" dirty="0"/>
              <a:t>それによって記憶として定着させ長期記憶に移すことができます。</a:t>
            </a:r>
            <a:endParaRPr lang="en-US" altLang="ja-JP" dirty="0"/>
          </a:p>
          <a:p>
            <a:r>
              <a:rPr lang="ja-JP" altLang="en-US" dirty="0"/>
              <a:t>これが学びのサイクルなのです。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12</a:t>
            </a:fld>
            <a:endParaRPr lang="en-US"/>
          </a:p>
        </p:txBody>
      </p:sp>
    </p:spTree>
    <p:extLst>
      <p:ext uri="{BB962C8B-B14F-4D97-AF65-F5344CB8AC3E}">
        <p14:creationId xmlns:p14="http://schemas.microsoft.com/office/powerpoint/2010/main" val="1288153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インストラクショナルデザインって何でしょうか？</a:t>
            </a:r>
            <a:endParaRPr lang="en-US" altLang="ja-JP" dirty="0" smtClean="0"/>
          </a:p>
          <a:p>
            <a:endParaRPr lang="en-US" altLang="ja-JP" dirty="0" smtClean="0"/>
          </a:p>
          <a:p>
            <a:r>
              <a:rPr lang="ja-JP" altLang="en-US" dirty="0" smtClean="0"/>
              <a:t>皆さん事前に動画で学習されたと思いますが、ご自身の解釈で結構です。</a:t>
            </a:r>
            <a:endParaRPr lang="en-US" altLang="ja-JP" dirty="0" smtClean="0"/>
          </a:p>
          <a:p>
            <a:r>
              <a:rPr lang="ja-JP" altLang="en-US" dirty="0" smtClean="0"/>
              <a:t>教えてください（指して発表させる　２～</a:t>
            </a:r>
            <a:r>
              <a:rPr lang="en-US" altLang="ja-JP" dirty="0" smtClean="0"/>
              <a:t>3</a:t>
            </a:r>
            <a:r>
              <a:rPr lang="ja-JP" altLang="en-US" dirty="0" smtClean="0"/>
              <a:t>名）</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13</a:t>
            </a:fld>
            <a:endParaRPr lang="en-US"/>
          </a:p>
        </p:txBody>
      </p:sp>
    </p:spTree>
    <p:extLst>
      <p:ext uri="{BB962C8B-B14F-4D97-AF65-F5344CB8AC3E}">
        <p14:creationId xmlns:p14="http://schemas.microsoft.com/office/powerpoint/2010/main" val="121983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smtClean="0"/>
              <a:t>インストラクショナルデザインは、様々な研究から定義された</a:t>
            </a:r>
            <a:endParaRPr lang="en-US" altLang="ja-JP" dirty="0" smtClean="0"/>
          </a:p>
          <a:p>
            <a:pPr defTabSz="946404">
              <a:defRPr/>
            </a:pPr>
            <a:r>
              <a:rPr lang="ja-JP" altLang="en-US" dirty="0" smtClean="0"/>
              <a:t>共通する手法・プロセスをまとめたものを使って授業を設計するということです。</a:t>
            </a:r>
            <a:endParaRPr lang="en-US" altLang="ja-JP" dirty="0" smtClean="0"/>
          </a:p>
          <a:p>
            <a:pPr defTabSz="946404">
              <a:defRPr/>
            </a:pPr>
            <a:endParaRPr lang="en-US" altLang="ja-JP" dirty="0" smtClean="0"/>
          </a:p>
          <a:p>
            <a:r>
              <a:rPr lang="ja-JP" altLang="en-US" dirty="0" smtClean="0"/>
              <a:t>これって、皆様が普段学生の皆さんに授業をしていることとあまり変わらないんです。</a:t>
            </a:r>
            <a:endParaRPr lang="en-US" altLang="ja-JP" dirty="0" smtClean="0"/>
          </a:p>
          <a:p>
            <a:r>
              <a:rPr lang="ja-JP" altLang="en-US" dirty="0" smtClean="0"/>
              <a:t>でも何か、理解度を上げられない・学生から質問が上がるような活発な授業が出来ていない。</a:t>
            </a:r>
            <a:endParaRPr lang="en-US" altLang="ja-JP" dirty="0" smtClean="0"/>
          </a:p>
          <a:p>
            <a:r>
              <a:rPr lang="ja-JP" altLang="en-US" dirty="0" smtClean="0"/>
              <a:t>など、お悩みが</a:t>
            </a:r>
            <a:r>
              <a:rPr lang="ja-JP" altLang="en-US" smtClean="0"/>
              <a:t>色々でて来ます</a:t>
            </a:r>
            <a:r>
              <a:rPr lang="ja-JP" altLang="en-US" dirty="0" smtClean="0"/>
              <a:t>よね？</a:t>
            </a:r>
            <a:endParaRPr lang="en-US" altLang="ja-JP" dirty="0" smtClean="0"/>
          </a:p>
          <a:p>
            <a:endParaRPr lang="en-US" altLang="ja-JP" dirty="0" smtClean="0"/>
          </a:p>
          <a:p>
            <a:r>
              <a:rPr lang="ja-JP" altLang="en-US" dirty="0" smtClean="0"/>
              <a:t>そうしたお悩みを解決するために、色々な手法やプロセスモデルに当てはめて、ご自身の指導方法で足りていない部分、</a:t>
            </a:r>
            <a:endParaRPr lang="en-US" altLang="ja-JP" dirty="0" smtClean="0"/>
          </a:p>
          <a:p>
            <a:r>
              <a:rPr lang="ja-JP" altLang="en-US" dirty="0" smtClean="0"/>
              <a:t>工夫する部分を振り返って改良するための道具・テンプレートって言ってもいいと思います。そう考えてもらえばいいです。</a:t>
            </a:r>
            <a:endParaRPr lang="en-US" altLang="ja-JP" dirty="0" smtClean="0"/>
          </a:p>
          <a:p>
            <a:endParaRPr lang="en-US" altLang="ja-JP" dirty="0" smtClean="0"/>
          </a:p>
          <a:p>
            <a:r>
              <a:rPr lang="ja-JP" altLang="en-US" dirty="0" smtClean="0"/>
              <a:t>例えば、手法として私自身がインストラクショナルデザインでの授業設計の根本だと思っているのが、</a:t>
            </a:r>
            <a:endParaRPr lang="en-US" altLang="ja-JP" dirty="0" smtClean="0"/>
          </a:p>
          <a:p>
            <a:r>
              <a:rPr lang="ja-JP" altLang="en-US" dirty="0" smtClean="0"/>
              <a:t>メーガーの“３つの質問”です。</a:t>
            </a:r>
            <a:endParaRPr lang="en-US" altLang="ja-JP" dirty="0" smtClean="0"/>
          </a:p>
          <a:p>
            <a:endParaRPr lang="en-US" altLang="ja-JP" dirty="0" smtClean="0"/>
          </a:p>
          <a:p>
            <a:r>
              <a:rPr lang="ja-JP" altLang="en-US" dirty="0" smtClean="0"/>
              <a:t>シンプルですが、大項目・ロードマップとなる中項目・中項目を細分化したコマシラバス　すべてにおいて、この３つの質問で授業設計をするのがとても重要になると感じます。</a:t>
            </a:r>
            <a:endParaRPr lang="en-US" altLang="ja-JP" dirty="0" smtClean="0"/>
          </a:p>
          <a:p>
            <a:endParaRPr lang="en-US" altLang="ja-JP" dirty="0" smtClean="0"/>
          </a:p>
          <a:p>
            <a:r>
              <a:rPr lang="ja-JP" altLang="en-US" dirty="0" smtClean="0"/>
              <a:t>今までできているよ！という先生方も、こうしたインストラクショナルデザインの手法で、もう一度ご自身のシラバスや指導を振り返ってみると、抜けているものに気づいたり、</a:t>
            </a:r>
            <a:endParaRPr lang="en-US" altLang="ja-JP" dirty="0" smtClean="0"/>
          </a:p>
          <a:p>
            <a:r>
              <a:rPr lang="ja-JP" altLang="en-US" dirty="0" smtClean="0"/>
              <a:t>もっと効率的・効果的にできることに気付くなど改良に大いに役立てると思います。</a:t>
            </a:r>
            <a:endParaRPr lang="en-US" altLang="ja-JP" dirty="0" smtClean="0"/>
          </a:p>
          <a:p>
            <a:pPr defTabSz="946404">
              <a:defRPr/>
            </a:pPr>
            <a:endParaRPr lang="en-US" altLang="ja-JP"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14</a:t>
            </a:fld>
            <a:endParaRPr lang="en-US"/>
          </a:p>
        </p:txBody>
      </p:sp>
    </p:spTree>
    <p:extLst>
      <p:ext uri="{BB962C8B-B14F-4D97-AF65-F5344CB8AC3E}">
        <p14:creationId xmlns:p14="http://schemas.microsoft.com/office/powerpoint/2010/main" val="4031621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a:t>今説明したメーガーの</a:t>
            </a:r>
            <a:r>
              <a:rPr lang="en-US" altLang="ja-JP" dirty="0"/>
              <a:t>3</a:t>
            </a:r>
            <a:r>
              <a:rPr lang="ja-JP" altLang="en-US" dirty="0" err="1"/>
              <a:t>つの</a:t>
            </a:r>
            <a:r>
              <a:rPr lang="ja-JP" altLang="en-US" dirty="0"/>
              <a:t>質問を具体的に、本研修で当てはめてみるとこうなります。</a:t>
            </a:r>
            <a:endParaRPr lang="en-US" altLang="ja-JP" dirty="0"/>
          </a:p>
          <a:p>
            <a:pPr defTabSz="946404">
              <a:defRPr/>
            </a:pPr>
            <a:endParaRPr lang="en-US" altLang="ja-JP" b="1" dirty="0"/>
          </a:p>
          <a:p>
            <a:pPr defTabSz="946404">
              <a:defRPr/>
            </a:pPr>
            <a:r>
              <a:rPr lang="ja-JP" altLang="en-US" dirty="0"/>
              <a:t>①の「どこへ行くのか？」に関して言えば　今回参加いただいている先生方に、</a:t>
            </a:r>
            <a:endParaRPr lang="en-US" altLang="ja-JP" dirty="0"/>
          </a:p>
          <a:p>
            <a:pPr defTabSz="946404">
              <a:defRPr/>
            </a:pPr>
            <a:r>
              <a:rPr lang="ja-JP" altLang="ja-JP" dirty="0"/>
              <a:t>　</a:t>
            </a:r>
            <a:r>
              <a:rPr lang="ja-JP" altLang="en-US" dirty="0"/>
              <a:t>　動画教材を作るのは簡単であることを制作を通じて実感し、ご自身の授業の中でどう活用するか？まとめ、最終ゴールとしては実際に授業で活用してもらう。</a:t>
            </a:r>
            <a:endParaRPr lang="en-US" altLang="ja-JP" dirty="0"/>
          </a:p>
          <a:p>
            <a:pPr defTabSz="946404">
              <a:defRPr/>
            </a:pPr>
            <a:endParaRPr lang="en-US" altLang="ja-JP" dirty="0"/>
          </a:p>
          <a:p>
            <a:pPr defTabSz="946404">
              <a:defRPr/>
            </a:pPr>
            <a:r>
              <a:rPr lang="ja-JP" altLang="en-US" dirty="0"/>
              <a:t>②の「たどりついたかどうか？をどうやって知るのか？」は、評価法です。</a:t>
            </a:r>
            <a:endParaRPr lang="en-US" altLang="ja-JP" dirty="0"/>
          </a:p>
          <a:p>
            <a:pPr defTabSz="946404">
              <a:defRPr/>
            </a:pPr>
            <a:r>
              <a:rPr lang="ja-JP" altLang="ja-JP" dirty="0"/>
              <a:t>　</a:t>
            </a:r>
            <a:r>
              <a:rPr lang="ja-JP" altLang="en-US" dirty="0"/>
              <a:t>　何をもって出来た！とするか？は動画を実際に活用したアフターレポートを、修了課題で提出いただくことで、実際に授業で活用した例が</a:t>
            </a:r>
            <a:r>
              <a:rPr lang="en-US" altLang="ja-JP" dirty="0"/>
              <a:t>1</a:t>
            </a:r>
            <a:r>
              <a:rPr lang="ja-JP" altLang="en-US" dirty="0"/>
              <a:t>つできます。</a:t>
            </a:r>
            <a:endParaRPr lang="en-US" altLang="ja-JP" dirty="0"/>
          </a:p>
          <a:p>
            <a:pPr defTabSz="946404">
              <a:defRPr/>
            </a:pPr>
            <a:endParaRPr lang="en-US" altLang="ja-JP" dirty="0"/>
          </a:p>
          <a:p>
            <a:pPr defTabSz="946404">
              <a:defRPr/>
            </a:pPr>
            <a:r>
              <a:rPr lang="ja-JP" altLang="en-US" dirty="0"/>
              <a:t>③の「どうやってそこへ行くのか？」</a:t>
            </a:r>
            <a:endParaRPr lang="en-US" altLang="ja-JP" dirty="0"/>
          </a:p>
          <a:p>
            <a:pPr defTabSz="946404">
              <a:defRPr/>
            </a:pPr>
            <a:endParaRPr lang="en-US" altLang="ja-JP" dirty="0"/>
          </a:p>
          <a:p>
            <a:pPr defTabSz="946404">
              <a:defRPr/>
            </a:pPr>
            <a:r>
              <a:rPr lang="ja-JP" altLang="en-US" dirty="0"/>
              <a:t>これが事前学習・本研修・事後学習・修了課題を通じて、目標である実際の授業で活用するまでの授業プロセスです。</a:t>
            </a:r>
            <a:endParaRPr lang="en-US" altLang="ja-JP" b="0" dirty="0" smtClean="0"/>
          </a:p>
          <a:p>
            <a:pPr defTabSz="946404">
              <a:defRPr/>
            </a:pPr>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15</a:t>
            </a:fld>
            <a:endParaRPr lang="en-US"/>
          </a:p>
        </p:txBody>
      </p:sp>
    </p:spTree>
    <p:extLst>
      <p:ext uri="{BB962C8B-B14F-4D97-AF65-F5344CB8AC3E}">
        <p14:creationId xmlns:p14="http://schemas.microsoft.com/office/powerpoint/2010/main" val="129710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そのほかにも、授業設計で使えるインストラクショナルデザインの手法があります。</a:t>
            </a:r>
            <a:endParaRPr lang="en-US" altLang="ja-JP" dirty="0" smtClean="0"/>
          </a:p>
          <a:p>
            <a:endParaRPr lang="en-US" altLang="ja-JP" dirty="0" smtClean="0"/>
          </a:p>
          <a:p>
            <a:r>
              <a:rPr lang="ja-JP" altLang="en-US" dirty="0" smtClean="0"/>
              <a:t>ガニェが提唱した　</a:t>
            </a:r>
            <a:r>
              <a:rPr lang="en-US" altLang="ja-JP" dirty="0" smtClean="0"/>
              <a:t>9</a:t>
            </a:r>
            <a:r>
              <a:rPr lang="ja-JP" altLang="en-US" dirty="0" smtClean="0"/>
              <a:t>教授事象　をご紹介します。</a:t>
            </a:r>
            <a:endParaRPr lang="en-US" altLang="ja-JP" dirty="0" smtClean="0"/>
          </a:p>
          <a:p>
            <a:r>
              <a:rPr lang="ja-JP" altLang="en-US" dirty="0" smtClean="0"/>
              <a:t>これは皆さんに事前課題で書いてきていただいた指導案シート</a:t>
            </a:r>
            <a:r>
              <a:rPr lang="en-US" altLang="ja-JP" dirty="0" smtClean="0"/>
              <a:t>No.1</a:t>
            </a:r>
          </a:p>
          <a:p>
            <a:r>
              <a:rPr lang="ja-JP" altLang="en-US" dirty="0" smtClean="0"/>
              <a:t>これはこの９教授事象がベースになっていると思いますが、導入から、展開、まとめまで、授業に必要な要素がまとまっています。</a:t>
            </a:r>
            <a:endParaRPr lang="en-US" altLang="ja-JP" dirty="0" smtClean="0"/>
          </a:p>
          <a:p>
            <a:endParaRPr lang="en-US" altLang="ja-JP" dirty="0" smtClean="0"/>
          </a:p>
          <a:p>
            <a:r>
              <a:rPr lang="ja-JP" altLang="en-US" dirty="0" smtClean="0"/>
              <a:t>①学習はまず興味を持ってもらわないといけません。注意を喚起するという意味で、これは色々な方法がありますが、危機感をあおる・自分でもできそうと思わせる・楽しそうと思わせる　など自分ごとにすることをします。</a:t>
            </a:r>
            <a:endParaRPr lang="en-US" altLang="ja-JP" dirty="0" smtClean="0"/>
          </a:p>
          <a:p>
            <a:r>
              <a:rPr lang="ja-JP" altLang="en-US" dirty="0" smtClean="0"/>
              <a:t>例えば、講座の説明文に、問いかけを組み込むことで、参加検討者に考えてもらうモードに入ってもらうのも１つの注意喚起であります。</a:t>
            </a:r>
            <a:endParaRPr lang="en-US" altLang="ja-JP" dirty="0" smtClean="0"/>
          </a:p>
          <a:p>
            <a:r>
              <a:rPr lang="ja-JP" altLang="en-US" dirty="0" smtClean="0"/>
              <a:t>今回の研修に当てはめると、動画教材は誰でも簡単にできることを説明し、研修への興味を促しています。</a:t>
            </a:r>
            <a:endParaRPr lang="en-US" altLang="ja-JP" dirty="0" smtClean="0"/>
          </a:p>
          <a:p>
            <a:endParaRPr lang="en-US" altLang="ja-JP" dirty="0" smtClean="0"/>
          </a:p>
          <a:p>
            <a:r>
              <a:rPr lang="ja-JP" altLang="en-US" dirty="0" smtClean="0"/>
              <a:t>②学習目標を知らせる　は、この授業がどんな人に、どうやって、どうなってもらうか？また、何をもってそれが達成されたか？を明確にし、やることをはっきり理解させます。</a:t>
            </a:r>
            <a:endParaRPr lang="en-US" altLang="ja-JP" dirty="0" smtClean="0"/>
          </a:p>
          <a:p>
            <a:r>
              <a:rPr lang="ja-JP" altLang="en-US" dirty="0" smtClean="0"/>
              <a:t>本研修に当てはめれば、</a:t>
            </a:r>
            <a:r>
              <a:rPr lang="en-US" altLang="ja-JP" dirty="0" smtClean="0"/>
              <a:t>ICT</a:t>
            </a:r>
            <a:r>
              <a:rPr lang="ja-JP" altLang="en-US" dirty="0" smtClean="0"/>
              <a:t>活用の第一歩として動画教材の制作・活用法を考えて取り込むまでを研修で行うことを周知しています。</a:t>
            </a:r>
            <a:endParaRPr lang="en-US" altLang="ja-JP" dirty="0" smtClean="0"/>
          </a:p>
          <a:p>
            <a:endParaRPr lang="en-US" altLang="ja-JP" dirty="0" smtClean="0"/>
          </a:p>
          <a:p>
            <a:r>
              <a:rPr lang="ja-JP" altLang="en-US" dirty="0" smtClean="0"/>
              <a:t>③前提条件を思い出させる　に関しては、学習するにあたっての土台となる情報を提供することです。</a:t>
            </a:r>
            <a:endParaRPr lang="en-US" altLang="ja-JP" dirty="0" smtClean="0"/>
          </a:p>
          <a:p>
            <a:r>
              <a:rPr lang="ja-JP" altLang="en-US" dirty="0" smtClean="0"/>
              <a:t>本研修でいえば、事前学習動画ですね。</a:t>
            </a:r>
            <a:endParaRPr lang="en-US" altLang="ja-JP" dirty="0" smtClean="0"/>
          </a:p>
          <a:p>
            <a:r>
              <a:rPr lang="ja-JP" altLang="en-US" dirty="0" smtClean="0"/>
              <a:t>また、本研修自体の案内にも</a:t>
            </a:r>
            <a:r>
              <a:rPr lang="ja-JP" altLang="ja-JP" dirty="0"/>
              <a:t>各校にて大きな設備投資をする事なく、スマートフォンやソーシャルネットワークを用い、どこにでもある身近な学習素材を利用して、効果的な教材を作成し実践する事を学ぶ内容となっております。</a:t>
            </a:r>
            <a:endParaRPr lang="en-US" altLang="ja-JP" dirty="0"/>
          </a:p>
          <a:p>
            <a:pPr defTabSz="946404">
              <a:defRPr/>
            </a:pPr>
            <a:r>
              <a:rPr lang="ja-JP" altLang="en-US" dirty="0"/>
              <a:t>スマホや、ソーシャルネットワークで動画教材制作が学べるんだ。　という前提条件が読み取れます。</a:t>
            </a:r>
            <a:endParaRPr lang="en-US" altLang="ja-JP" dirty="0"/>
          </a:p>
          <a:p>
            <a:pPr defTabSz="946404">
              <a:defRPr/>
            </a:pPr>
            <a:endParaRPr lang="en-US" altLang="ja-JP" dirty="0"/>
          </a:p>
          <a:p>
            <a:pPr defTabSz="946404">
              <a:defRPr/>
            </a:pPr>
            <a:r>
              <a:rPr lang="ja-JP" altLang="en-US" dirty="0"/>
              <a:t>④新しい事項を提示するは、そのままです。新しいことを教える　です。</a:t>
            </a:r>
            <a:endParaRPr lang="en-US" altLang="ja-JP" dirty="0"/>
          </a:p>
          <a:p>
            <a:pPr defTabSz="946404">
              <a:defRPr/>
            </a:pPr>
            <a:r>
              <a:rPr lang="ja-JP" altLang="en-US" dirty="0"/>
              <a:t>教え方に関しては、他のインストラクショナルデザインの手法を取り入れることでよりわかりやすくなりますが、例えば具体的な事例を見せる　のがやはり効果的ですね。</a:t>
            </a:r>
            <a:endParaRPr lang="en-US" altLang="ja-JP" dirty="0"/>
          </a:p>
          <a:p>
            <a:pPr defTabSz="946404">
              <a:defRPr/>
            </a:pPr>
            <a:endParaRPr lang="en-US" altLang="ja-JP" dirty="0"/>
          </a:p>
          <a:p>
            <a:pPr defTabSz="946404">
              <a:defRPr/>
            </a:pPr>
            <a:r>
              <a:rPr lang="ja-JP" altLang="en-US" dirty="0"/>
              <a:t>⑤学習の方針を与える　は、簡単にいえば　これが出来れば</a:t>
            </a:r>
            <a:r>
              <a:rPr lang="en-US" altLang="ja-JP" dirty="0"/>
              <a:t>OK</a:t>
            </a:r>
            <a:r>
              <a:rPr lang="ja-JP" altLang="en-US" dirty="0"/>
              <a:t>　という指針です。</a:t>
            </a:r>
            <a:endParaRPr lang="en-US" altLang="ja-JP" dirty="0"/>
          </a:p>
          <a:p>
            <a:pPr defTabSz="946404">
              <a:defRPr/>
            </a:pPr>
            <a:r>
              <a:rPr lang="ja-JP" altLang="en-US" dirty="0"/>
              <a:t>本研修で言えば、動画教材のチェックテストだったり、指導シート</a:t>
            </a:r>
            <a:r>
              <a:rPr lang="en-US" altLang="ja-JP" dirty="0"/>
              <a:t>N01</a:t>
            </a:r>
            <a:r>
              <a:rPr lang="ja-JP" altLang="en-US" dirty="0"/>
              <a:t>の完成、自身の領域での動画教材の完成ですね。</a:t>
            </a:r>
            <a:endParaRPr lang="en-US" altLang="ja-JP" dirty="0"/>
          </a:p>
          <a:p>
            <a:pPr defTabSz="946404">
              <a:defRPr/>
            </a:pPr>
            <a:endParaRPr lang="en-US" altLang="ja-JP" dirty="0"/>
          </a:p>
          <a:p>
            <a:pPr defTabSz="946404">
              <a:defRPr/>
            </a:pPr>
            <a:r>
              <a:rPr lang="ja-JP" altLang="en-US" dirty="0"/>
              <a:t>⑥練習の機会を作るは、言葉の通りですね。覚えた知識で実際に練習する機会です。</a:t>
            </a:r>
            <a:endParaRPr lang="en-US" altLang="ja-JP" dirty="0"/>
          </a:p>
          <a:p>
            <a:pPr defTabSz="946404">
              <a:defRPr/>
            </a:pPr>
            <a:r>
              <a:rPr lang="ja-JP" altLang="en-US" dirty="0"/>
              <a:t>指導案の精度を上げる、動画を実際に作る　という部分です。本研修でも皆さんに練習の機会を持ってもらいます！</a:t>
            </a:r>
            <a:endParaRPr lang="en-US" altLang="ja-JP" dirty="0"/>
          </a:p>
          <a:p>
            <a:pPr defTabSz="946404">
              <a:defRPr/>
            </a:pPr>
            <a:endParaRPr lang="en-US" altLang="ja-JP" dirty="0"/>
          </a:p>
          <a:p>
            <a:pPr defTabSz="946404">
              <a:defRPr/>
            </a:pPr>
            <a:r>
              <a:rPr lang="ja-JP" altLang="en-US" dirty="0"/>
              <a:t>⑦フィードバックを与える</a:t>
            </a:r>
            <a:endParaRPr lang="en-US" altLang="ja-JP" dirty="0"/>
          </a:p>
          <a:p>
            <a:pPr defTabSz="946404">
              <a:defRPr/>
            </a:pPr>
            <a:r>
              <a:rPr lang="ja-JP" altLang="en-US" dirty="0"/>
              <a:t>これに関しては、自分が練習したこと、作ったものに対して第三者が評価する機会です。</a:t>
            </a:r>
            <a:endParaRPr lang="en-US" altLang="ja-JP" dirty="0"/>
          </a:p>
          <a:p>
            <a:pPr defTabSz="946404">
              <a:defRPr/>
            </a:pPr>
            <a:r>
              <a:rPr lang="ja-JP" altLang="en-US" dirty="0"/>
              <a:t>ペアでお互いの指導案を評価し合ったり、動画を見せ合ったりということで新しい気付きがあります。</a:t>
            </a:r>
            <a:endParaRPr lang="en-US" altLang="ja-JP" dirty="0"/>
          </a:p>
          <a:p>
            <a:pPr defTabSz="946404">
              <a:defRPr/>
            </a:pPr>
            <a:endParaRPr lang="en-US" altLang="ja-JP" dirty="0"/>
          </a:p>
          <a:p>
            <a:pPr defTabSz="946404">
              <a:defRPr/>
            </a:pPr>
            <a:r>
              <a:rPr lang="ja-JP" altLang="en-US" dirty="0"/>
              <a:t>⑧学習の成果を評価する</a:t>
            </a:r>
            <a:endParaRPr lang="en-US" altLang="ja-JP" dirty="0"/>
          </a:p>
          <a:p>
            <a:pPr defTabSz="946404">
              <a:defRPr/>
            </a:pPr>
            <a:r>
              <a:rPr lang="ja-JP" altLang="en-US" dirty="0"/>
              <a:t>これは、達成に対してのチェックです。テストであったり、発表で合ったり、成果物の提出で合ったり、発表動画に対してこの研修ではコメントを講師から致します。</a:t>
            </a:r>
            <a:endParaRPr lang="en-US" altLang="ja-JP" dirty="0"/>
          </a:p>
          <a:p>
            <a:pPr defTabSz="946404">
              <a:defRPr/>
            </a:pPr>
            <a:r>
              <a:rPr lang="ja-JP" altLang="en-US" dirty="0"/>
              <a:t>また、最終的な修了課題を提出いただければデジタルバッヂとともに講師からのコメントもお渡しします。</a:t>
            </a:r>
            <a:endParaRPr lang="en-US" altLang="ja-JP" dirty="0"/>
          </a:p>
          <a:p>
            <a:pPr defTabSz="946404">
              <a:defRPr/>
            </a:pPr>
            <a:endParaRPr lang="en-US" altLang="ja-JP" dirty="0"/>
          </a:p>
          <a:p>
            <a:pPr defTabSz="946404">
              <a:defRPr/>
            </a:pPr>
            <a:r>
              <a:rPr lang="ja-JP" altLang="en-US" dirty="0"/>
              <a:t>⑨保持と転移を高める</a:t>
            </a:r>
            <a:endParaRPr lang="en-US" altLang="ja-JP" dirty="0"/>
          </a:p>
          <a:p>
            <a:pPr defTabSz="946404">
              <a:defRPr/>
            </a:pPr>
            <a:r>
              <a:rPr lang="ja-JP" altLang="en-US" dirty="0"/>
              <a:t>保持は理解が続いているか？　転移　は活用できているか？　です。</a:t>
            </a:r>
            <a:endParaRPr lang="en-US" altLang="ja-JP" dirty="0"/>
          </a:p>
          <a:p>
            <a:pPr defTabSz="946404">
              <a:defRPr/>
            </a:pPr>
            <a:r>
              <a:rPr lang="ja-JP" altLang="en-US" dirty="0"/>
              <a:t>やはり学んだことをしっかり理解し続け、学んだことを活かして自身の活動に取り入れておかなければ意味がありません。</a:t>
            </a:r>
            <a:endParaRPr lang="en-US" altLang="ja-JP" dirty="0"/>
          </a:p>
          <a:p>
            <a:pPr defTabSz="946404">
              <a:defRPr/>
            </a:pPr>
            <a:r>
              <a:rPr lang="ja-JP" altLang="en-US" dirty="0"/>
              <a:t>よって、先生方の技術指導でも、定期的な抜き打ちテストや、複数の技術を統合した実技テストなどを実施することで理解を定着できますし、本研修で言えば、学んだことを実際に授業で活用した際の学生のアンケートや意見をまとめたものを提出してもらうことで、実際に活用できているか？を測ります。</a:t>
            </a:r>
            <a:endParaRPr lang="en-US" altLang="ja-JP" dirty="0"/>
          </a:p>
          <a:p>
            <a:pPr defTabSz="946404">
              <a:defRPr/>
            </a:pPr>
            <a:endParaRPr lang="en-US" altLang="ja-JP" dirty="0"/>
          </a:p>
        </p:txBody>
      </p:sp>
      <p:sp>
        <p:nvSpPr>
          <p:cNvPr id="4" name="Slide Number Placeholder 3"/>
          <p:cNvSpPr>
            <a:spLocks noGrp="1"/>
          </p:cNvSpPr>
          <p:nvPr>
            <p:ph type="sldNum" sz="quarter" idx="5"/>
          </p:nvPr>
        </p:nvSpPr>
        <p:spPr/>
        <p:txBody>
          <a:bodyPr/>
          <a:lstStyle/>
          <a:p>
            <a:fld id="{65344FAB-ACF2-4948-B5E7-FB279489DCA4}" type="slidenum">
              <a:rPr lang="en-US" smtClean="0"/>
              <a:t>16</a:t>
            </a:fld>
            <a:endParaRPr lang="en-US"/>
          </a:p>
        </p:txBody>
      </p:sp>
    </p:spTree>
    <p:extLst>
      <p:ext uri="{BB962C8B-B14F-4D97-AF65-F5344CB8AC3E}">
        <p14:creationId xmlns:p14="http://schemas.microsoft.com/office/powerpoint/2010/main" val="3593506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事前学習動画の穴吹医療大学校での、食事介助の事例に当てはめてみれば、</a:t>
            </a:r>
            <a:endParaRPr lang="en-US" altLang="ja-JP" dirty="0" smtClean="0"/>
          </a:p>
          <a:p>
            <a:endParaRPr lang="en-US" altLang="ja-JP" dirty="0" smtClean="0"/>
          </a:p>
          <a:p>
            <a:r>
              <a:rPr lang="ja-JP" altLang="en-US" dirty="0" smtClean="0"/>
              <a:t>２や３の、授業の学習目標や前提条件を　授業でしっかりと説明する動画の撮影は、とにかく援助の所作を撮りなさいと伝えることです。</a:t>
            </a:r>
            <a:endParaRPr lang="en-US" altLang="ja-JP" dirty="0" smtClean="0"/>
          </a:p>
          <a:p>
            <a:endParaRPr lang="en-US" altLang="ja-JP" dirty="0" smtClean="0"/>
          </a:p>
          <a:p>
            <a:r>
              <a:rPr lang="en-US" altLang="ja-JP" dirty="0" smtClean="0"/>
              <a:t>4.</a:t>
            </a:r>
            <a:r>
              <a:rPr lang="ja-JP" altLang="en-US" dirty="0" smtClean="0"/>
              <a:t>新しい事項を提示する　では、講師が実演指導。これを動画化すれば練習の合間も見返せるので良いですね。</a:t>
            </a:r>
            <a:endParaRPr lang="en-US" altLang="ja-JP" dirty="0" smtClean="0"/>
          </a:p>
          <a:p>
            <a:endParaRPr lang="en-US" altLang="ja-JP" dirty="0" smtClean="0"/>
          </a:p>
          <a:p>
            <a:r>
              <a:rPr lang="en-US" altLang="ja-JP" dirty="0" smtClean="0"/>
              <a:t>6.</a:t>
            </a:r>
            <a:r>
              <a:rPr lang="ja-JP" altLang="en-US" dirty="0" smtClean="0"/>
              <a:t>練習の機会や</a:t>
            </a:r>
            <a:r>
              <a:rPr lang="en-US" altLang="ja-JP" dirty="0" smtClean="0"/>
              <a:t>7.</a:t>
            </a:r>
            <a:r>
              <a:rPr lang="ja-JP" altLang="en-US" dirty="0" smtClean="0"/>
              <a:t>フィードバックでは学生がお互いに所作の実演をタブレットで撮影し合う、またグループでお互いに気づきを共有する時間を持つことが該当します。</a:t>
            </a:r>
            <a:endParaRPr lang="en-US" altLang="ja-JP" dirty="0" smtClean="0"/>
          </a:p>
          <a:p>
            <a:endParaRPr lang="en-US" altLang="ja-JP" dirty="0" smtClean="0"/>
          </a:p>
          <a:p>
            <a:r>
              <a:rPr lang="en-US" altLang="ja-JP" dirty="0" smtClean="0"/>
              <a:t>9.</a:t>
            </a:r>
            <a:r>
              <a:rPr lang="ja-JP" altLang="en-US" dirty="0" smtClean="0"/>
              <a:t>保持と転移を高めるでは、撮影してもらった自分の所作の動画で振り返り、練習するなど</a:t>
            </a:r>
            <a:r>
              <a:rPr lang="en-US" altLang="ja-JP" dirty="0" smtClean="0"/>
              <a:t>9</a:t>
            </a:r>
            <a:r>
              <a:rPr lang="ja-JP" altLang="en-US" dirty="0" smtClean="0"/>
              <a:t>教授事象に当てはめても、この研修フローはとても効果の高いものであるといえますね！</a:t>
            </a:r>
            <a:endParaRPr lang="en-US" altLang="ja-JP" dirty="0" smtClean="0"/>
          </a:p>
          <a:p>
            <a:endParaRPr lang="en-US"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17</a:t>
            </a:fld>
            <a:endParaRPr lang="en-US"/>
          </a:p>
        </p:txBody>
      </p:sp>
    </p:spTree>
    <p:extLst>
      <p:ext uri="{BB962C8B-B14F-4D97-AF65-F5344CB8AC3E}">
        <p14:creationId xmlns:p14="http://schemas.microsoft.com/office/powerpoint/2010/main" val="127698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en-US" altLang="ja-JP" dirty="0"/>
              <a:t>9</a:t>
            </a:r>
            <a:r>
              <a:rPr lang="ja-JP" altLang="en-US" dirty="0"/>
              <a:t>教授と似たモデルでメリルの</a:t>
            </a:r>
            <a:r>
              <a:rPr lang="en-US" altLang="ja-JP" dirty="0"/>
              <a:t>ID</a:t>
            </a:r>
            <a:r>
              <a:rPr lang="ja-JP" altLang="en-US" dirty="0"/>
              <a:t>第一原理というものがあります。</a:t>
            </a:r>
            <a:endParaRPr lang="en-US" altLang="ja-JP" dirty="0"/>
          </a:p>
          <a:p>
            <a:pPr defTabSz="946404">
              <a:defRPr/>
            </a:pPr>
            <a:r>
              <a:rPr lang="en-US" altLang="ja-JP" dirty="0"/>
              <a:t>9</a:t>
            </a:r>
            <a:r>
              <a:rPr lang="ja-JP" altLang="en-US" dirty="0"/>
              <a:t>教授事象は、学生の基礎教育などで有効なモデルともいわれるのに対して、第一原理は研修など社会人向けの学びに有効ともいわれることもあります。</a:t>
            </a:r>
            <a:endParaRPr lang="en-US" altLang="ja-JP" dirty="0"/>
          </a:p>
          <a:p>
            <a:pPr defTabSz="946404">
              <a:defRPr/>
            </a:pPr>
            <a:endParaRPr lang="en-US" altLang="ja-JP" dirty="0"/>
          </a:p>
          <a:p>
            <a:pPr defTabSz="946404">
              <a:defRPr/>
            </a:pPr>
            <a:r>
              <a:rPr lang="ja-JP" altLang="en-US" dirty="0"/>
              <a:t>大きな理由としては、１の現実に起こりそうな問題に挑戦する、という部分や現場で活用し振り返るチャンスなどがあるためだと思われますが、技術指導領域に関しては、メリルの第一原理も大いに活用すべきだと考えます。</a:t>
            </a:r>
            <a:endParaRPr lang="en-US" altLang="ja-JP" dirty="0"/>
          </a:p>
          <a:p>
            <a:pPr defTabSz="946404">
              <a:defRPr/>
            </a:pPr>
            <a:endParaRPr lang="en-US" altLang="ja-JP" dirty="0"/>
          </a:p>
          <a:p>
            <a:pPr defTabSz="946404">
              <a:defRPr/>
            </a:pPr>
            <a:r>
              <a:rPr lang="ja-JP" altLang="en-US" dirty="0"/>
              <a:t>特に、３の例示がある、のように、講師が学生に具体的な所作を見せるのは教えるのではなく、見せる。</a:t>
            </a:r>
            <a:endParaRPr lang="en-US" altLang="ja-JP" dirty="0"/>
          </a:p>
          <a:p>
            <a:pPr defTabSz="946404">
              <a:defRPr/>
            </a:pPr>
            <a:r>
              <a:rPr lang="ja-JP" altLang="en-US" dirty="0"/>
              <a:t>これをもっと</a:t>
            </a:r>
            <a:r>
              <a:rPr lang="en-US" altLang="ja-JP" dirty="0"/>
              <a:t>ICT</a:t>
            </a:r>
            <a:r>
              <a:rPr lang="ja-JP" altLang="en-US" dirty="0"/>
              <a:t>で効果を高めるのが良いと思います。</a:t>
            </a:r>
            <a:endParaRPr lang="en-US" altLang="ja-JP" dirty="0"/>
          </a:p>
          <a:p>
            <a:pPr defTabSz="946404">
              <a:defRPr/>
            </a:pPr>
            <a:endParaRPr lang="en-US" altLang="ja-JP" b="1" dirty="0"/>
          </a:p>
        </p:txBody>
      </p:sp>
      <p:sp>
        <p:nvSpPr>
          <p:cNvPr id="4" name="Slide Number Placeholder 3"/>
          <p:cNvSpPr>
            <a:spLocks noGrp="1"/>
          </p:cNvSpPr>
          <p:nvPr>
            <p:ph type="sldNum" sz="quarter" idx="5"/>
          </p:nvPr>
        </p:nvSpPr>
        <p:spPr/>
        <p:txBody>
          <a:bodyPr/>
          <a:lstStyle/>
          <a:p>
            <a:fld id="{65344FAB-ACF2-4948-B5E7-FB279489DCA4}" type="slidenum">
              <a:rPr lang="en-US" smtClean="0"/>
              <a:t>18</a:t>
            </a:fld>
            <a:endParaRPr lang="en-US"/>
          </a:p>
        </p:txBody>
      </p:sp>
    </p:spTree>
    <p:extLst>
      <p:ext uri="{BB962C8B-B14F-4D97-AF65-F5344CB8AC3E}">
        <p14:creationId xmlns:p14="http://schemas.microsoft.com/office/powerpoint/2010/main" val="178937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事前学習動画でご紹介した</a:t>
            </a:r>
            <a:r>
              <a:rPr lang="en-US" altLang="ja-JP" dirty="0" smtClean="0"/>
              <a:t>YIC</a:t>
            </a:r>
            <a:r>
              <a:rPr lang="ja-JP" altLang="en-US" dirty="0" smtClean="0"/>
              <a:t>リハビリテーション大学校での技術指導のプロジェクタ投影は、今まで学生に前に集まってもらっての</a:t>
            </a:r>
            <a:r>
              <a:rPr lang="en-US" altLang="ja-JP" dirty="0" smtClean="0"/>
              <a:t>Show</a:t>
            </a:r>
            <a:r>
              <a:rPr lang="ja-JP" altLang="en-US" dirty="0" smtClean="0"/>
              <a:t>　</a:t>
            </a:r>
            <a:r>
              <a:rPr lang="en-US" altLang="ja-JP" dirty="0" smtClean="0"/>
              <a:t>me</a:t>
            </a:r>
            <a:r>
              <a:rPr lang="ja-JP" altLang="en-US" dirty="0" smtClean="0"/>
              <a:t>であったため、</a:t>
            </a:r>
            <a:endParaRPr lang="en-US" altLang="ja-JP" dirty="0" smtClean="0"/>
          </a:p>
          <a:p>
            <a:r>
              <a:rPr lang="ja-JP" altLang="en-US" dirty="0" smtClean="0"/>
              <a:t>学生によっては見えにくい角度で理解が深まらなかったところが、プロジェクタに投影することで誰もが同じ角度で見る事が出来る、まさに</a:t>
            </a:r>
            <a:r>
              <a:rPr lang="en-US" altLang="ja-JP" dirty="0" smtClean="0"/>
              <a:t>ICT</a:t>
            </a:r>
            <a:r>
              <a:rPr lang="ja-JP" altLang="en-US" dirty="0" smtClean="0"/>
              <a:t>をうまく活用した事例です。</a:t>
            </a:r>
            <a:endParaRPr lang="en-US" altLang="ja-JP" dirty="0" smtClean="0"/>
          </a:p>
          <a:p>
            <a:endParaRPr lang="en-US" altLang="ja-JP" dirty="0" smtClean="0"/>
          </a:p>
          <a:p>
            <a:r>
              <a:rPr lang="ja-JP" altLang="en-US" dirty="0" smtClean="0"/>
              <a:t>また、麻生外語観光＆製菓専門学校ブライダル科の中村先生のように、スライドをビジュアル化するだけで単なる文字や口頭の説明よりも、</a:t>
            </a:r>
            <a:endParaRPr lang="en-US" altLang="ja-JP" dirty="0" smtClean="0"/>
          </a:p>
          <a:p>
            <a:r>
              <a:rPr lang="ja-JP" altLang="en-US" dirty="0" smtClean="0"/>
              <a:t>学生の理解が上がる、まさに例示がある、というところに応用できています。</a:t>
            </a:r>
            <a:endParaRPr lang="en-US" altLang="ja-JP" dirty="0" smtClean="0"/>
          </a:p>
          <a:p>
            <a:r>
              <a:rPr lang="ja-JP" altLang="en-US" dirty="0" smtClean="0"/>
              <a:t>また、本研修で言えば、お互いの発表などを聞くことで新しい学ばせ方の気づきや、動画の撮り方の気づきを得ることもできるわけです。</a:t>
            </a:r>
            <a:endParaRPr lang="en-US" altLang="ja-JP" dirty="0" smtClean="0"/>
          </a:p>
          <a:p>
            <a:endParaRPr lang="en-US" altLang="ja-JP" dirty="0" smtClean="0"/>
          </a:p>
          <a:p>
            <a:r>
              <a:rPr lang="ja-JP" altLang="en-US" dirty="0" smtClean="0"/>
              <a:t>また応用するチャンスでは、昨年のこの</a:t>
            </a:r>
            <a:r>
              <a:rPr lang="en-US" altLang="ja-JP" dirty="0" smtClean="0"/>
              <a:t>ICT</a:t>
            </a:r>
            <a:r>
              <a:rPr lang="ja-JP" altLang="en-US" dirty="0" smtClean="0"/>
              <a:t>活用実証講座で、みなさまにはけん玉のレクチャー動画を共通で作っていただき</a:t>
            </a:r>
            <a:endParaRPr lang="en-US" altLang="ja-JP" dirty="0" smtClean="0"/>
          </a:p>
          <a:p>
            <a:r>
              <a:rPr lang="ja-JP" altLang="en-US" dirty="0" smtClean="0"/>
              <a:t>それを事後学習でご自身の指導領域の動画で作っていただき提出いただきました。これも応用するチャンス、そして現場で活用し、振り返るチャンスにもつながっています。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19</a:t>
            </a:fld>
            <a:endParaRPr lang="en-US"/>
          </a:p>
        </p:txBody>
      </p:sp>
    </p:spTree>
    <p:extLst>
      <p:ext uri="{BB962C8B-B14F-4D97-AF65-F5344CB8AC3E}">
        <p14:creationId xmlns:p14="http://schemas.microsoft.com/office/powerpoint/2010/main" val="318466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本研修を受講すると、以下の３点をできるようになることを目指しています。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1 </a:t>
            </a:r>
            <a:r>
              <a:rPr lang="ja-JP" altLang="en-US" dirty="0" smtClean="0">
                <a:latin typeface="Meiryo UI" panose="020B0604030504040204" pitchFamily="50" charset="-128"/>
                <a:ea typeface="Meiryo UI" panose="020B0604030504040204" pitchFamily="50" charset="-128"/>
              </a:rPr>
              <a:t>学習効果を上げるための動画教材を設計、開発できる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2 </a:t>
            </a:r>
            <a:r>
              <a:rPr lang="ja-JP" altLang="en-US" dirty="0" smtClean="0">
                <a:latin typeface="Meiryo UI" panose="020B0604030504040204" pitchFamily="50" charset="-128"/>
                <a:ea typeface="Meiryo UI" panose="020B0604030504040204" pitchFamily="50" charset="-128"/>
              </a:rPr>
              <a:t>開発した動画教材を授業で有効的な活用法を説明できる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3 </a:t>
            </a:r>
            <a:r>
              <a:rPr lang="ja-JP" altLang="en-US" dirty="0" smtClean="0">
                <a:latin typeface="Meiryo UI" panose="020B0604030504040204" pitchFamily="50" charset="-128"/>
                <a:ea typeface="Meiryo UI" panose="020B0604030504040204" pitchFamily="50" charset="-128"/>
              </a:rPr>
              <a:t>動画教材を活用した授業を改善につなげるための評価を計画できる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実際に何度が動画教材を作成します。動画教材製作のポイントと方法を演習します。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また、授業改善につなげるために、動画教材を活用した授業の評価を計画します。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設計・開発するだけではありません、皆さんには実際に授業に組み込んで実施していただきます。</a:t>
            </a:r>
            <a:endParaRPr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2</a:t>
            </a:fld>
            <a:endParaRPr lang="en-US"/>
          </a:p>
        </p:txBody>
      </p:sp>
    </p:spTree>
    <p:extLst>
      <p:ext uri="{BB962C8B-B14F-4D97-AF65-F5344CB8AC3E}">
        <p14:creationId xmlns:p14="http://schemas.microsoft.com/office/powerpoint/2010/main" val="145695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よく、計画から実行、評価、改善というプロセスを、</a:t>
            </a:r>
            <a:r>
              <a:rPr lang="en-US" altLang="ja-JP" dirty="0"/>
              <a:t>PDCA</a:t>
            </a:r>
            <a:r>
              <a:rPr lang="ja-JP" altLang="en-US" dirty="0"/>
              <a:t>サイクルとか言いますが、教育工学の分野では、</a:t>
            </a:r>
            <a:r>
              <a:rPr lang="en-US" altLang="ja-JP" dirty="0"/>
              <a:t>ADDIE </a:t>
            </a:r>
            <a:r>
              <a:rPr lang="ja-JP" altLang="en-US" dirty="0"/>
              <a:t>モデルがこれに当てはまります。</a:t>
            </a:r>
            <a:endParaRPr lang="en-US" altLang="ja-JP" dirty="0"/>
          </a:p>
          <a:p>
            <a:r>
              <a:rPr lang="ja-JP" altLang="en-US" dirty="0"/>
              <a:t>教育では、指導の設計が必要で、計画から</a:t>
            </a:r>
            <a:r>
              <a:rPr lang="en-US" altLang="ja-JP" dirty="0"/>
              <a:t>1</a:t>
            </a:r>
            <a:r>
              <a:rPr lang="ja-JP" altLang="en-US" dirty="0"/>
              <a:t>段ブレイクダウンします。</a:t>
            </a:r>
            <a:endParaRPr lang="en-US" altLang="ja-JP" dirty="0"/>
          </a:p>
          <a:p>
            <a:endParaRPr lang="en-US" altLang="ja-JP" dirty="0"/>
          </a:p>
          <a:p>
            <a:r>
              <a:rPr lang="ja-JP" altLang="en-US" dirty="0"/>
              <a:t>今回の研修を当てはめると、分析としては、みなさん　これから動画教材を活用してみたい先生方、</a:t>
            </a:r>
            <a:endParaRPr lang="en-US" altLang="ja-JP" dirty="0"/>
          </a:p>
          <a:p>
            <a:r>
              <a:rPr lang="ja-JP" altLang="en-US" dirty="0"/>
              <a:t>設計はインストラクショナルデザインの道具を使って指導案を作り、その中にどう動画教材を活用することを組み込んでいくか？考えます。</a:t>
            </a:r>
            <a:endParaRPr lang="en-US" altLang="ja-JP" dirty="0"/>
          </a:p>
          <a:p>
            <a:endParaRPr lang="en-US" altLang="ja-JP" dirty="0"/>
          </a:p>
          <a:p>
            <a:r>
              <a:rPr lang="ja-JP" altLang="en-US" dirty="0"/>
              <a:t>開発では、実際に皆さんが普段やっている授業を、指導案で動画を組み込んだものに変えましたので、その動画を作ります。</a:t>
            </a:r>
            <a:endParaRPr lang="en-US" altLang="ja-JP" dirty="0"/>
          </a:p>
          <a:p>
            <a:endParaRPr lang="en-US" altLang="ja-JP" dirty="0"/>
          </a:p>
          <a:p>
            <a:r>
              <a:rPr lang="ja-JP" altLang="en-US" dirty="0"/>
              <a:t>実施は、本研修で作った動画を、授業で実際に使ってみることです。</a:t>
            </a:r>
            <a:endParaRPr lang="en-US" altLang="ja-JP" dirty="0"/>
          </a:p>
          <a:p>
            <a:endParaRPr lang="en-US" altLang="ja-JP" dirty="0"/>
          </a:p>
          <a:p>
            <a:r>
              <a:rPr lang="ja-JP" altLang="en-US" dirty="0"/>
              <a:t>評価は、動画を使った学生さんの反応、授業全体の理解度の変化などを評価し、どういう変化と効果があったか？を、検証します。</a:t>
            </a:r>
            <a:endParaRPr lang="en-US" altLang="ja-JP" dirty="0"/>
          </a:p>
          <a:p>
            <a:endParaRPr lang="en-US" dirty="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20</a:t>
            </a:fld>
            <a:endParaRPr lang="en-US"/>
          </a:p>
        </p:txBody>
      </p:sp>
    </p:spTree>
    <p:extLst>
      <p:ext uri="{BB962C8B-B14F-4D97-AF65-F5344CB8AC3E}">
        <p14:creationId xmlns:p14="http://schemas.microsoft.com/office/powerpoint/2010/main" val="169701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smtClean="0">
                <a:effectLst/>
              </a:rPr>
              <a:t>授業計画に関しては、まず受け持つ授業の、大枠を決めます。　</a:t>
            </a:r>
            <a:endParaRPr lang="en-US" altLang="ja-JP" dirty="0" smtClean="0"/>
          </a:p>
          <a:p>
            <a:pPr defTabSz="946404">
              <a:defRPr/>
            </a:pPr>
            <a:endParaRPr lang="en-US" altLang="ja-JP" dirty="0" smtClean="0">
              <a:effectLst/>
            </a:endParaRPr>
          </a:p>
          <a:p>
            <a:pPr marL="532352" indent="-532352" defTabSz="946404">
              <a:buFont typeface="+mj-lt"/>
              <a:buAutoNum type="arabicPeriod"/>
              <a:defRPr/>
            </a:pPr>
            <a:r>
              <a:rPr lang="ja-JP" altLang="en-US" dirty="0" smtClean="0"/>
              <a:t>半期または</a:t>
            </a:r>
            <a:r>
              <a:rPr lang="en-US" altLang="ja-JP" dirty="0" smtClean="0"/>
              <a:t>1</a:t>
            </a:r>
            <a:r>
              <a:rPr lang="ja-JP" altLang="en-US" dirty="0" smtClean="0"/>
              <a:t>年の学習目標（大目標）の設定目標から階層に分析します。　</a:t>
            </a:r>
            <a:r>
              <a:rPr lang="ja-JP" altLang="en-US" dirty="0" smtClean="0">
                <a:effectLst/>
              </a:rPr>
              <a:t>どういった学生に、どういう授業を通じて、どうなってもらうか？　メーガーの</a:t>
            </a:r>
            <a:r>
              <a:rPr lang="en-US" altLang="ja-JP" dirty="0" smtClean="0">
                <a:effectLst/>
              </a:rPr>
              <a:t>3</a:t>
            </a:r>
            <a:r>
              <a:rPr lang="ja-JP" altLang="en-US" dirty="0" err="1" smtClean="0">
                <a:effectLst/>
              </a:rPr>
              <a:t>つの</a:t>
            </a:r>
            <a:r>
              <a:rPr lang="ja-JP" altLang="en-US" dirty="0" smtClean="0">
                <a:effectLst/>
              </a:rPr>
              <a:t>質問という道具が使えます。</a:t>
            </a:r>
            <a:endParaRPr lang="en-US" altLang="ja-JP" dirty="0" smtClean="0"/>
          </a:p>
          <a:p>
            <a:pPr marL="532352" indent="-532352">
              <a:buFont typeface="+mj-lt"/>
              <a:buAutoNum type="arabicPeriod"/>
            </a:pPr>
            <a:r>
              <a:rPr lang="ja-JP" altLang="en-US" dirty="0" smtClean="0"/>
              <a:t>大目標に基づきロードマップ（プロセス）を作ります。ここでもいくつかのプロセスの分割ごとに、メーガーの</a:t>
            </a:r>
            <a:r>
              <a:rPr lang="en-US" altLang="ja-JP" dirty="0" smtClean="0"/>
              <a:t>3</a:t>
            </a:r>
            <a:r>
              <a:rPr lang="ja-JP" altLang="en-US" dirty="0" err="1" smtClean="0"/>
              <a:t>つの</a:t>
            </a:r>
            <a:r>
              <a:rPr lang="ja-JP" altLang="en-US" dirty="0" smtClean="0"/>
              <a:t>質問で中目標を設定すると良いと思います。</a:t>
            </a:r>
            <a:endParaRPr lang="en-US" altLang="ja-JP" dirty="0" smtClean="0"/>
          </a:p>
          <a:p>
            <a:pPr marL="532352" indent="-532352">
              <a:buFont typeface="+mj-lt"/>
              <a:buAutoNum type="arabicPeriod"/>
            </a:pPr>
            <a:r>
              <a:rPr lang="ja-JP" altLang="en-US" dirty="0" smtClean="0"/>
              <a:t>中目標を設定したロードマップの一つ一つの目標をコマ（学習のひとかたまり）と考え、コマの教授順を設定し、半期のシラバスを作成　毎回の授業でのどういう状態の学生にどのような指導で、どういう目標に到達させるか？</a:t>
            </a:r>
            <a:endParaRPr lang="en-US" altLang="ja-JP" dirty="0" smtClean="0"/>
          </a:p>
          <a:p>
            <a:pPr marL="532352" indent="-532352">
              <a:buFont typeface="+mj-lt"/>
              <a:buAutoNum type="arabicPeriod"/>
            </a:pPr>
            <a:r>
              <a:rPr lang="ja-JP" altLang="en-US" dirty="0" smtClean="0"/>
              <a:t>コマの目標をコマシラバスに落とし込みます。ガニエの９教授事象に当てはめる。</a:t>
            </a:r>
            <a:endParaRPr lang="en-US" altLang="ja-JP" dirty="0" smtClean="0"/>
          </a:p>
          <a:p>
            <a:pPr marL="532352" indent="-532352">
              <a:buFont typeface="+mj-lt"/>
              <a:buAutoNum type="arabicPeriod"/>
            </a:pPr>
            <a:r>
              <a:rPr lang="ja-JP" altLang="en-US" dirty="0" smtClean="0"/>
              <a:t>具体的な目標達成のクリアの方法（指導方略、やり方、見せ方）を考え、授業計画を作成する。</a:t>
            </a:r>
            <a:endParaRPr lang="en-US" altLang="ja-JP" dirty="0" smtClean="0"/>
          </a:p>
          <a:p>
            <a:pPr marL="532352" indent="-532352">
              <a:buFont typeface="+mj-lt"/>
              <a:buAutoNum type="arabicPeriod"/>
            </a:pPr>
            <a:r>
              <a:rPr lang="ja-JP" altLang="en-US" dirty="0" smtClean="0"/>
              <a:t>実施、そして評価を行い１に戻る。</a:t>
            </a:r>
            <a:endParaRPr lang="en-US" altLang="ja-JP" dirty="0" smtClean="0"/>
          </a:p>
          <a:p>
            <a:endParaRPr lang="en-US" altLang="ja-JP" dirty="0" smtClean="0"/>
          </a:p>
          <a:p>
            <a:r>
              <a:rPr lang="ja-JP" altLang="en-US" dirty="0" smtClean="0"/>
              <a:t>授業計画の流れにも３つの手法が使えますね。</a:t>
            </a:r>
            <a:endParaRPr lang="en-US" altLang="ja-JP" dirty="0" smtClean="0"/>
          </a:p>
          <a:p>
            <a:r>
              <a:rPr lang="ja-JP" altLang="en-US" dirty="0" smtClean="0"/>
              <a:t>このように、いくつかの手法の組み合わせで授業設計を考えていくのも効果的です。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21</a:t>
            </a:fld>
            <a:endParaRPr lang="en-US"/>
          </a:p>
        </p:txBody>
      </p:sp>
    </p:spTree>
    <p:extLst>
      <p:ext uri="{BB962C8B-B14F-4D97-AF65-F5344CB8AC3E}">
        <p14:creationId xmlns:p14="http://schemas.microsoft.com/office/powerpoint/2010/main" val="3212345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指導案シートで言うと、このコマの目標として、それから理解度を測る評価としてメーガーの</a:t>
            </a:r>
            <a:r>
              <a:rPr kumimoji="1" lang="en-US" altLang="ja-JP" dirty="0" smtClean="0"/>
              <a:t>3</a:t>
            </a:r>
            <a:r>
              <a:rPr kumimoji="1" lang="ja-JP" altLang="en-US" dirty="0" err="1" smtClean="0"/>
              <a:t>つの</a:t>
            </a:r>
            <a:r>
              <a:rPr kumimoji="1" lang="ja-JP" altLang="en-US" dirty="0" smtClean="0"/>
              <a:t>質問にあてはめて考えると良いです。</a:t>
            </a:r>
            <a:endParaRPr kumimoji="1" lang="en-US" altLang="ja-JP" dirty="0" smtClean="0"/>
          </a:p>
          <a:p>
            <a:r>
              <a:rPr kumimoji="1" lang="ja-JP" altLang="en-US" dirty="0" smtClean="0"/>
              <a:t>このためには上のレイヤーのロードマップ中目標やその上の授業全体の大目標の目標・評価・手段が決まっていると、なお明確になります。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22</a:t>
            </a:fld>
            <a:endParaRPr lang="en-US"/>
          </a:p>
        </p:txBody>
      </p:sp>
    </p:spTree>
    <p:extLst>
      <p:ext uri="{BB962C8B-B14F-4D97-AF65-F5344CB8AC3E}">
        <p14:creationId xmlns:p14="http://schemas.microsoft.com/office/powerpoint/2010/main" val="113887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ガニェの</a:t>
            </a:r>
            <a:r>
              <a:rPr kumimoji="1" lang="en-US" altLang="ja-JP" dirty="0" smtClean="0"/>
              <a:t>9</a:t>
            </a:r>
            <a:r>
              <a:rPr kumimoji="1" lang="ja-JP" altLang="en-US" dirty="0" smtClean="0"/>
              <a:t>教授事象に基づくシートになっていますが、</a:t>
            </a:r>
            <a:endParaRPr kumimoji="1" lang="en-US" altLang="ja-JP" dirty="0" smtClean="0"/>
          </a:p>
          <a:p>
            <a:r>
              <a:rPr kumimoji="1" lang="ja-JP" altLang="en-US" dirty="0" smtClean="0"/>
              <a:t>すべての事象で動画教材を無理に活用しようとせず、ご自身の指導の中で“前提としてみておいてほしい”　“指導中に活用できそう”　“練習で使えそう”　“振り返りで使えそう”　といった部分で、</a:t>
            </a:r>
            <a:endParaRPr kumimoji="1" lang="en-US" altLang="ja-JP" dirty="0" smtClean="0"/>
          </a:p>
          <a:p>
            <a:r>
              <a:rPr kumimoji="1" lang="ja-JP" altLang="en-US" dirty="0" smtClean="0"/>
              <a:t>動画教材を活用するとして、指導内容には、そうした動画教材と指導をどう連携できるか？で書いていくと良いと思います。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23</a:t>
            </a:fld>
            <a:endParaRPr lang="en-US"/>
          </a:p>
        </p:txBody>
      </p:sp>
    </p:spTree>
    <p:extLst>
      <p:ext uri="{BB962C8B-B14F-4D97-AF65-F5344CB8AC3E}">
        <p14:creationId xmlns:p14="http://schemas.microsoft.com/office/powerpoint/2010/main" val="980151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それでは、みなさま作ってきて頂いた指導案シート</a:t>
            </a:r>
            <a:r>
              <a:rPr lang="en-US" altLang="ja-JP" dirty="0"/>
              <a:t>No.1</a:t>
            </a:r>
            <a:r>
              <a:rPr lang="ja-JP" altLang="en-US" dirty="0"/>
              <a:t>を見直して、加筆・修正して頂き、ペアを組んで相互評価しましょう。</a:t>
            </a:r>
            <a:endParaRPr lang="en-US" altLang="ja-JP" b="0" dirty="0" smtClean="0"/>
          </a:p>
          <a:p>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24</a:t>
            </a:fld>
            <a:endParaRPr lang="en-US"/>
          </a:p>
        </p:txBody>
      </p:sp>
    </p:spTree>
    <p:extLst>
      <p:ext uri="{BB962C8B-B14F-4D97-AF65-F5344CB8AC3E}">
        <p14:creationId xmlns:p14="http://schemas.microsoft.com/office/powerpoint/2010/main" val="3787682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時間は</a:t>
            </a: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8</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分です。時間が来たらベルを鳴らします。</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まずご自身で設定した授業計画を見直してみてください。</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配布したチェックポイントに基づいて、足りていない部分、追加が必要な部分を再確認してください。</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個人相談も受け付けます。教員がテーブルを巡回しますので、何か質問があればぜひどんどんご相談ください。</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25</a:t>
            </a:fld>
            <a:endParaRPr lang="en-US"/>
          </a:p>
        </p:txBody>
      </p:sp>
    </p:spTree>
    <p:extLst>
      <p:ext uri="{BB962C8B-B14F-4D97-AF65-F5344CB8AC3E}">
        <p14:creationId xmlns:p14="http://schemas.microsoft.com/office/powerpoint/2010/main" val="366691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effectLst/>
              </a:rPr>
              <a:t>それではペアワークに移りましょう。</a:t>
            </a:r>
            <a:endParaRPr lang="en-US" altLang="ja-JP" dirty="0" smtClean="0">
              <a:effectLst/>
            </a:endParaRPr>
          </a:p>
          <a:p>
            <a:r>
              <a:rPr lang="ja-JP" altLang="en-US" dirty="0" smtClean="0">
                <a:effectLst/>
              </a:rPr>
              <a:t>説明する側の先生は、どう動画を組み合わせた授業を考えているか？説明してみてください。</a:t>
            </a:r>
            <a:endParaRPr lang="en-US" altLang="ja-JP" dirty="0" smtClean="0">
              <a:effectLst/>
            </a:endParaRPr>
          </a:p>
          <a:p>
            <a:r>
              <a:rPr lang="ja-JP" altLang="en-US" dirty="0" smtClean="0">
                <a:effectLst/>
              </a:rPr>
              <a:t>そこから指導案チェックポイントを元に、評価する側の先生は評価しながら、問いかけをしてください。</a:t>
            </a:r>
            <a:endParaRPr lang="en-US" altLang="ja-JP" dirty="0" smtClean="0">
              <a:effectLst/>
            </a:endParaRPr>
          </a:p>
          <a:p>
            <a:r>
              <a:rPr lang="ja-JP" altLang="en-US" dirty="0" smtClean="0">
                <a:effectLst/>
              </a:rPr>
              <a:t>またどう改善できそうか？説明側の先生の説明からアイデアを出しましょう。</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26</a:t>
            </a:fld>
            <a:endParaRPr lang="en-US"/>
          </a:p>
        </p:txBody>
      </p:sp>
    </p:spTree>
    <p:extLst>
      <p:ext uri="{BB962C8B-B14F-4D97-AF65-F5344CB8AC3E}">
        <p14:creationId xmlns:p14="http://schemas.microsoft.com/office/powerpoint/2010/main" val="3887816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effectLst/>
              </a:rPr>
              <a:t>指導案チェックポイント、プリントにもありますが、コチラにも出しておきます。赤字の部分で重要なポイントを分かりやすくしました。</a:t>
            </a:r>
            <a:endParaRPr lang="en-US" altLang="ja-JP" dirty="0" smtClean="0">
              <a:effectLst/>
            </a:endParaRPr>
          </a:p>
          <a:p>
            <a:r>
              <a:rPr lang="ja-JP" altLang="en-US" dirty="0" smtClean="0">
                <a:effectLst/>
              </a:rPr>
              <a:t>参考になさって、ご自身の指導案シート</a:t>
            </a:r>
            <a:r>
              <a:rPr lang="en-US" altLang="ja-JP" dirty="0" smtClean="0">
                <a:effectLst/>
              </a:rPr>
              <a:t>N01</a:t>
            </a:r>
            <a:r>
              <a:rPr lang="ja-JP" altLang="en-US" dirty="0" smtClean="0">
                <a:effectLst/>
              </a:rPr>
              <a:t>を見返してみてください。</a:t>
            </a:r>
            <a:endParaRPr lang="en-US" altLang="ja-JP" dirty="0" smtClean="0">
              <a:effectLst/>
            </a:endParaRPr>
          </a:p>
          <a:p>
            <a:r>
              <a:rPr lang="ja-JP" altLang="en-US" dirty="0" smtClean="0">
                <a:effectLst/>
              </a:rPr>
              <a:t>（</a:t>
            </a:r>
            <a:r>
              <a:rPr lang="en-US" altLang="ja-JP" dirty="0" smtClean="0">
                <a:effectLst/>
              </a:rPr>
              <a:t>※</a:t>
            </a:r>
            <a:r>
              <a:rPr lang="ja-JP" altLang="en-US" dirty="0" smtClean="0">
                <a:effectLst/>
              </a:rPr>
              <a:t>ペアワークの時間中　スクリーンに投影）</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27</a:t>
            </a:fld>
            <a:endParaRPr lang="en-US"/>
          </a:p>
        </p:txBody>
      </p:sp>
    </p:spTree>
    <p:extLst>
      <p:ext uri="{BB962C8B-B14F-4D97-AF65-F5344CB8AC3E}">
        <p14:creationId xmlns:p14="http://schemas.microsoft.com/office/powerpoint/2010/main" val="3960984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（ペアワークの制限時間が来たら）</a:t>
            </a:r>
            <a:endParaRPr kumimoji="1" lang="en-US" altLang="ja-JP" dirty="0" smtClean="0"/>
          </a:p>
          <a:p>
            <a:r>
              <a:rPr kumimoji="1" lang="ja-JP" altLang="en-US" dirty="0" smtClean="0"/>
              <a:t>それでは指導案シート </a:t>
            </a:r>
            <a:r>
              <a:rPr kumimoji="1" lang="en-US" altLang="ja-JP" dirty="0" smtClean="0"/>
              <a:t>No.1</a:t>
            </a:r>
            <a:r>
              <a:rPr kumimoji="1" lang="ja-JP" altLang="en-US" dirty="0" smtClean="0"/>
              <a:t>も見直せたと思いますので、一旦ペアワークを止めていただき、こちらに注目してください。</a:t>
            </a:r>
            <a:endParaRPr kumimoji="1" lang="en-US" altLang="ja-JP" dirty="0" smtClean="0"/>
          </a:p>
          <a:p>
            <a:r>
              <a:rPr kumimoji="1" lang="ja-JP" altLang="en-US" dirty="0" smtClean="0"/>
              <a:t>いよいよ動画教材の設計・作成に挑戦する時間となりました。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28</a:t>
            </a:fld>
            <a:endParaRPr lang="en-US"/>
          </a:p>
        </p:txBody>
      </p:sp>
    </p:spTree>
    <p:extLst>
      <p:ext uri="{BB962C8B-B14F-4D97-AF65-F5344CB8AC3E}">
        <p14:creationId xmlns:p14="http://schemas.microsoft.com/office/powerpoint/2010/main" val="1836903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それでは動画教材の作成の留意点を説明します。</a:t>
            </a:r>
            <a:endParaRPr kumimoji="1" lang="ja-JP" altLang="en-US"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29</a:t>
            </a:fld>
            <a:endParaRPr lang="en-US"/>
          </a:p>
        </p:txBody>
      </p:sp>
    </p:spTree>
    <p:extLst>
      <p:ext uri="{BB962C8B-B14F-4D97-AF65-F5344CB8AC3E}">
        <p14:creationId xmlns:p14="http://schemas.microsoft.com/office/powerpoint/2010/main" val="160720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研修の流れをご説明いたします。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まず皆様には事前学習をしていただきました。</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・事前学習の動画教材は学習されましたか？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・事前確認テストに回答されましたか？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Gmail</a:t>
            </a:r>
            <a:r>
              <a:rPr lang="ja-JP" altLang="en-US" dirty="0" smtClean="0">
                <a:latin typeface="Meiryo UI" panose="020B0604030504040204" pitchFamily="50" charset="-128"/>
                <a:ea typeface="Meiryo UI" panose="020B0604030504040204" pitchFamily="50" charset="-128"/>
              </a:rPr>
              <a:t>のフリーアカウント取得をお願い致しました。まだ取得されていない方いらっしゃいますか？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（もしいらっしゃれば、後ほど休憩時間などに作りましょう）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・そして今日のメイン、指導案シート</a:t>
            </a:r>
            <a:r>
              <a:rPr lang="en-US" altLang="ja-JP" dirty="0" smtClean="0">
                <a:latin typeface="Meiryo UI" panose="020B0604030504040204" pitchFamily="50" charset="-128"/>
                <a:ea typeface="Meiryo UI" panose="020B0604030504040204" pitchFamily="50" charset="-128"/>
              </a:rPr>
              <a:t>No.1</a:t>
            </a:r>
            <a:r>
              <a:rPr lang="ja-JP" altLang="en-US" dirty="0" smtClean="0">
                <a:latin typeface="Meiryo UI" panose="020B0604030504040204" pitchFamily="50" charset="-128"/>
                <a:ea typeface="Meiryo UI" panose="020B0604030504040204" pitchFamily="50" charset="-128"/>
              </a:rPr>
              <a:t>を事前に作ってきていただけましたか？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事前学習を踏まえて、合計</a:t>
            </a:r>
            <a:r>
              <a:rPr lang="en-US" altLang="ja-JP" dirty="0" smtClean="0">
                <a:latin typeface="Meiryo UI" panose="020B0604030504040204" pitchFamily="50" charset="-128"/>
                <a:ea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rPr>
              <a:t>時間で研修行います。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演習とディスカッションを中心に進めます。研修を終えると、受講した証となる受講証書を付お渡しいたします。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ただし、ここでは終わりません。</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本研修の目的は、実際に授業で動画を活用していただくことですので、最終課題を用意して</a:t>
            </a:r>
            <a:r>
              <a:rPr lang="ja-JP" altLang="en-US" smtClean="0">
                <a:latin typeface="Meiryo UI" panose="020B0604030504040204" pitchFamily="50" charset="-128"/>
                <a:ea typeface="Meiryo UI" panose="020B0604030504040204" pitchFamily="50" charset="-128"/>
              </a:rPr>
              <a:t>います。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最終課題をご提出いただくと、さらに上級のサーティフィケーション「動画教材活用講師認定証」を受けることができます。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是非、今回の研修で学んだことを、実際の授業でも試していただき、動画教材活用講師認定証を目指していただければと思います。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3</a:t>
            </a:fld>
            <a:endParaRPr lang="en-US"/>
          </a:p>
        </p:txBody>
      </p:sp>
    </p:spTree>
    <p:extLst>
      <p:ext uri="{BB962C8B-B14F-4D97-AF65-F5344CB8AC3E}">
        <p14:creationId xmlns:p14="http://schemas.microsoft.com/office/powerpoint/2010/main" val="2863822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今日の研修の目標は</a:t>
            </a:r>
            <a:r>
              <a:rPr kumimoji="1" lang="en-US" altLang="ja-JP" dirty="0" smtClean="0"/>
              <a:t>3</a:t>
            </a:r>
            <a:r>
              <a:rPr kumimoji="1" lang="ja-JP" altLang="en-US" dirty="0" smtClean="0"/>
              <a:t>点です</a:t>
            </a:r>
            <a:endParaRPr kumimoji="1" lang="en-US" altLang="ja-JP" dirty="0" smtClean="0"/>
          </a:p>
          <a:p>
            <a:r>
              <a:rPr kumimoji="1" lang="ja-JP" altLang="en-US" dirty="0" smtClean="0"/>
              <a:t>１・２・３　を体験し動画は簡単ということを今日持って帰ってください。</a:t>
            </a:r>
            <a:endParaRPr kumimoji="1" lang="en-US" altLang="ja-JP" dirty="0" smtClean="0"/>
          </a:p>
          <a:p>
            <a:r>
              <a:rPr kumimoji="1" lang="ja-JP" altLang="en-US" dirty="0" smtClean="0"/>
              <a:t>そして、授業に活用しよう！ということです</a:t>
            </a:r>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30</a:t>
            </a:fld>
            <a:endParaRPr kumimoji="1" lang="ja-JP" altLang="en-US"/>
          </a:p>
        </p:txBody>
      </p:sp>
    </p:spTree>
    <p:extLst>
      <p:ext uri="{BB962C8B-B14F-4D97-AF65-F5344CB8AC3E}">
        <p14:creationId xmlns:p14="http://schemas.microsoft.com/office/powerpoint/2010/main" val="3994601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kumimoji="1" lang="ja-JP" altLang="en-US" dirty="0"/>
              <a:t>流れとしては、指導案シート</a:t>
            </a:r>
            <a:r>
              <a:rPr kumimoji="1" lang="en-US" altLang="ja-JP" dirty="0"/>
              <a:t>N01</a:t>
            </a:r>
            <a:r>
              <a:rPr kumimoji="1" lang="ja-JP" altLang="en-US" dirty="0"/>
              <a:t>でどこで動画教材を使うか？設定しましたね。</a:t>
            </a:r>
            <a:endParaRPr kumimoji="1" lang="en-US" altLang="ja-JP" dirty="0"/>
          </a:p>
          <a:p>
            <a:pPr defTabSz="946404">
              <a:defRPr/>
            </a:pPr>
            <a:r>
              <a:rPr kumimoji="1" lang="ja-JP" altLang="en-US" dirty="0"/>
              <a:t>その動画教材をとるために、そのレクチャーポイントを絞ってみましょう。</a:t>
            </a:r>
            <a:endParaRPr kumimoji="1" lang="en-US" altLang="ja-JP" dirty="0"/>
          </a:p>
          <a:p>
            <a:pPr defTabSz="946404">
              <a:defRPr/>
            </a:pPr>
            <a:endParaRPr kumimoji="1" lang="en-US" altLang="ja-JP" dirty="0"/>
          </a:p>
          <a:p>
            <a:pPr defTabSz="946404">
              <a:defRPr/>
            </a:pPr>
            <a:r>
              <a:rPr kumimoji="1" lang="ja-JP" altLang="en-US" dirty="0"/>
              <a:t>技術指導まとめシートをまとめてください。</a:t>
            </a:r>
            <a:endParaRPr kumimoji="1" lang="en-US" altLang="ja-JP" dirty="0"/>
          </a:p>
          <a:p>
            <a:pPr defTabSz="946404">
              <a:defRPr/>
            </a:pPr>
            <a:r>
              <a:rPr kumimoji="1" lang="ja-JP" altLang="en-US" dirty="0"/>
              <a:t>そのうえで、またペアでお互いに見せあってディスカッション、気づきがあれば追加・修正してみてください。</a:t>
            </a:r>
            <a:endParaRPr kumimoji="1" lang="en-US" altLang="ja-JP" dirty="0"/>
          </a:p>
          <a:p>
            <a:pPr defTabSz="946404">
              <a:defRPr/>
            </a:pPr>
            <a:r>
              <a:rPr kumimoji="1" lang="ja-JP" altLang="en-US" dirty="0"/>
              <a:t>これを〇〇分でやってみましょう。</a:t>
            </a:r>
            <a:endParaRPr kumimoji="1" lang="en-US" altLang="ja-JP" dirty="0"/>
          </a:p>
          <a:p>
            <a:pPr defTabSz="946404">
              <a:defRPr/>
            </a:pPr>
            <a:endParaRPr kumimoji="1" lang="en-US" altLang="ja-JP" dirty="0"/>
          </a:p>
          <a:p>
            <a:pPr defTabSz="946404">
              <a:defRPr/>
            </a:pPr>
            <a:r>
              <a:rPr kumimoji="1" lang="ja-JP" altLang="en-US" b="0" dirty="0" smtClean="0"/>
              <a:t>まとめシートがまとまったら、動画を収録しましょう。</a:t>
            </a:r>
            <a:endParaRPr kumimoji="1" lang="en-US" altLang="ja-JP" b="0" dirty="0" smtClean="0"/>
          </a:p>
          <a:p>
            <a:pPr defTabSz="946404">
              <a:defRPr/>
            </a:pPr>
            <a:r>
              <a:rPr kumimoji="1" lang="ja-JP" altLang="en-US" b="0" dirty="0" smtClean="0"/>
              <a:t>お互いに、ご自身のスマホを撮影してくださる方に渡して撮ってもらいましょう。</a:t>
            </a:r>
            <a:endParaRPr kumimoji="1" lang="en-US" altLang="ja-JP" b="0" dirty="0" smtClean="0"/>
          </a:p>
          <a:p>
            <a:pPr defTabSz="946404">
              <a:defRPr/>
            </a:pPr>
            <a:endParaRPr kumimoji="1" lang="en-US" altLang="ja-JP" b="0" dirty="0" smtClean="0"/>
          </a:p>
          <a:p>
            <a:pPr defTabSz="946404">
              <a:defRPr/>
            </a:pPr>
            <a:r>
              <a:rPr kumimoji="1" lang="ja-JP" altLang="en-US" b="0" dirty="0" smtClean="0"/>
              <a:t>最後に</a:t>
            </a:r>
            <a:r>
              <a:rPr kumimoji="1" lang="en-US" altLang="ja-JP" b="0" dirty="0" err="1" smtClean="0"/>
              <a:t>Youtube</a:t>
            </a:r>
            <a:r>
              <a:rPr kumimoji="1" lang="ja-JP" altLang="en-US" b="0" dirty="0" smtClean="0"/>
              <a:t>に撮影した動画をシェアしていただきます。</a:t>
            </a:r>
            <a:endParaRPr kumimoji="1" lang="en-US" altLang="ja-JP" b="0" dirty="0" smtClean="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31</a:t>
            </a:fld>
            <a:endParaRPr kumimoji="1" lang="ja-JP" altLang="en-US"/>
          </a:p>
        </p:txBody>
      </p:sp>
    </p:spTree>
    <p:extLst>
      <p:ext uri="{BB962C8B-B14F-4D97-AF65-F5344CB8AC3E}">
        <p14:creationId xmlns:p14="http://schemas.microsoft.com/office/powerpoint/2010/main" val="128572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0" dirty="0" smtClean="0"/>
              <a:t>（悪い見本を見せた上で　</a:t>
            </a:r>
            <a:r>
              <a:rPr lang="en-US" altLang="ja-JP" b="0" dirty="0" smtClean="0"/>
              <a:t>※【</a:t>
            </a:r>
            <a:r>
              <a:rPr lang="ja-JP" altLang="en-US" b="0" dirty="0" smtClean="0"/>
              <a:t>悪い見本</a:t>
            </a:r>
            <a:r>
              <a:rPr lang="en-US" altLang="ja-JP" b="0" dirty="0" smtClean="0"/>
              <a:t>】</a:t>
            </a:r>
            <a:r>
              <a:rPr lang="ja-JP" altLang="en-US" b="0" dirty="0" smtClean="0"/>
              <a:t>要点をまとめず撮った動画</a:t>
            </a:r>
            <a:r>
              <a:rPr lang="en-US" altLang="ja-JP" b="0" dirty="0" smtClean="0"/>
              <a:t>.mp4</a:t>
            </a:r>
            <a:r>
              <a:rPr lang="ja-JP" altLang="en-US" b="0" dirty="0" smtClean="0"/>
              <a:t>を使用）</a:t>
            </a:r>
            <a:endParaRPr lang="en-US" altLang="ja-JP" b="0" dirty="0" smtClean="0"/>
          </a:p>
          <a:p>
            <a:r>
              <a:rPr lang="ja-JP" altLang="en-US" b="0" dirty="0" smtClean="0"/>
              <a:t>この動画のどのようなポイントが好ましくないと思いますか？</a:t>
            </a:r>
            <a:endParaRPr lang="en-US" altLang="ja-JP" b="0" dirty="0" smtClean="0"/>
          </a:p>
          <a:p>
            <a:r>
              <a:rPr lang="ja-JP" altLang="en-US" b="0" dirty="0" smtClean="0"/>
              <a:t>（受講生数名に回答を求め、発言させる）</a:t>
            </a:r>
            <a:endParaRPr lang="en-US" altLang="ja-JP" b="0" dirty="0" smtClean="0"/>
          </a:p>
          <a:p>
            <a:endParaRPr lang="en-US" b="0" dirty="0" smtClean="0"/>
          </a:p>
          <a:p>
            <a:r>
              <a:rPr lang="ja-JP" altLang="en-US" b="0" dirty="0" smtClean="0"/>
              <a:t>好ましくないポイントしては、</a:t>
            </a:r>
            <a:endParaRPr lang="en-US" altLang="ja-JP" b="0" dirty="0" smtClean="0"/>
          </a:p>
          <a:p>
            <a:r>
              <a:rPr lang="ja-JP" altLang="en-US" b="0" dirty="0" smtClean="0"/>
              <a:t>・動画で伝えたい要点がぼやけている点</a:t>
            </a:r>
            <a:endParaRPr lang="en-US" altLang="ja-JP" b="0" dirty="0" smtClean="0"/>
          </a:p>
          <a:p>
            <a:r>
              <a:rPr lang="ja-JP" altLang="en-US" b="0" dirty="0" smtClean="0"/>
              <a:t>・手順のトークが理路整然としていない点</a:t>
            </a:r>
            <a:endParaRPr lang="en-US" altLang="ja-JP" b="0" dirty="0" smtClean="0"/>
          </a:p>
          <a:p>
            <a:r>
              <a:rPr lang="ja-JP" altLang="en-US" b="0" dirty="0" smtClean="0"/>
              <a:t>・カメラワークがちゃんと決まっていない点</a:t>
            </a:r>
            <a:endParaRPr lang="en-US" altLang="ja-JP" b="0" dirty="0" smtClean="0"/>
          </a:p>
          <a:p>
            <a:r>
              <a:rPr lang="ja-JP" altLang="en-US" b="0" dirty="0" smtClean="0"/>
              <a:t>・ワンカットのみの点、寄り引きといった見せ方の工夫がない点</a:t>
            </a:r>
            <a:endParaRPr lang="en-US" altLang="ja-JP" b="0" dirty="0" smtClean="0"/>
          </a:p>
          <a:p>
            <a:endParaRPr lang="en-US" altLang="ja-JP" b="0" dirty="0" smtClean="0"/>
          </a:p>
          <a:p>
            <a:r>
              <a:rPr lang="ja-JP" altLang="en-US" b="0" dirty="0" smtClean="0"/>
              <a:t>などが挙げられます。</a:t>
            </a:r>
            <a:endParaRPr lang="en-US" altLang="ja-JP" b="0"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32</a:t>
            </a:fld>
            <a:endParaRPr lang="en-US"/>
          </a:p>
        </p:txBody>
      </p:sp>
    </p:spTree>
    <p:extLst>
      <p:ext uri="{BB962C8B-B14F-4D97-AF65-F5344CB8AC3E}">
        <p14:creationId xmlns:p14="http://schemas.microsoft.com/office/powerpoint/2010/main" val="2428408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それでは、まずレクチャーポイントの絞り方を教えます。</a:t>
            </a:r>
            <a:endParaRPr lang="en-US" altLang="ja-JP" dirty="0"/>
          </a:p>
          <a:p>
            <a:r>
              <a:rPr lang="ja-JP" altLang="en-US" dirty="0"/>
              <a:t>動画を撮る際にはいきなり撮ってしまうと、うまく撮れません。</a:t>
            </a:r>
            <a:endParaRPr lang="en-US" altLang="ja-JP" dirty="0"/>
          </a:p>
          <a:p>
            <a:r>
              <a:rPr lang="ja-JP" altLang="en-US" dirty="0"/>
              <a:t>カンペとなる技術指導まとめシートをまとめるのに必要な知識をレクチャーします。</a:t>
            </a:r>
            <a:endParaRPr lang="en-US" altLang="ja-JP" b="0" dirty="0" smtClean="0"/>
          </a:p>
          <a:p>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33</a:t>
            </a:fld>
            <a:endParaRPr lang="en-US"/>
          </a:p>
        </p:txBody>
      </p:sp>
    </p:spTree>
    <p:extLst>
      <p:ext uri="{BB962C8B-B14F-4D97-AF65-F5344CB8AC3E}">
        <p14:creationId xmlns:p14="http://schemas.microsoft.com/office/powerpoint/2010/main" val="3649467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ポイントは３つです。</a:t>
            </a:r>
            <a:endParaRPr lang="en-US" altLang="ja-JP" dirty="0"/>
          </a:p>
          <a:p>
            <a:endParaRPr lang="en-US" altLang="ja-JP" dirty="0"/>
          </a:p>
          <a:p>
            <a:r>
              <a:rPr lang="ja-JP" altLang="en-US" dirty="0"/>
              <a:t>①動画は</a:t>
            </a:r>
            <a:r>
              <a:rPr lang="en-US" altLang="ja-JP" dirty="0"/>
              <a:t>5</a:t>
            </a:r>
            <a:r>
              <a:rPr lang="ja-JP" altLang="en-US" dirty="0"/>
              <a:t>分以内</a:t>
            </a:r>
            <a:endParaRPr lang="en-US" altLang="ja-JP" dirty="0"/>
          </a:p>
          <a:p>
            <a:r>
              <a:rPr lang="ja-JP" altLang="en-US" dirty="0"/>
              <a:t>②要点は４個を基準に</a:t>
            </a:r>
            <a:r>
              <a:rPr lang="en-US" altLang="ja-JP" dirty="0"/>
              <a:t>±1</a:t>
            </a:r>
            <a:r>
              <a:rPr lang="ja-JP" altLang="en-US" dirty="0"/>
              <a:t>個　つまり３～５個でまとめましょう</a:t>
            </a:r>
            <a:endParaRPr lang="en-US" altLang="ja-JP" dirty="0"/>
          </a:p>
          <a:p>
            <a:r>
              <a:rPr lang="ja-JP" altLang="en-US" dirty="0"/>
              <a:t>③カメラのアングルをメモしましょう</a:t>
            </a:r>
            <a:endParaRPr lang="en-US" altLang="ja-JP" b="0" dirty="0"/>
          </a:p>
        </p:txBody>
      </p:sp>
      <p:sp>
        <p:nvSpPr>
          <p:cNvPr id="4" name="Slide Number Placeholder 3"/>
          <p:cNvSpPr>
            <a:spLocks noGrp="1"/>
          </p:cNvSpPr>
          <p:nvPr>
            <p:ph type="sldNum" sz="quarter" idx="5"/>
          </p:nvPr>
        </p:nvSpPr>
        <p:spPr/>
        <p:txBody>
          <a:bodyPr/>
          <a:lstStyle/>
          <a:p>
            <a:fld id="{65344FAB-ACF2-4948-B5E7-FB279489DCA4}" type="slidenum">
              <a:rPr lang="en-US" smtClean="0"/>
              <a:t>34</a:t>
            </a:fld>
            <a:endParaRPr lang="en-US"/>
          </a:p>
        </p:txBody>
      </p:sp>
    </p:spTree>
    <p:extLst>
      <p:ext uri="{BB962C8B-B14F-4D97-AF65-F5344CB8AC3E}">
        <p14:creationId xmlns:p14="http://schemas.microsoft.com/office/powerpoint/2010/main" val="3720982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まず１つめ、動画は</a:t>
            </a:r>
            <a:r>
              <a:rPr lang="en-US" altLang="ja-JP" dirty="0"/>
              <a:t>5</a:t>
            </a:r>
            <a:r>
              <a:rPr lang="ja-JP" altLang="en-US" dirty="0"/>
              <a:t>分以内ですが、先ほど、作業記憶の部分でも行いましたが、人間は短期記憶ではあまりにも量が多いと覚えられません。</a:t>
            </a:r>
            <a:endParaRPr lang="en-US" altLang="ja-JP" dirty="0"/>
          </a:p>
          <a:p>
            <a:r>
              <a:rPr lang="ja-JP" altLang="en-US" dirty="0"/>
              <a:t>動画が長いとそれだけ記憶にも残りません。</a:t>
            </a:r>
            <a:endParaRPr lang="en-US" altLang="ja-JP" dirty="0"/>
          </a:p>
          <a:p>
            <a:endParaRPr lang="en-US" altLang="ja-JP" dirty="0"/>
          </a:p>
          <a:p>
            <a:r>
              <a:rPr lang="ja-JP" altLang="en-US" dirty="0"/>
              <a:t>また動画をスマホで見る時代になりました。</a:t>
            </a:r>
            <a:endParaRPr lang="en-US" altLang="ja-JP" dirty="0"/>
          </a:p>
          <a:p>
            <a:r>
              <a:rPr lang="ja-JP" altLang="en-US" dirty="0"/>
              <a:t>それに伴い</a:t>
            </a:r>
            <a:r>
              <a:rPr lang="en-US" altLang="ja-JP" dirty="0"/>
              <a:t>5</a:t>
            </a:r>
            <a:r>
              <a:rPr lang="ja-JP" altLang="en-US" dirty="0"/>
              <a:t>分以上の動画はパケットの兼ね合いもあり、読み込みにもストレスがかかります。</a:t>
            </a:r>
            <a:endParaRPr lang="en-US" altLang="ja-JP" dirty="0"/>
          </a:p>
          <a:p>
            <a:endParaRPr lang="en-US" altLang="ja-JP" dirty="0"/>
          </a:p>
          <a:p>
            <a:r>
              <a:rPr lang="en-US" altLang="ja-JP" dirty="0" err="1"/>
              <a:t>TikTok</a:t>
            </a:r>
            <a:r>
              <a:rPr lang="ja-JP" altLang="en-US" dirty="0"/>
              <a:t>ご存知でしょうか？短い動画を繰り返すようなものが若い人たちに受けています。</a:t>
            </a:r>
            <a:endParaRPr lang="en-US" altLang="ja-JP" dirty="0"/>
          </a:p>
          <a:p>
            <a:endParaRPr lang="en-US" altLang="ja-JP" dirty="0"/>
          </a:p>
          <a:p>
            <a:r>
              <a:rPr lang="ja-JP" altLang="en-US" dirty="0"/>
              <a:t>こうした動画カルチャーになれている学生に、</a:t>
            </a:r>
            <a:r>
              <a:rPr lang="en-US" altLang="ja-JP" dirty="0"/>
              <a:t>15</a:t>
            </a:r>
            <a:r>
              <a:rPr lang="ja-JP" altLang="en-US" dirty="0"/>
              <a:t>分以上の長い動画は見る　というモチベーションが上がりません。</a:t>
            </a:r>
            <a:endParaRPr lang="en-US" altLang="ja-JP" dirty="0"/>
          </a:p>
          <a:p>
            <a:r>
              <a:rPr lang="ja-JP" altLang="en-US" dirty="0"/>
              <a:t>どうしても長い説明が必要であれば、それを</a:t>
            </a:r>
            <a:r>
              <a:rPr lang="en-US" altLang="ja-JP" dirty="0"/>
              <a:t>5</a:t>
            </a:r>
            <a:r>
              <a:rPr lang="ja-JP" altLang="en-US" dirty="0"/>
              <a:t>分程度に小分けにしましょう</a:t>
            </a:r>
            <a:endParaRPr lang="en-US" altLang="ja-JP" dirty="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35</a:t>
            </a:fld>
            <a:endParaRPr lang="en-US"/>
          </a:p>
        </p:txBody>
      </p:sp>
    </p:spTree>
    <p:extLst>
      <p:ext uri="{BB962C8B-B14F-4D97-AF65-F5344CB8AC3E}">
        <p14:creationId xmlns:p14="http://schemas.microsoft.com/office/powerpoint/2010/main" val="1946735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２番目ですが、いきなり準備せず今までのレクチャーを思い出しながら動画を撮ってみると、</a:t>
            </a:r>
            <a:endParaRPr lang="en-US" altLang="ja-JP" dirty="0"/>
          </a:p>
          <a:p>
            <a:endParaRPr lang="en-US" altLang="ja-JP" dirty="0"/>
          </a:p>
          <a:p>
            <a:r>
              <a:rPr lang="ja-JP" altLang="en-US" dirty="0"/>
              <a:t>・ダラダラ</a:t>
            </a:r>
            <a:endParaRPr lang="en-US" altLang="ja-JP" dirty="0"/>
          </a:p>
          <a:p>
            <a:r>
              <a:rPr lang="ja-JP" altLang="en-US" dirty="0"/>
              <a:t>・どこまで説明したか？わからなくなる</a:t>
            </a:r>
            <a:endParaRPr lang="en-US" altLang="ja-JP" dirty="0"/>
          </a:p>
          <a:p>
            <a:r>
              <a:rPr lang="ja-JP" altLang="en-US" dirty="0"/>
              <a:t>・大事なポイントが抜けちゃった</a:t>
            </a:r>
            <a:endParaRPr lang="en-US" altLang="ja-JP" dirty="0"/>
          </a:p>
          <a:p>
            <a:endParaRPr lang="en-US" altLang="ja-JP" dirty="0"/>
          </a:p>
          <a:p>
            <a:r>
              <a:rPr lang="ja-JP" altLang="en-US" dirty="0"/>
              <a:t>など、教材として理路整然としたものにはなりません。</a:t>
            </a:r>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36</a:t>
            </a:fld>
            <a:endParaRPr lang="en-US"/>
          </a:p>
        </p:txBody>
      </p:sp>
    </p:spTree>
    <p:extLst>
      <p:ext uri="{BB962C8B-B14F-4D97-AF65-F5344CB8AC3E}">
        <p14:creationId xmlns:p14="http://schemas.microsoft.com/office/powerpoint/2010/main" val="1053149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i="1" dirty="0"/>
              <a:t>そこで、要点を絞って、カンペを作りましょう！</a:t>
            </a:r>
            <a:endParaRPr lang="en-US" altLang="ja-JP" b="0" i="1" dirty="0" smtClean="0"/>
          </a:p>
          <a:p>
            <a:endParaRPr lang="en-US" b="0" i="1" dirty="0"/>
          </a:p>
        </p:txBody>
      </p:sp>
      <p:sp>
        <p:nvSpPr>
          <p:cNvPr id="4" name="Slide Number Placeholder 3"/>
          <p:cNvSpPr>
            <a:spLocks noGrp="1"/>
          </p:cNvSpPr>
          <p:nvPr>
            <p:ph type="sldNum" sz="quarter" idx="5"/>
          </p:nvPr>
        </p:nvSpPr>
        <p:spPr/>
        <p:txBody>
          <a:bodyPr/>
          <a:lstStyle/>
          <a:p>
            <a:fld id="{65344FAB-ACF2-4948-B5E7-FB279489DCA4}" type="slidenum">
              <a:rPr lang="en-US" smtClean="0"/>
              <a:t>37</a:t>
            </a:fld>
            <a:endParaRPr lang="en-US"/>
          </a:p>
        </p:txBody>
      </p:sp>
    </p:spTree>
    <p:extLst>
      <p:ext uri="{BB962C8B-B14F-4D97-AF65-F5344CB8AC3E}">
        <p14:creationId xmlns:p14="http://schemas.microsoft.com/office/powerpoint/2010/main" val="12092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先ほどの人の学習プロセスモデルで説明した、人が</a:t>
            </a:r>
            <a:r>
              <a:rPr lang="en-US" altLang="ja-JP" dirty="0"/>
              <a:t>1</a:t>
            </a:r>
            <a:r>
              <a:rPr lang="ja-JP" altLang="en-US" dirty="0"/>
              <a:t>度に記憶できる短期記憶モデルとして、マジカルナンバー７というのが有名です。</a:t>
            </a:r>
            <a:endParaRPr lang="en-US" altLang="ja-JP" dirty="0"/>
          </a:p>
          <a:p>
            <a:r>
              <a:rPr lang="ja-JP" altLang="en-US" dirty="0"/>
              <a:t>７つまでのことは覚えられる。</a:t>
            </a:r>
            <a:endParaRPr lang="en-US" altLang="ja-JP" dirty="0"/>
          </a:p>
          <a:p>
            <a:endParaRPr lang="en-US" altLang="ja-JP" dirty="0"/>
          </a:p>
          <a:p>
            <a:r>
              <a:rPr lang="ja-JP" altLang="en-US" dirty="0"/>
              <a:t>でも現代はもっと少なくなっています。マジカルナンバー４　４</a:t>
            </a:r>
            <a:r>
              <a:rPr lang="en-US" altLang="ja-JP" dirty="0"/>
              <a:t>±</a:t>
            </a:r>
            <a:r>
              <a:rPr lang="ja-JP" altLang="en-US" dirty="0"/>
              <a:t>１　とされています。</a:t>
            </a:r>
            <a:endParaRPr lang="en-US" altLang="ja-JP" dirty="0"/>
          </a:p>
          <a:p>
            <a:endParaRPr lang="en-US" altLang="ja-JP" dirty="0"/>
          </a:p>
          <a:p>
            <a:r>
              <a:rPr lang="ja-JP" altLang="en-US" dirty="0"/>
              <a:t>例えば電話番号なども、　</a:t>
            </a:r>
            <a:r>
              <a:rPr lang="en-US" altLang="ja-JP" dirty="0"/>
              <a:t>090-0000-0000</a:t>
            </a:r>
            <a:r>
              <a:rPr lang="ja-JP" altLang="en-US" dirty="0"/>
              <a:t>　３～４のチャンクと呼ばれるかたまりで覚えると覚えやすいですよね。</a:t>
            </a:r>
            <a:endParaRPr lang="en-US" altLang="ja-JP" dirty="0"/>
          </a:p>
          <a:p>
            <a:r>
              <a:rPr lang="ja-JP" altLang="en-US" dirty="0"/>
              <a:t>３～５という数は、かたまりにすると記憶に残りやすくなります。</a:t>
            </a:r>
            <a:endParaRPr lang="en-US" altLang="ja-JP" dirty="0"/>
          </a:p>
          <a:p>
            <a:endParaRPr lang="en-US" altLang="ja-JP" dirty="0"/>
          </a:p>
        </p:txBody>
      </p:sp>
      <p:sp>
        <p:nvSpPr>
          <p:cNvPr id="4" name="Slide Number Placeholder 3"/>
          <p:cNvSpPr>
            <a:spLocks noGrp="1"/>
          </p:cNvSpPr>
          <p:nvPr>
            <p:ph type="sldNum" sz="quarter" idx="5"/>
          </p:nvPr>
        </p:nvSpPr>
        <p:spPr/>
        <p:txBody>
          <a:bodyPr/>
          <a:lstStyle/>
          <a:p>
            <a:fld id="{65344FAB-ACF2-4948-B5E7-FB279489DCA4}" type="slidenum">
              <a:rPr lang="en-US" smtClean="0"/>
              <a:t>38</a:t>
            </a:fld>
            <a:endParaRPr lang="en-US"/>
          </a:p>
        </p:txBody>
      </p:sp>
    </p:spTree>
    <p:extLst>
      <p:ext uri="{BB962C8B-B14F-4D97-AF65-F5344CB8AC3E}">
        <p14:creationId xmlns:p14="http://schemas.microsoft.com/office/powerpoint/2010/main" val="2749550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要点を絞ったカンペを作るには４つのステップを踏みます。</a:t>
            </a:r>
            <a:endParaRPr lang="en-US" altLang="ja-JP" dirty="0"/>
          </a:p>
          <a:p>
            <a:endParaRPr lang="en-US" altLang="ja-JP" b="1" dirty="0"/>
          </a:p>
          <a:p>
            <a:r>
              <a:rPr lang="ja-JP" altLang="en-US" dirty="0"/>
              <a:t>①　まず手順をザーッと書き出す　技術指導まとめシート</a:t>
            </a:r>
            <a:r>
              <a:rPr lang="en-US" altLang="ja-JP" dirty="0"/>
              <a:t>Q2</a:t>
            </a:r>
            <a:r>
              <a:rPr lang="ja-JP" altLang="en-US" dirty="0"/>
              <a:t>の部分ですね。</a:t>
            </a:r>
            <a:endParaRPr lang="en-US" altLang="ja-JP" dirty="0"/>
          </a:p>
          <a:p>
            <a:r>
              <a:rPr lang="ja-JP" altLang="en-US" dirty="0" smtClean="0"/>
              <a:t>②　①から要点をピックアップ　技術指導まとめシート</a:t>
            </a:r>
            <a:r>
              <a:rPr lang="en-US" altLang="ja-JP" dirty="0" smtClean="0"/>
              <a:t>Q3</a:t>
            </a:r>
            <a:r>
              <a:rPr lang="ja-JP" altLang="en-US" dirty="0" smtClean="0"/>
              <a:t>に記入します。</a:t>
            </a:r>
            <a:endParaRPr lang="en-US" altLang="ja-JP" dirty="0" smtClean="0"/>
          </a:p>
          <a:p>
            <a:r>
              <a:rPr lang="ja-JP" altLang="en-US" dirty="0" smtClean="0"/>
              <a:t>③　そこから、本当にこの技術指導で必要なポイントを４</a:t>
            </a:r>
            <a:r>
              <a:rPr lang="en-US" altLang="ja-JP" dirty="0" smtClean="0"/>
              <a:t>±</a:t>
            </a:r>
            <a:r>
              <a:rPr lang="ja-JP" altLang="en-US" dirty="0" smtClean="0"/>
              <a:t>１にまとめて絞ります。</a:t>
            </a:r>
            <a:endParaRPr lang="en-US" altLang="ja-JP" dirty="0" smtClean="0"/>
          </a:p>
          <a:p>
            <a:r>
              <a:rPr lang="ja-JP" altLang="en-US" dirty="0" smtClean="0"/>
              <a:t>④　動画で説明するのに必要なカメラのアングルをポイントにメモしてください。</a:t>
            </a:r>
            <a:endParaRPr lang="en-US" altLang="ja-JP" dirty="0"/>
          </a:p>
        </p:txBody>
      </p:sp>
      <p:sp>
        <p:nvSpPr>
          <p:cNvPr id="4" name="Slide Number Placeholder 3"/>
          <p:cNvSpPr>
            <a:spLocks noGrp="1"/>
          </p:cNvSpPr>
          <p:nvPr>
            <p:ph type="sldNum" sz="quarter" idx="5"/>
          </p:nvPr>
        </p:nvSpPr>
        <p:spPr/>
        <p:txBody>
          <a:bodyPr/>
          <a:lstStyle/>
          <a:p>
            <a:fld id="{65344FAB-ACF2-4948-B5E7-FB279489DCA4}" type="slidenum">
              <a:rPr lang="en-US" smtClean="0"/>
              <a:t>39</a:t>
            </a:fld>
            <a:endParaRPr lang="en-US"/>
          </a:p>
        </p:txBody>
      </p:sp>
    </p:spTree>
    <p:extLst>
      <p:ext uri="{BB962C8B-B14F-4D97-AF65-F5344CB8AC3E}">
        <p14:creationId xmlns:p14="http://schemas.microsoft.com/office/powerpoint/2010/main" val="80731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rPr>
              <a:t>最終課題は複数の提出物となります。</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今回の研修は授業で使える動画を実際に作っていただきます。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こちらを提出してください。もし研修内で作りきれなかった場合は研修後に改めて動画を撮影してください。</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pPr defTabSz="946404">
              <a:defRPr/>
            </a:pPr>
            <a:r>
              <a:rPr kumimoji="1" lang="ja-JP" altLang="en-US" dirty="0" smtClean="0">
                <a:latin typeface="Meiryo UI" panose="020B0604030504040204" pitchFamily="50" charset="-128"/>
                <a:ea typeface="Meiryo UI" panose="020B0604030504040204" pitchFamily="50" charset="-128"/>
              </a:rPr>
              <a:t>次に振り返りです。専用テンプレートをお渡ししますので、</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研修での動画制作の振り返りや、実際に授業で使ったことで振り返りをまとめてください。</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また本日作成いただいた指導案シート</a:t>
            </a:r>
            <a:r>
              <a:rPr kumimoji="1" lang="en-US" altLang="ja-JP" dirty="0" smtClean="0">
                <a:latin typeface="Meiryo UI" panose="020B0604030504040204" pitchFamily="50" charset="-128"/>
                <a:ea typeface="Meiryo UI" panose="020B0604030504040204" pitchFamily="50" charset="-128"/>
              </a:rPr>
              <a:t>No.1,No.2</a:t>
            </a:r>
            <a:r>
              <a:rPr kumimoji="1" lang="ja-JP" altLang="en-US" dirty="0" smtClean="0">
                <a:latin typeface="Meiryo UI" panose="020B0604030504040204" pitchFamily="50" charset="-128"/>
                <a:ea typeface="Meiryo UI" panose="020B0604030504040204" pitchFamily="50" charset="-128"/>
              </a:rPr>
              <a:t>を仕上げて提出いただきます。</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またできれば、動画教材を使っている学生の動画や写真を合わせて送ってください。</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もし難しければアンケート等をおまとめいただいてご提出ください。</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いくつかピックアップしたもので構いません。</a:t>
            </a:r>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4</a:t>
            </a:fld>
            <a:endParaRPr lang="en-US"/>
          </a:p>
        </p:txBody>
      </p:sp>
    </p:spTree>
    <p:extLst>
      <p:ext uri="{BB962C8B-B14F-4D97-AF65-F5344CB8AC3E}">
        <p14:creationId xmlns:p14="http://schemas.microsoft.com/office/powerpoint/2010/main" val="568943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今回はスポーツサイクル・自転車の後輪の外し方を例にカンペを作る工程を見てみましょう。</a:t>
            </a:r>
            <a:endParaRPr lang="en-US" altLang="ja-JP" dirty="0"/>
          </a:p>
          <a:p>
            <a:r>
              <a:rPr lang="ja-JP" altLang="en-US" dirty="0"/>
              <a:t>後輪の外し方を思いつく限り、また普段の指導の順番を思い出しながら書き出してみます。</a:t>
            </a:r>
            <a:endParaRPr lang="en-US" altLang="ja-JP" dirty="0"/>
          </a:p>
          <a:p>
            <a:r>
              <a:rPr lang="ja-JP" altLang="en-US" dirty="0"/>
              <a:t>ただ、手順が多いですね。</a:t>
            </a:r>
            <a:endParaRPr lang="en-US" altLang="ja-JP" dirty="0"/>
          </a:p>
          <a:p>
            <a:r>
              <a:rPr lang="ja-JP" altLang="en-US" dirty="0"/>
              <a:t>このまま動画を撮るとどうなるか？撮ってみたものがあるのでご覧ください。</a:t>
            </a:r>
            <a:endParaRPr lang="en-US" altLang="ja-JP" dirty="0"/>
          </a:p>
          <a:p>
            <a:pPr defTabSz="946404">
              <a:defRPr/>
            </a:pPr>
            <a:r>
              <a:rPr lang="ja-JP" altLang="en-US" dirty="0"/>
              <a:t>（</a:t>
            </a:r>
            <a:r>
              <a:rPr lang="en-US" altLang="ja-JP" dirty="0"/>
              <a:t>※</a:t>
            </a:r>
            <a:r>
              <a:rPr lang="ja-JP" altLang="en-US" dirty="0"/>
              <a:t>動画：</a:t>
            </a:r>
            <a:r>
              <a:rPr lang="ja-JP" altLang="en-US" b="0" dirty="0" smtClean="0"/>
              <a:t>「</a:t>
            </a:r>
            <a:r>
              <a:rPr lang="en-US" altLang="ja-JP" b="0" dirty="0" smtClean="0"/>
              <a:t>01.</a:t>
            </a:r>
            <a:r>
              <a:rPr lang="ja-JP" altLang="en-US" b="0" dirty="0" smtClean="0"/>
              <a:t>まとめる前の例</a:t>
            </a:r>
            <a:r>
              <a:rPr lang="en-US" altLang="ja-JP" b="0" dirty="0" smtClean="0"/>
              <a:t>_</a:t>
            </a:r>
            <a:r>
              <a:rPr lang="ja-JP" altLang="en-US" b="0" dirty="0" smtClean="0"/>
              <a:t>自転車</a:t>
            </a:r>
            <a:r>
              <a:rPr lang="en-US" altLang="ja-JP" b="0" dirty="0" smtClean="0"/>
              <a:t>.mp4</a:t>
            </a:r>
            <a:r>
              <a:rPr lang="ja-JP" altLang="en-US" b="0" dirty="0" smtClean="0"/>
              <a:t>」</a:t>
            </a:r>
            <a:r>
              <a:rPr lang="ja-JP" altLang="en-US" dirty="0"/>
              <a:t>を見せる）</a:t>
            </a:r>
            <a:endParaRPr lang="en-US" altLang="ja-JP" dirty="0"/>
          </a:p>
        </p:txBody>
      </p:sp>
      <p:sp>
        <p:nvSpPr>
          <p:cNvPr id="4" name="Slide Number Placeholder 3"/>
          <p:cNvSpPr>
            <a:spLocks noGrp="1"/>
          </p:cNvSpPr>
          <p:nvPr>
            <p:ph type="sldNum" sz="quarter" idx="5"/>
          </p:nvPr>
        </p:nvSpPr>
        <p:spPr/>
        <p:txBody>
          <a:bodyPr/>
          <a:lstStyle/>
          <a:p>
            <a:fld id="{65344FAB-ACF2-4948-B5E7-FB279489DCA4}" type="slidenum">
              <a:rPr lang="en-US" smtClean="0"/>
              <a:t>40</a:t>
            </a:fld>
            <a:endParaRPr lang="en-US"/>
          </a:p>
        </p:txBody>
      </p:sp>
    </p:spTree>
    <p:extLst>
      <p:ext uri="{BB962C8B-B14F-4D97-AF65-F5344CB8AC3E}">
        <p14:creationId xmlns:p14="http://schemas.microsoft.com/office/powerpoint/2010/main" val="1658377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はい、いかがでしたか？どこが要点か？見ていてもわからなかったですよね。</a:t>
            </a:r>
            <a:endParaRPr lang="en-US" altLang="ja-JP" dirty="0" smtClean="0"/>
          </a:p>
          <a:p>
            <a:r>
              <a:rPr lang="ja-JP" altLang="en-US" dirty="0" smtClean="0"/>
              <a:t>なので、この手順から、この　後輪を外す　という指導のコアなポイントをピックアップします。</a:t>
            </a:r>
            <a:endParaRPr lang="en-US" altLang="ja-JP" dirty="0" smtClean="0"/>
          </a:p>
          <a:p>
            <a:endParaRPr lang="en-US" altLang="ja-JP" dirty="0" smtClean="0"/>
          </a:p>
          <a:p>
            <a:r>
              <a:rPr lang="ja-JP" altLang="en-US" dirty="0" smtClean="0"/>
              <a:t>軍手とか、マットとかの話は、別に後輪を外す際でなくても、</a:t>
            </a:r>
            <a:endParaRPr lang="en-US" altLang="ja-JP" dirty="0" smtClean="0"/>
          </a:p>
          <a:p>
            <a:r>
              <a:rPr lang="ja-JP" altLang="en-US" dirty="0" smtClean="0"/>
              <a:t>他の動画でも共通ですよね。なので、ポイントから外します。</a:t>
            </a:r>
            <a:endParaRPr lang="en-US" altLang="ja-JP" dirty="0" smtClean="0"/>
          </a:p>
          <a:p>
            <a:endParaRPr lang="en-US" altLang="ja-JP" dirty="0" smtClean="0"/>
          </a:p>
          <a:p>
            <a:r>
              <a:rPr lang="ja-JP" altLang="en-US" dirty="0" smtClean="0"/>
              <a:t>大切なポイントと想定される部分を、赤字にしてみました。</a:t>
            </a:r>
            <a:endParaRPr lang="en-US" altLang="ja-JP" dirty="0" smtClean="0"/>
          </a:p>
          <a:p>
            <a:r>
              <a:rPr lang="ja-JP" altLang="en-US" dirty="0" smtClean="0"/>
              <a:t>レバーを開く、小さいギアにシフトする、ホイールのレバーを開く・回さない　ホイールをもって抑える、サドルをもって上にあげる。</a:t>
            </a:r>
            <a:endParaRPr lang="en-US" altLang="ja-JP" dirty="0" smtClean="0"/>
          </a:p>
          <a:p>
            <a:r>
              <a:rPr lang="ja-JP" altLang="en-US" dirty="0" smtClean="0"/>
              <a:t>これだけでも大分ポイントが絞られました。</a:t>
            </a:r>
            <a:endParaRPr lang="en-US" altLang="ja-JP" dirty="0" smtClean="0"/>
          </a:p>
          <a:p>
            <a:endParaRPr lang="en-US" altLang="ja-JP" dirty="0" smtClean="0"/>
          </a:p>
          <a:p>
            <a:r>
              <a:rPr lang="ja-JP" altLang="en-US" dirty="0" smtClean="0"/>
              <a:t>さらに、（</a:t>
            </a:r>
            <a:r>
              <a:rPr lang="en-US" altLang="ja-JP" dirty="0" smtClean="0"/>
              <a:t>※</a:t>
            </a:r>
            <a:r>
              <a:rPr lang="ja-JP" altLang="en-US" dirty="0" smtClean="0"/>
              <a:t>次のスライドへ移動）</a:t>
            </a:r>
            <a:endParaRPr lang="en-US" altLang="ja-JP" dirty="0" smtClean="0"/>
          </a:p>
          <a:p>
            <a:endParaRPr lang="en-US" altLang="ja-JP"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41</a:t>
            </a:fld>
            <a:endParaRPr lang="en-US"/>
          </a:p>
        </p:txBody>
      </p:sp>
    </p:spTree>
    <p:extLst>
      <p:ext uri="{BB962C8B-B14F-4D97-AF65-F5344CB8AC3E}">
        <p14:creationId xmlns:p14="http://schemas.microsoft.com/office/powerpoint/2010/main" val="3010806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まとめられる項目がありますよね。</a:t>
            </a:r>
            <a:endParaRPr lang="en-US" altLang="ja-JP" dirty="0"/>
          </a:p>
          <a:p>
            <a:endParaRPr lang="en-US" altLang="ja-JP" dirty="0"/>
          </a:p>
          <a:p>
            <a:r>
              <a:rPr lang="ja-JP" altLang="en-US" dirty="0"/>
              <a:t>ブレーキのクイックリリースレバーとホイールのクイックリリースレバーを開ける。</a:t>
            </a:r>
            <a:endParaRPr lang="en-US" altLang="ja-JP" dirty="0"/>
          </a:p>
          <a:p>
            <a:r>
              <a:rPr lang="ja-JP" altLang="en-US" dirty="0"/>
              <a:t>おなじクイックリリースレバーを開ける作業なので、まとめましょう。</a:t>
            </a:r>
            <a:endParaRPr lang="en-US" altLang="ja-JP" dirty="0"/>
          </a:p>
          <a:p>
            <a:endParaRPr lang="en-US" altLang="ja-JP" dirty="0"/>
          </a:p>
          <a:p>
            <a:r>
              <a:rPr lang="ja-JP" altLang="en-US" dirty="0"/>
              <a:t>またレバーを開けるとすると、ギアのシフトは一番最初にやらなければならない事に気づきます。</a:t>
            </a:r>
            <a:endParaRPr lang="en-US" altLang="ja-JP" dirty="0"/>
          </a:p>
          <a:p>
            <a:r>
              <a:rPr lang="ja-JP" altLang="en-US" dirty="0"/>
              <a:t>ホイールをもって抑えるのと、サドルを上げるのを</a:t>
            </a:r>
            <a:r>
              <a:rPr lang="en-US" altLang="ja-JP" dirty="0"/>
              <a:t>1</a:t>
            </a:r>
            <a:r>
              <a:rPr lang="ja-JP" altLang="en-US" dirty="0" err="1"/>
              <a:t>つに</a:t>
            </a:r>
            <a:r>
              <a:rPr lang="ja-JP" altLang="en-US" dirty="0"/>
              <a:t>まとめることもできそうです。</a:t>
            </a:r>
            <a:endParaRPr lang="en-US" altLang="ja-JP" b="0" dirty="0" smtClean="0"/>
          </a:p>
          <a:p>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42</a:t>
            </a:fld>
            <a:endParaRPr lang="en-US"/>
          </a:p>
        </p:txBody>
      </p:sp>
    </p:spTree>
    <p:extLst>
      <p:ext uri="{BB962C8B-B14F-4D97-AF65-F5344CB8AC3E}">
        <p14:creationId xmlns:p14="http://schemas.microsoft.com/office/powerpoint/2010/main" val="2296737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はい、順番を変えたり、まとめたりした結果、</a:t>
            </a:r>
            <a:r>
              <a:rPr kumimoji="1" lang="en-US" altLang="ja-JP" dirty="0"/>
              <a:t>3</a:t>
            </a:r>
            <a:r>
              <a:rPr kumimoji="1" lang="ja-JP" altLang="en-US" dirty="0"/>
              <a:t>点に絞られました。</a:t>
            </a:r>
            <a:endParaRPr kumimoji="1" lang="en-US" altLang="ja-JP" dirty="0"/>
          </a:p>
          <a:p>
            <a:r>
              <a:rPr kumimoji="1" lang="ja-JP" altLang="en-US" dirty="0"/>
              <a:t>これこそが、この技術指導のコアなポイントです。</a:t>
            </a:r>
            <a:endParaRPr kumimoji="1" lang="en-US" altLang="ja-JP" dirty="0"/>
          </a:p>
          <a:p>
            <a:r>
              <a:rPr kumimoji="1" lang="ja-JP" altLang="en-US" dirty="0"/>
              <a:t>これをしっかり動画の前後で伝えるようにしましょう。</a:t>
            </a:r>
            <a:endParaRPr kumimoji="1" lang="ja-JP" altLang="en-US" b="0" dirty="0" smtClean="0"/>
          </a:p>
          <a:p>
            <a:endParaRPr kumimoji="1" lang="ja-JP" altLang="en-US" b="0"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43</a:t>
            </a:fld>
            <a:endParaRPr lang="en-US"/>
          </a:p>
        </p:txBody>
      </p:sp>
    </p:spTree>
    <p:extLst>
      <p:ext uri="{BB962C8B-B14F-4D97-AF65-F5344CB8AC3E}">
        <p14:creationId xmlns:p14="http://schemas.microsoft.com/office/powerpoint/2010/main" val="1643039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ポイントを絞ったら、最後にそのポイントの説明に最適なカメラのアングルを決めて、メモとして書き込んでおきましょう。</a:t>
            </a:r>
            <a:endParaRPr kumimoji="1" lang="en-US" altLang="ja-JP" dirty="0"/>
          </a:p>
          <a:p>
            <a:endParaRPr kumimoji="1" lang="en-US" altLang="ja-JP" dirty="0"/>
          </a:p>
          <a:p>
            <a:r>
              <a:rPr kumimoji="1" lang="ja-JP" altLang="en-US" dirty="0"/>
              <a:t>ギアにシフトするという部分は、ギアがどこに入っていればいいか？を見せたいわけですから、ギアのアップが必要ですよね。</a:t>
            </a:r>
            <a:endParaRPr kumimoji="1" lang="en-US" altLang="ja-JP" dirty="0"/>
          </a:p>
          <a:p>
            <a:endParaRPr kumimoji="1" lang="en-US" altLang="ja-JP" dirty="0"/>
          </a:p>
          <a:p>
            <a:r>
              <a:rPr kumimoji="1" lang="ja-JP" altLang="en-US" dirty="0"/>
              <a:t>クイックリリースレバーも、どこにあるか？をアップ目で示してあげる必要があります。</a:t>
            </a:r>
            <a:endParaRPr kumimoji="1" lang="en-US" altLang="ja-JP" dirty="0"/>
          </a:p>
          <a:p>
            <a:r>
              <a:rPr kumimoji="1" lang="ja-JP" altLang="en-US" dirty="0"/>
              <a:t>ホイールを外す動作は、腕の動きなどが全景で見られた方が良いので　ロングで写そうなど、それぞれ決めておくと、撮影者にも伝えやすくなります。</a:t>
            </a:r>
            <a:endParaRPr kumimoji="1" lang="en-US" altLang="ja-JP" dirty="0"/>
          </a:p>
          <a:p>
            <a:endParaRPr kumimoji="1" lang="en-US" altLang="ja-JP" dirty="0"/>
          </a:p>
          <a:p>
            <a:r>
              <a:rPr kumimoji="1" lang="ja-JP" altLang="en-US" dirty="0"/>
              <a:t>それでは、このメモ入りのカンペで撮影した動画をご覧ください。</a:t>
            </a:r>
            <a:endParaRPr kumimoji="1" lang="en-US" altLang="ja-JP" dirty="0"/>
          </a:p>
          <a:p>
            <a:r>
              <a:rPr kumimoji="1" lang="ja-JP" altLang="en-US" dirty="0"/>
              <a:t>（</a:t>
            </a:r>
            <a:r>
              <a:rPr kumimoji="1" lang="en-US" altLang="ja-JP" dirty="0"/>
              <a:t>※</a:t>
            </a:r>
            <a:r>
              <a:rPr kumimoji="1" lang="ja-JP" altLang="en-US" dirty="0"/>
              <a:t>動画：「</a:t>
            </a:r>
            <a:r>
              <a:rPr kumimoji="1" lang="en-US" altLang="ja-JP" dirty="0"/>
              <a:t>02.</a:t>
            </a:r>
            <a:r>
              <a:rPr kumimoji="1" lang="ja-JP" altLang="en-US" dirty="0"/>
              <a:t>ポイントをまとめて良くなった例</a:t>
            </a:r>
            <a:r>
              <a:rPr kumimoji="1" lang="en-US" altLang="ja-JP" dirty="0"/>
              <a:t>_</a:t>
            </a:r>
            <a:r>
              <a:rPr kumimoji="1" lang="ja-JP" altLang="en-US" dirty="0"/>
              <a:t>自転車</a:t>
            </a:r>
            <a:r>
              <a:rPr kumimoji="1" lang="en-US" altLang="ja-JP" dirty="0"/>
              <a:t>.mp4</a:t>
            </a:r>
            <a:r>
              <a:rPr kumimoji="1" lang="ja-JP" altLang="en-US" dirty="0"/>
              <a:t>」　を見せる）</a:t>
            </a:r>
            <a:endParaRPr kumimoji="1" lang="en-US" altLang="ja-JP" dirty="0"/>
          </a:p>
          <a:p>
            <a:endParaRPr kumimoji="1" lang="en-US" altLang="ja-JP" dirty="0"/>
          </a:p>
          <a:p>
            <a:r>
              <a:rPr kumimoji="1" lang="ja-JP" altLang="en-US" dirty="0"/>
              <a:t>いかがでしたか？ポイントが際立って分かりやすくなり、無駄な話が無くなった分、説明も理路整然としていて、要点がわかりやすいカメラアングルも実現できていて、要点を覚えやすくなっているのではないでしょうか？</a:t>
            </a:r>
            <a:endParaRPr kumimoji="1" lang="en-US" altLang="ja-JP" dirty="0"/>
          </a:p>
          <a:p>
            <a:r>
              <a:rPr kumimoji="1" lang="ja-JP" altLang="en-US" dirty="0"/>
              <a:t>これをカンペとして、撮影に使いましょう。</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44</a:t>
            </a:fld>
            <a:endParaRPr lang="en-US"/>
          </a:p>
        </p:txBody>
      </p:sp>
    </p:spTree>
    <p:extLst>
      <p:ext uri="{BB962C8B-B14F-4D97-AF65-F5344CB8AC3E}">
        <p14:creationId xmlns:p14="http://schemas.microsoft.com/office/powerpoint/2010/main" val="407424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kumimoji="1" lang="ja-JP" altLang="en-US" dirty="0" smtClean="0"/>
              <a:t>それでは動画教材を撮影する際のチェックポイントについて説明します（</a:t>
            </a:r>
            <a:r>
              <a:rPr kumimoji="1" lang="en-US" altLang="ja-JP" dirty="0" smtClean="0"/>
              <a:t>【</a:t>
            </a:r>
            <a:r>
              <a:rPr kumimoji="1" lang="ja-JP" altLang="en-US" dirty="0" smtClean="0"/>
              <a:t>良い見本</a:t>
            </a:r>
            <a:r>
              <a:rPr kumimoji="1" lang="en-US" altLang="ja-JP" dirty="0" smtClean="0"/>
              <a:t>】</a:t>
            </a:r>
            <a:r>
              <a:rPr kumimoji="1" lang="ja-JP" altLang="en-US" dirty="0" smtClean="0"/>
              <a:t>要点をまとめてカンペを作成後撮った動画</a:t>
            </a:r>
            <a:r>
              <a:rPr kumimoji="1" lang="en-US" altLang="ja-JP" dirty="0" smtClean="0"/>
              <a:t>.mp4</a:t>
            </a:r>
            <a:r>
              <a:rPr kumimoji="1" lang="ja-JP" altLang="en-US" dirty="0" smtClean="0"/>
              <a:t>を使用）。</a:t>
            </a:r>
            <a:endParaRPr kumimoji="1" lang="en-US" altLang="ja-JP" dirty="0" smtClean="0"/>
          </a:p>
          <a:p>
            <a:pPr defTabSz="946404">
              <a:defRPr/>
            </a:pPr>
            <a:endParaRPr kumimoji="1" lang="ja-JP" altLang="en-US" dirty="0" smtClean="0"/>
          </a:p>
          <a:p>
            <a:endParaRPr lang="en-US" b="0" dirty="0"/>
          </a:p>
        </p:txBody>
      </p:sp>
      <p:sp>
        <p:nvSpPr>
          <p:cNvPr id="4" name="Slide Number Placeholder 3"/>
          <p:cNvSpPr>
            <a:spLocks noGrp="1"/>
          </p:cNvSpPr>
          <p:nvPr>
            <p:ph type="sldNum" sz="quarter" idx="5"/>
          </p:nvPr>
        </p:nvSpPr>
        <p:spPr/>
        <p:txBody>
          <a:bodyPr/>
          <a:lstStyle/>
          <a:p>
            <a:fld id="{65344FAB-ACF2-4948-B5E7-FB279489DCA4}" type="slidenum">
              <a:rPr lang="en-US" smtClean="0"/>
              <a:t>45</a:t>
            </a:fld>
            <a:endParaRPr lang="en-US"/>
          </a:p>
        </p:txBody>
      </p:sp>
    </p:spTree>
    <p:extLst>
      <p:ext uri="{BB962C8B-B14F-4D97-AF65-F5344CB8AC3E}">
        <p14:creationId xmlns:p14="http://schemas.microsoft.com/office/powerpoint/2010/main" val="3771302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46</a:t>
            </a:fld>
            <a:endParaRPr lang="en-US"/>
          </a:p>
        </p:txBody>
      </p:sp>
    </p:spTree>
    <p:extLst>
      <p:ext uri="{BB962C8B-B14F-4D97-AF65-F5344CB8AC3E}">
        <p14:creationId xmlns:p14="http://schemas.microsoft.com/office/powerpoint/2010/main" val="1266476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色々あるんですが、</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私が最も伝えたいのが、「動画教材をすべての授業に組み込んで使う必要はない」ということです。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ただし、効果的に使えると判断する授業では、入れたほうが良いです。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特に難しく、繰り返しのトレーニングが必要な技術指導には使うべきです。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また、どう評価するか？テストなのか？動画閲覧履歴なのか？感想を書いてもらうのか？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はたまた動画を見るということには評価を設定しないのか？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学習活動は、講師が作った動画教材を事前・授業・事後に見せるのか？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授業の中で技術指導の所作を学生自らに撮影させるのか？など色々考えられると思います。</a:t>
            </a:r>
            <a:endParaRPr lang="en-US" altLang="ja-JP" dirty="0" smtClean="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47</a:t>
            </a:fld>
            <a:endParaRPr lang="en-US"/>
          </a:p>
        </p:txBody>
      </p:sp>
    </p:spTree>
    <p:extLst>
      <p:ext uri="{BB962C8B-B14F-4D97-AF65-F5344CB8AC3E}">
        <p14:creationId xmlns:p14="http://schemas.microsoft.com/office/powerpoint/2010/main" val="2671737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チェックすることに関しては、動画の観点と教材の観点で、考えてみてください。</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項目はおよそ</a:t>
            </a:r>
            <a:r>
              <a:rPr lang="en-US" altLang="ja-JP" dirty="0" smtClean="0">
                <a:latin typeface="Meiryo UI" panose="020B0604030504040204" pitchFamily="50" charset="-128"/>
                <a:ea typeface="Meiryo UI" panose="020B0604030504040204" pitchFamily="50" charset="-128"/>
              </a:rPr>
              <a:t>20</a:t>
            </a:r>
            <a:r>
              <a:rPr lang="ja-JP" altLang="en-US" dirty="0" smtClean="0">
                <a:latin typeface="Meiryo UI" panose="020B0604030504040204" pitchFamily="50" charset="-128"/>
                <a:ea typeface="Meiryo UI" panose="020B0604030504040204" pitchFamily="50" charset="-128"/>
              </a:rPr>
              <a:t>項目ほどあるのであとでお手元の資料で見てもらうとして、重要なところをピックアップして説明します。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48</a:t>
            </a:fld>
            <a:endParaRPr lang="en-US"/>
          </a:p>
        </p:txBody>
      </p:sp>
    </p:spTree>
    <p:extLst>
      <p:ext uri="{BB962C8B-B14F-4D97-AF65-F5344CB8AC3E}">
        <p14:creationId xmlns:p14="http://schemas.microsoft.com/office/powerpoint/2010/main" val="2000311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動画のクオリティに関しては、　やはり今日作ってもらう際も注意してほしいのが１の音質です。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動画は実は映像の精細さよりも音がクリアに聞こえることが重要です。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静かな場所で、なるべく雑音が入らないように収録できるか？などを確認しましょう。</a:t>
            </a:r>
            <a:endParaRPr lang="en-US" altLang="ja-JP" dirty="0" smtClean="0">
              <a:latin typeface="Meiryo UI" panose="020B0604030504040204" pitchFamily="50" charset="-128"/>
              <a:ea typeface="Meiryo UI" panose="020B0604030504040204" pitchFamily="50" charset="-128"/>
            </a:endParaRPr>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49</a:t>
            </a:fld>
            <a:endParaRPr lang="en-US"/>
          </a:p>
        </p:txBody>
      </p:sp>
    </p:spTree>
    <p:extLst>
      <p:ext uri="{BB962C8B-B14F-4D97-AF65-F5344CB8AC3E}">
        <p14:creationId xmlns:p14="http://schemas.microsoft.com/office/powerpoint/2010/main" val="392768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今回の対面研修は前後半に分けて、</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日</a:t>
            </a:r>
            <a:r>
              <a:rPr lang="en-US" altLang="ja-JP" dirty="0" smtClean="0">
                <a:latin typeface="Meiryo UI" panose="020B0604030504040204" pitchFamily="50" charset="-128"/>
                <a:ea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rPr>
              <a:t>時間ずつ実施します。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日目の説明をします。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まず、研修概要の説明から始まり、事前学習動画で学習いただいたと思いますが、インストラクショナルデザインをおさらいするための入門講義を行います。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今回の研修でどうこれを活用できるのか？具体例なども交えて解説いたします。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そこから、事前課題でまとめていただいた指導案シート</a:t>
            </a:r>
            <a:r>
              <a:rPr lang="en-US" altLang="ja-JP" dirty="0" smtClean="0">
                <a:latin typeface="Meiryo UI" panose="020B0604030504040204" pitchFamily="50" charset="-128"/>
                <a:ea typeface="Meiryo UI" panose="020B0604030504040204" pitchFamily="50" charset="-128"/>
              </a:rPr>
              <a:t>No1.No2</a:t>
            </a:r>
            <a:r>
              <a:rPr lang="ja-JP" altLang="en-US" dirty="0" smtClean="0">
                <a:latin typeface="Meiryo UI" panose="020B0604030504040204" pitchFamily="50" charset="-128"/>
                <a:ea typeface="Meiryo UI" panose="020B0604030504040204" pitchFamily="50" charset="-128"/>
              </a:rPr>
              <a:t>のまとめ、動画を作る際のカンペとなる　技術指導まとめシートを記入、ペアでお互いのシートをチェックし合います。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そして実際に動画を収録いたします。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収録が完了し、動画を共有する準備が整ったところまでで</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日目は終了です。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5</a:t>
            </a:fld>
            <a:endParaRPr lang="en-US"/>
          </a:p>
        </p:txBody>
      </p:sp>
    </p:spTree>
    <p:extLst>
      <p:ext uri="{BB962C8B-B14F-4D97-AF65-F5344CB8AC3E}">
        <p14:creationId xmlns:p14="http://schemas.microsoft.com/office/powerpoint/2010/main" val="2867688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あとは６番目、授業との連携ですね。</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動画が効果を発揮できるか？は、指導案の中での動画の役割をしっかり決めておくことと、それを授業でどう活用するか？のフローが大事です。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50</a:t>
            </a:fld>
            <a:endParaRPr lang="en-US"/>
          </a:p>
        </p:txBody>
      </p:sp>
    </p:spTree>
    <p:extLst>
      <p:ext uri="{BB962C8B-B14F-4D97-AF65-F5344CB8AC3E}">
        <p14:creationId xmlns:p14="http://schemas.microsoft.com/office/powerpoint/2010/main" val="2868252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認知的配慮、つまり　動画で理解させられるか？の部分の配慮に関しては、</a:t>
            </a:r>
            <a:r>
              <a:rPr lang="en-US" altLang="ja-JP" dirty="0" smtClean="0">
                <a:latin typeface="Meiryo UI" panose="020B0604030504040204" pitchFamily="50" charset="-128"/>
                <a:ea typeface="Meiryo UI" panose="020B0604030504040204" pitchFamily="50" charset="-128"/>
              </a:rPr>
              <a:t>11</a:t>
            </a:r>
            <a:r>
              <a:rPr lang="ja-JP" altLang="en-US" dirty="0" smtClean="0">
                <a:latin typeface="Meiryo UI" panose="020B0604030504040204" pitchFamily="50" charset="-128"/>
                <a:ea typeface="Meiryo UI" panose="020B0604030504040204" pitchFamily="50" charset="-128"/>
              </a:rPr>
              <a:t>項目ありますが、特に大事なのが、</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番　長さ・</a:t>
            </a:r>
            <a:r>
              <a:rPr lang="en-US" altLang="ja-JP" dirty="0" smtClean="0">
                <a:latin typeface="Meiryo UI" panose="020B0604030504040204" pitchFamily="50" charset="-128"/>
                <a:ea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rPr>
              <a:t>分程度で短くまとめてますか？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14</a:t>
            </a:r>
            <a:r>
              <a:rPr lang="ja-JP" altLang="en-US" dirty="0" smtClean="0">
                <a:latin typeface="Meiryo UI" panose="020B0604030504040204" pitchFamily="50" charset="-128"/>
                <a:ea typeface="Meiryo UI" panose="020B0604030504040204" pitchFamily="50" charset="-128"/>
              </a:rPr>
              <a:t>番　ナレーションの明瞭さ　　ハキハキ話すのも大切ですが、ここ、これなどの指示語を使って分かりにくくなってませんか？具体的に説明できていますか？</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16</a:t>
            </a:r>
            <a:r>
              <a:rPr lang="ja-JP" altLang="en-US" dirty="0" smtClean="0">
                <a:latin typeface="Meiryo UI" panose="020B0604030504040204" pitchFamily="50" charset="-128"/>
                <a:ea typeface="Meiryo UI" panose="020B0604030504040204" pitchFamily="50" charset="-128"/>
              </a:rPr>
              <a:t>番　学習内容の範囲・ポイント　これは４</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１の数に収まって覚えやすくなってますか？</a:t>
            </a:r>
            <a:endParaRPr lang="en-US" altLang="ja-JP" dirty="0" smtClean="0">
              <a:latin typeface="Meiryo UI" panose="020B0604030504040204" pitchFamily="50" charset="-128"/>
              <a:ea typeface="Meiryo UI" panose="020B0604030504040204" pitchFamily="50" charset="-128"/>
            </a:endParaRPr>
          </a:p>
          <a:p>
            <a:endParaRPr lang="en-US"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51</a:t>
            </a:fld>
            <a:endParaRPr lang="en-US"/>
          </a:p>
        </p:txBody>
      </p:sp>
    </p:spTree>
    <p:extLst>
      <p:ext uri="{BB962C8B-B14F-4D97-AF65-F5344CB8AC3E}">
        <p14:creationId xmlns:p14="http://schemas.microsoft.com/office/powerpoint/2010/main" val="949365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情緒的配慮というのは、学習者の心情的なものを組んだ　授業設定です。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いくら素晴らしい指導を準備しても、興味を持ってもらわないといけませんよね。</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そこでインストラクショナルデザインの</a:t>
            </a:r>
            <a:r>
              <a:rPr lang="en-US" altLang="ja-JP" dirty="0" smtClean="0">
                <a:latin typeface="Meiryo UI" panose="020B0604030504040204" pitchFamily="50" charset="-128"/>
                <a:ea typeface="Meiryo UI" panose="020B0604030504040204" pitchFamily="50" charset="-128"/>
              </a:rPr>
              <a:t>ARCS</a:t>
            </a:r>
            <a:r>
              <a:rPr lang="ja-JP" altLang="en-US" dirty="0" smtClean="0">
                <a:latin typeface="Meiryo UI" panose="020B0604030504040204" pitchFamily="50" charset="-128"/>
                <a:ea typeface="Meiryo UI" panose="020B0604030504040204" pitchFamily="50" charset="-128"/>
              </a:rPr>
              <a:t>モデルに当てはめてチェックしましょう。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Attention</a:t>
            </a:r>
            <a:r>
              <a:rPr lang="ja-JP" altLang="en-US" dirty="0" smtClean="0">
                <a:latin typeface="Meiryo UI" panose="020B0604030504040204" pitchFamily="50" charset="-128"/>
                <a:ea typeface="Meiryo UI" panose="020B0604030504040204" pitchFamily="50" charset="-128"/>
              </a:rPr>
              <a:t>は、面白そう！を大事に内容や最初の案内を工夫しましょう</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Relevance</a:t>
            </a:r>
            <a:r>
              <a:rPr lang="ja-JP" altLang="en-US" dirty="0" smtClean="0">
                <a:latin typeface="Meiryo UI" panose="020B0604030504040204" pitchFamily="50" charset="-128"/>
                <a:ea typeface="Meiryo UI" panose="020B0604030504040204" pitchFamily="50" charset="-128"/>
              </a:rPr>
              <a:t>は自分事になるか？です。学習内容が学習者の関心にリンクしているように設計しましょう</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Confidence</a:t>
            </a:r>
            <a:r>
              <a:rPr lang="ja-JP" altLang="en-US" dirty="0" smtClean="0">
                <a:latin typeface="Meiryo UI" panose="020B0604030504040204" pitchFamily="50" charset="-128"/>
                <a:ea typeface="Meiryo UI" panose="020B0604030504040204" pitchFamily="50" charset="-128"/>
              </a:rPr>
              <a:t>は、自信につながるような指導です。自分でも出来そう！と思わせる工夫や、授業中で自信をつけるような仕組みです</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Satisfaction</a:t>
            </a:r>
            <a:r>
              <a:rPr lang="ja-JP" altLang="en-US" dirty="0" smtClean="0">
                <a:latin typeface="Meiryo UI" panose="020B0604030504040204" pitchFamily="50" charset="-128"/>
                <a:ea typeface="Meiryo UI" panose="020B0604030504040204" pitchFamily="50" charset="-128"/>
              </a:rPr>
              <a:t>は、やってよかったと思わせる授業の最後の演出や、評価方法です。</a:t>
            </a:r>
            <a:r>
              <a:rPr lang="en-US" altLang="ja-JP" dirty="0" smtClean="0">
                <a:latin typeface="Meiryo UI" panose="020B0604030504040204" pitchFamily="50" charset="-128"/>
                <a:ea typeface="Meiryo UI" panose="020B0604030504040204" pitchFamily="50" charset="-128"/>
              </a:rPr>
              <a:t>S</a:t>
            </a:r>
            <a:r>
              <a:rPr lang="ja-JP" altLang="en-US" dirty="0" smtClean="0">
                <a:latin typeface="Meiryo UI" panose="020B0604030504040204" pitchFamily="50" charset="-128"/>
                <a:ea typeface="Meiryo UI" panose="020B0604030504040204" pitchFamily="50" charset="-128"/>
              </a:rPr>
              <a:t>が達成できれば次の授業への意欲にもつながりますよね！</a:t>
            </a:r>
            <a:endParaRPr lang="en-US" altLang="ja-JP" dirty="0" smtClean="0">
              <a:latin typeface="Meiryo UI" panose="020B0604030504040204" pitchFamily="50" charset="-128"/>
              <a:ea typeface="Meiryo UI" panose="020B0604030504040204" pitchFamily="50" charset="-128"/>
            </a:endParaRPr>
          </a:p>
          <a:p>
            <a:endParaRPr lang="en-US" altLang="ja-JP"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52</a:t>
            </a:fld>
            <a:endParaRPr lang="en-US"/>
          </a:p>
        </p:txBody>
      </p:sp>
    </p:spTree>
    <p:extLst>
      <p:ext uri="{BB962C8B-B14F-4D97-AF65-F5344CB8AC3E}">
        <p14:creationId xmlns:p14="http://schemas.microsoft.com/office/powerpoint/2010/main" val="3623859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それではこれから、授業の中で使う動画教材の設計を</a:t>
            </a:r>
            <a:r>
              <a:rPr lang="en-US" altLang="ja-JP" dirty="0" smtClean="0">
                <a:latin typeface="Meiryo UI" panose="020B0604030504040204" pitchFamily="50" charset="-128"/>
                <a:ea typeface="Meiryo UI" panose="020B0604030504040204" pitchFamily="50" charset="-128"/>
              </a:rPr>
              <a:t>15</a:t>
            </a:r>
            <a:r>
              <a:rPr lang="ja-JP" altLang="en-US" dirty="0" smtClean="0">
                <a:latin typeface="Meiryo UI" panose="020B0604030504040204" pitchFamily="50" charset="-128"/>
                <a:ea typeface="Meiryo UI" panose="020B0604030504040204" pitchFamily="50" charset="-128"/>
              </a:rPr>
              <a:t>分で行います。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指導案シート</a:t>
            </a:r>
            <a:r>
              <a:rPr lang="en-US" altLang="ja-JP" dirty="0" smtClean="0">
                <a:latin typeface="Meiryo UI" panose="020B0604030504040204" pitchFamily="50" charset="-128"/>
                <a:ea typeface="Meiryo UI" panose="020B0604030504040204" pitchFamily="50" charset="-128"/>
              </a:rPr>
              <a:t>No.1</a:t>
            </a:r>
            <a:r>
              <a:rPr lang="ja-JP" altLang="en-US" dirty="0" smtClean="0">
                <a:latin typeface="Meiryo UI" panose="020B0604030504040204" pitchFamily="50" charset="-128"/>
                <a:ea typeface="Meiryo UI" panose="020B0604030504040204" pitchFamily="50" charset="-128"/>
              </a:rPr>
              <a:t>の改善に関しては、</a:t>
            </a:r>
            <a:r>
              <a:rPr lang="ja-JP" altLang="en-US" u="sng" dirty="0" smtClean="0">
                <a:latin typeface="Meiryo UI" panose="020B0604030504040204" pitchFamily="50" charset="-128"/>
                <a:ea typeface="Meiryo UI" panose="020B0604030504040204" pitchFamily="50" charset="-128"/>
              </a:rPr>
              <a:t>どこで動画教材を使うか？動画教材と授業をどう組み合わせて効果を出すか？</a:t>
            </a:r>
            <a:r>
              <a:rPr lang="ja-JP" altLang="en-US" u="none" dirty="0" smtClean="0">
                <a:latin typeface="Meiryo UI" panose="020B0604030504040204" pitchFamily="50" charset="-128"/>
                <a:ea typeface="Meiryo UI" panose="020B0604030504040204" pitchFamily="50" charset="-128"/>
              </a:rPr>
              <a:t>に注目して改善してください。</a:t>
            </a:r>
            <a:endParaRPr lang="en-US" altLang="ja-JP" u="sng" dirty="0" smtClean="0">
              <a:latin typeface="Meiryo UI" panose="020B0604030504040204" pitchFamily="50" charset="-128"/>
              <a:ea typeface="Meiryo UI" panose="020B0604030504040204" pitchFamily="50" charset="-128"/>
            </a:endParaRPr>
          </a:p>
          <a:p>
            <a:r>
              <a:rPr lang="ja-JP" altLang="en-US" u="none" dirty="0" smtClean="0">
                <a:latin typeface="Meiryo UI" panose="020B0604030504040204" pitchFamily="50" charset="-128"/>
                <a:ea typeface="Meiryo UI" panose="020B0604030504040204" pitchFamily="50" charset="-128"/>
              </a:rPr>
              <a:t>この改善は早めに終わらせて、</a:t>
            </a:r>
            <a:endParaRPr lang="en-US" altLang="ja-JP" u="none" dirty="0" smtClean="0">
              <a:latin typeface="Meiryo UI" panose="020B0604030504040204" pitchFamily="50" charset="-128"/>
              <a:ea typeface="Meiryo UI" panose="020B0604030504040204" pitchFamily="50" charset="-128"/>
            </a:endParaRPr>
          </a:p>
          <a:p>
            <a:r>
              <a:rPr lang="ja-JP" altLang="en-US" u="none" dirty="0" smtClean="0">
                <a:latin typeface="Meiryo UI" panose="020B0604030504040204" pitchFamily="50" charset="-128"/>
                <a:ea typeface="Meiryo UI" panose="020B0604030504040204" pitchFamily="50" charset="-128"/>
              </a:rPr>
              <a:t>指導案シート</a:t>
            </a:r>
            <a:r>
              <a:rPr lang="en-US" altLang="ja-JP" u="none" dirty="0" smtClean="0">
                <a:latin typeface="Meiryo UI" panose="020B0604030504040204" pitchFamily="50" charset="-128"/>
                <a:ea typeface="Meiryo UI" panose="020B0604030504040204" pitchFamily="50" charset="-128"/>
              </a:rPr>
              <a:t>No.2</a:t>
            </a:r>
            <a:r>
              <a:rPr lang="ja-JP" altLang="en-US" u="none" dirty="0" smtClean="0">
                <a:latin typeface="Meiryo UI" panose="020B0604030504040204" pitchFamily="50" charset="-128"/>
                <a:ea typeface="Meiryo UI" panose="020B0604030504040204" pitchFamily="50" charset="-128"/>
              </a:rPr>
              <a:t>の記入を進めてください。</a:t>
            </a:r>
            <a:endParaRPr lang="en-US" altLang="ja-JP" u="none" dirty="0" smtClean="0">
              <a:latin typeface="Meiryo UI" panose="020B0604030504040204" pitchFamily="50" charset="-128"/>
              <a:ea typeface="Meiryo UI" panose="020B0604030504040204" pitchFamily="50" charset="-128"/>
            </a:endParaRPr>
          </a:p>
          <a:p>
            <a:r>
              <a:rPr lang="ja-JP" altLang="en-US" u="none" dirty="0" smtClean="0">
                <a:latin typeface="Meiryo UI" panose="020B0604030504040204" pitchFamily="50" charset="-128"/>
                <a:ea typeface="Meiryo UI" panose="020B0604030504040204" pitchFamily="50" charset="-128"/>
              </a:rPr>
              <a:t>また、指導案シート</a:t>
            </a:r>
            <a:r>
              <a:rPr lang="en-US" altLang="ja-JP" u="none" dirty="0" smtClean="0">
                <a:latin typeface="Meiryo UI" panose="020B0604030504040204" pitchFamily="50" charset="-128"/>
                <a:ea typeface="Meiryo UI" panose="020B0604030504040204" pitchFamily="50" charset="-128"/>
              </a:rPr>
              <a:t>No2.</a:t>
            </a:r>
            <a:r>
              <a:rPr lang="ja-JP" altLang="en-US" u="none" dirty="0" smtClean="0">
                <a:latin typeface="Meiryo UI" panose="020B0604030504040204" pitchFamily="50" charset="-128"/>
                <a:ea typeface="Meiryo UI" panose="020B0604030504040204" pitchFamily="50" charset="-128"/>
              </a:rPr>
              <a:t>を元に、技術指導まとめシートも記入してください。</a:t>
            </a:r>
            <a:endParaRPr lang="en-US" altLang="ja-JP" u="none" dirty="0" smtClean="0">
              <a:latin typeface="Meiryo UI" panose="020B0604030504040204" pitchFamily="50" charset="-128"/>
              <a:ea typeface="Meiryo UI" panose="020B0604030504040204" pitchFamily="50" charset="-128"/>
            </a:endParaRPr>
          </a:p>
          <a:p>
            <a:r>
              <a:rPr lang="ja-JP" altLang="en-US" u="none" dirty="0" smtClean="0">
                <a:latin typeface="Meiryo UI" panose="020B0604030504040204" pitchFamily="50" charset="-128"/>
                <a:ea typeface="Meiryo UI" panose="020B0604030504040204" pitchFamily="50" charset="-128"/>
              </a:rPr>
              <a:t>この技術指導まとめシートは、先ほどのポイントを絞ってカンペを作る手順で進めるようにできています。</a:t>
            </a:r>
            <a:endParaRPr lang="en-US" altLang="ja-JP" u="none" dirty="0" smtClean="0">
              <a:latin typeface="Meiryo UI" panose="020B0604030504040204" pitchFamily="50" charset="-128"/>
              <a:ea typeface="Meiryo UI" panose="020B0604030504040204" pitchFamily="50" charset="-128"/>
            </a:endParaRPr>
          </a:p>
          <a:p>
            <a:r>
              <a:rPr lang="ja-JP" altLang="en-US" u="none" dirty="0" smtClean="0">
                <a:latin typeface="Meiryo UI" panose="020B0604030504040204" pitchFamily="50" charset="-128"/>
                <a:ea typeface="Meiryo UI" panose="020B0604030504040204" pitchFamily="50" charset="-128"/>
              </a:rPr>
              <a:t>このシートをカンペ代わりに収録を進めますので記入をお願いいたします。</a:t>
            </a:r>
            <a:endParaRPr lang="en-US" altLang="ja-JP" u="none" dirty="0" smtClean="0">
              <a:latin typeface="Meiryo UI" panose="020B0604030504040204" pitchFamily="50" charset="-128"/>
              <a:ea typeface="Meiryo UI" panose="020B0604030504040204" pitchFamily="50" charset="-128"/>
            </a:endParaRPr>
          </a:p>
          <a:p>
            <a:endParaRPr lang="en-US" u="none" dirty="0" smtClean="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53</a:t>
            </a:fld>
            <a:endParaRPr lang="en-US"/>
          </a:p>
        </p:txBody>
      </p:sp>
    </p:spTree>
    <p:extLst>
      <p:ext uri="{BB962C8B-B14F-4D97-AF65-F5344CB8AC3E}">
        <p14:creationId xmlns:p14="http://schemas.microsoft.com/office/powerpoint/2010/main" val="3657688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それではペアを組んで、動画教材の制作に関してのプランをお互いに共有し、ディスカッションしましょう。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ディスカッションのポイントとしては、聞き手が分からなかった部分の問いかけ、話し手側でまだ迷っている部分などあれば、聞き手に伝え一緒に改善策を考えられよう意見を出し合いましょう。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今から</a:t>
            </a:r>
            <a:r>
              <a:rPr lang="en-US" altLang="ja-JP" dirty="0" smtClean="0">
                <a:latin typeface="Meiryo UI" panose="020B0604030504040204" pitchFamily="50" charset="-128"/>
                <a:ea typeface="Meiryo UI" panose="020B0604030504040204" pitchFamily="50" charset="-128"/>
              </a:rPr>
              <a:t>15</a:t>
            </a:r>
            <a:r>
              <a:rPr lang="ja-JP" altLang="en-US" dirty="0" smtClean="0">
                <a:latin typeface="Meiryo UI" panose="020B0604030504040204" pitchFamily="50" charset="-128"/>
                <a:ea typeface="Meiryo UI" panose="020B0604030504040204" pitchFamily="50" charset="-128"/>
              </a:rPr>
              <a:t>分となります。それではどうぞ。</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教員からペア組を指定するなどして、ペアを組みやすいようにする。人数が余ってしまった場合は、教員が余った参加者とペアを組んで指導案をチェックする）</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54</a:t>
            </a:fld>
            <a:endParaRPr lang="en-US"/>
          </a:p>
        </p:txBody>
      </p:sp>
    </p:spTree>
    <p:extLst>
      <p:ext uri="{BB962C8B-B14F-4D97-AF65-F5344CB8AC3E}">
        <p14:creationId xmlns:p14="http://schemas.microsoft.com/office/powerpoint/2010/main" val="1099463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それでは動画教材の作成実習に入りたいと思います</a:t>
            </a:r>
            <a:endParaRPr kumimoji="1" lang="en-US" altLang="ja-JP" dirty="0" smtClean="0"/>
          </a:p>
          <a:p>
            <a:r>
              <a:rPr kumimoji="1" lang="ja-JP" altLang="en-US" dirty="0" smtClean="0"/>
              <a:t>撮影の際の注意点を簡単にご説明いたします。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55</a:t>
            </a:fld>
            <a:endParaRPr lang="en-US"/>
          </a:p>
        </p:txBody>
      </p:sp>
    </p:spTree>
    <p:extLst>
      <p:ext uri="{BB962C8B-B14F-4D97-AF65-F5344CB8AC3E}">
        <p14:creationId xmlns:p14="http://schemas.microsoft.com/office/powerpoint/2010/main" val="1804547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技術指導まとめシート</a:t>
            </a:r>
            <a:r>
              <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rPr>
              <a:t>No.2</a:t>
            </a: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と技術指導まとめシートを元に、動画をお互いに撮影しますがいくつか注意点を説明します。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56</a:t>
            </a:fld>
            <a:endParaRPr lang="en-US"/>
          </a:p>
        </p:txBody>
      </p:sp>
    </p:spTree>
    <p:extLst>
      <p:ext uri="{BB962C8B-B14F-4D97-AF65-F5344CB8AC3E}">
        <p14:creationId xmlns:p14="http://schemas.microsoft.com/office/powerpoint/2010/main" val="841815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実演者である講師は、撮影者に自分のスマートフォンを渡し、動画の撮影を依頼しましょう。</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撮影者は講師にどのようなアングルで撮ればよいか？聞きながら撮りましょう。</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57</a:t>
            </a:fld>
            <a:endParaRPr lang="en-US"/>
          </a:p>
        </p:txBody>
      </p:sp>
    </p:spTree>
    <p:extLst>
      <p:ext uri="{BB962C8B-B14F-4D97-AF65-F5344CB8AC3E}">
        <p14:creationId xmlns:p14="http://schemas.microsoft.com/office/powerpoint/2010/main" val="2161162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撮影はスマホのカメラでしますので、これは皆さん慣れていらっしゃいますよね？</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スマホで動画を撮ったことがない方いらっしゃいますか？（手を上げさせる）</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撮るのは簡単ですが、今回は映像の編集はしません。</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一発撮影です。３テイク以内にベストな動画を撮りましょう！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よって、編集ソフトやアプリの使い方は省略します。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理由は覚えることが増えてしまうからと、後での作業が動画の活用の面倒さを助長してしまうためです。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撮影者は、なるべく雑音が入らない場所を選び、撮影の対象物が暗くならないよう明るく撮ってあげましょう。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また講師が寄ってください、引いてくださいと指示があった場合はその通りにカメラのアングルを変えて撮影しましょう。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講師は、必ずまとめた　要点を　最初に、ポイントは〇と〇と</a:t>
            </a:r>
            <a:r>
              <a:rPr lang="ja-JP" altLang="en-US" dirty="0" err="1" smtClean="0">
                <a:latin typeface="Meiryo UI" panose="020B0604030504040204" pitchFamily="50" charset="-128"/>
                <a:ea typeface="Meiryo UI" panose="020B0604030504040204" pitchFamily="50" charset="-128"/>
              </a:rPr>
              <a:t>〇</a:t>
            </a:r>
            <a:r>
              <a:rPr lang="ja-JP" altLang="en-US" dirty="0" smtClean="0">
                <a:latin typeface="Meiryo UI" panose="020B0604030504040204" pitchFamily="50" charset="-128"/>
                <a:ea typeface="Meiryo UI" panose="020B0604030504040204" pitchFamily="50" charset="-128"/>
              </a:rPr>
              <a:t>、最後にもおさらいでポイントは〇と〇と</a:t>
            </a:r>
            <a:r>
              <a:rPr lang="ja-JP" altLang="en-US" dirty="0" err="1" smtClean="0">
                <a:latin typeface="Meiryo UI" panose="020B0604030504040204" pitchFamily="50" charset="-128"/>
                <a:ea typeface="Meiryo UI" panose="020B0604030504040204" pitchFamily="50" charset="-128"/>
              </a:rPr>
              <a:t>〇</a:t>
            </a:r>
            <a:r>
              <a:rPr lang="ja-JP" altLang="en-US" dirty="0" smtClean="0">
                <a:latin typeface="Meiryo UI" panose="020B0604030504040204" pitchFamily="50" charset="-128"/>
                <a:ea typeface="Meiryo UI" panose="020B0604030504040204" pitchFamily="50" charset="-128"/>
              </a:rPr>
              <a:t>　という感じで、前後で伝えましょう。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撮影者にベストなカメラアングルを指示しましょう。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話す速度は普段の</a:t>
            </a:r>
            <a:r>
              <a:rPr lang="en-US" altLang="ja-JP" dirty="0" smtClean="0">
                <a:latin typeface="Meiryo UI" panose="020B0604030504040204" pitchFamily="50" charset="-128"/>
                <a:ea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rPr>
              <a:t>割くらいのスピードでちょうどいいです。またここ・これ・こう　をなるべくやめて具体的に説明しましょう。</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要点は繰り返し実演すると理解が深まります。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58</a:t>
            </a:fld>
            <a:endParaRPr lang="en-US"/>
          </a:p>
        </p:txBody>
      </p:sp>
    </p:spTree>
    <p:extLst>
      <p:ext uri="{BB962C8B-B14F-4D97-AF65-F5344CB8AC3E}">
        <p14:creationId xmlns:p14="http://schemas.microsoft.com/office/powerpoint/2010/main" val="1779083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特に大切な要点の説明ですが、</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はじめにポイントを説明し、実演の中でもポイントごとに説明、最後におさらいで、もう一度ポイントを説明することで、２回聞くことになり記憶に残りやすくなります。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またポイントを説明することにより講師も実現中に抜け漏れを防ぐことができます。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59</a:t>
            </a:fld>
            <a:endParaRPr lang="en-US"/>
          </a:p>
        </p:txBody>
      </p:sp>
    </p:spTree>
    <p:extLst>
      <p:ext uri="{BB962C8B-B14F-4D97-AF65-F5344CB8AC3E}">
        <p14:creationId xmlns:p14="http://schemas.microsoft.com/office/powerpoint/2010/main" val="135894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eiryo UI" panose="020B0604030504040204" pitchFamily="50" charset="-128"/>
                <a:ea typeface="Meiryo UI" panose="020B0604030504040204" pitchFamily="50" charset="-128"/>
              </a:rPr>
              <a:t>各自、簡単に</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秒ほどで自己紹介をしてください。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必ず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・本研修に期待すること</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・本研修で取り上げる授業、</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・これまでに動画教材を活用したことがあるか？</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の３つは盛り込んでくお話ださい。</a:t>
            </a:r>
            <a:endParaRPr lang="en-US" altLang="ja-JP" dirty="0">
              <a:latin typeface="Meiryo UI" panose="020B0604030504040204" pitchFamily="50" charset="-128"/>
              <a:ea typeface="Meiryo UI" panose="020B0604030504040204" pitchFamily="50" charset="-128"/>
            </a:endParaRPr>
          </a:p>
          <a:p>
            <a:endParaRPr lang="en-US" b="1" dirty="0"/>
          </a:p>
        </p:txBody>
      </p:sp>
      <p:sp>
        <p:nvSpPr>
          <p:cNvPr id="4" name="Slide Number Placeholder 3"/>
          <p:cNvSpPr>
            <a:spLocks noGrp="1"/>
          </p:cNvSpPr>
          <p:nvPr>
            <p:ph type="sldNum" sz="quarter" idx="5"/>
          </p:nvPr>
        </p:nvSpPr>
        <p:spPr/>
        <p:txBody>
          <a:bodyPr/>
          <a:lstStyle/>
          <a:p>
            <a:fld id="{65344FAB-ACF2-4948-B5E7-FB279489DCA4}" type="slidenum">
              <a:rPr lang="en-US" smtClean="0"/>
              <a:t>6</a:t>
            </a:fld>
            <a:endParaRPr lang="en-US"/>
          </a:p>
        </p:txBody>
      </p:sp>
    </p:spTree>
    <p:extLst>
      <p:ext uri="{BB962C8B-B14F-4D97-AF65-F5344CB8AC3E}">
        <p14:creationId xmlns:p14="http://schemas.microsoft.com/office/powerpoint/2010/main" val="3818295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それでは、おさらいです。</a:t>
            </a:r>
            <a:endParaRPr lang="en-US" altLang="ja-JP" dirty="0" smtClean="0"/>
          </a:p>
          <a:p>
            <a:endParaRPr lang="en-US" altLang="ja-JP" dirty="0" smtClean="0"/>
          </a:p>
          <a:p>
            <a:r>
              <a:rPr lang="ja-JP" altLang="en-US" dirty="0" smtClean="0"/>
              <a:t>撮影者は</a:t>
            </a:r>
            <a:endParaRPr lang="en-US" altLang="ja-JP" dirty="0" smtClean="0"/>
          </a:p>
          <a:p>
            <a:r>
              <a:rPr lang="ja-JP" altLang="en-US" dirty="0" smtClean="0"/>
              <a:t>　・静かな場所で撮ろう</a:t>
            </a:r>
            <a:endParaRPr lang="en-US" altLang="ja-JP" dirty="0" smtClean="0"/>
          </a:p>
          <a:p>
            <a:r>
              <a:rPr lang="ja-JP" altLang="ja-JP" dirty="0" smtClean="0"/>
              <a:t>　</a:t>
            </a:r>
            <a:r>
              <a:rPr lang="ja-JP" altLang="en-US" dirty="0" smtClean="0"/>
              <a:t>・撮影するものは明るく撮ろう　光の当たり方に</a:t>
            </a:r>
            <a:r>
              <a:rPr lang="ja-JP" altLang="en-US" dirty="0" err="1" smtClean="0"/>
              <a:t>きを</a:t>
            </a:r>
            <a:r>
              <a:rPr lang="ja-JP" altLang="en-US" dirty="0" smtClean="0"/>
              <a:t>つけよう</a:t>
            </a:r>
            <a:endParaRPr lang="en-US" altLang="ja-JP" dirty="0" smtClean="0"/>
          </a:p>
          <a:p>
            <a:r>
              <a:rPr lang="ja-JP" altLang="ja-JP" dirty="0" smtClean="0"/>
              <a:t>　</a:t>
            </a:r>
            <a:r>
              <a:rPr lang="ja-JP" altLang="en-US" dirty="0" smtClean="0"/>
              <a:t>・講師の指示通りにカメラワークしよう</a:t>
            </a:r>
            <a:endParaRPr lang="en-US" altLang="ja-JP" dirty="0" smtClean="0"/>
          </a:p>
          <a:p>
            <a:endParaRPr lang="en-US" altLang="ja-JP" dirty="0" smtClean="0"/>
          </a:p>
          <a:p>
            <a:r>
              <a:rPr lang="ja-JP" altLang="en-US" dirty="0" smtClean="0"/>
              <a:t>講師は</a:t>
            </a:r>
            <a:endParaRPr lang="en-US" altLang="ja-JP" dirty="0" smtClean="0"/>
          </a:p>
          <a:p>
            <a:r>
              <a:rPr lang="ja-JP" altLang="ja-JP" dirty="0" smtClean="0"/>
              <a:t>　</a:t>
            </a:r>
            <a:r>
              <a:rPr lang="ja-JP" altLang="en-US" dirty="0" smtClean="0"/>
              <a:t>・前後でこの動画のポイントを説明</a:t>
            </a:r>
            <a:endParaRPr lang="en-US" altLang="ja-JP" dirty="0" smtClean="0"/>
          </a:p>
          <a:p>
            <a:r>
              <a:rPr lang="ja-JP" altLang="ja-JP" dirty="0" smtClean="0"/>
              <a:t>　</a:t>
            </a:r>
            <a:r>
              <a:rPr lang="ja-JP" altLang="en-US" dirty="0" smtClean="0"/>
              <a:t>・カメラアングルを撮影者に指示しよう</a:t>
            </a:r>
            <a:endParaRPr lang="en-US" altLang="ja-JP" dirty="0" smtClean="0"/>
          </a:p>
          <a:p>
            <a:r>
              <a:rPr lang="ja-JP" altLang="ja-JP" dirty="0" smtClean="0"/>
              <a:t>　</a:t>
            </a:r>
            <a:r>
              <a:rPr lang="ja-JP" altLang="en-US" dirty="0" smtClean="0"/>
              <a:t>・話す速度は普段の７割くらいのスピードでゆっくり</a:t>
            </a:r>
            <a:endParaRPr lang="en-US" altLang="ja-JP" dirty="0" smtClean="0"/>
          </a:p>
          <a:p>
            <a:r>
              <a:rPr lang="ja-JP" altLang="ja-JP" dirty="0" smtClean="0"/>
              <a:t>　</a:t>
            </a:r>
            <a:r>
              <a:rPr lang="ja-JP" altLang="en-US" dirty="0" smtClean="0"/>
              <a:t>・要点は繰り返そう</a:t>
            </a:r>
            <a:endParaRPr lang="en-US" altLang="ja-JP" dirty="0" smtClean="0"/>
          </a:p>
          <a:p>
            <a:endParaRPr lang="en-US" altLang="ja-JP" dirty="0" smtClean="0"/>
          </a:p>
          <a:p>
            <a:r>
              <a:rPr lang="ja-JP" altLang="en-US" dirty="0" smtClean="0"/>
              <a:t>　です。</a:t>
            </a:r>
            <a:endParaRPr lang="en-US" altLang="ja-JP" dirty="0" smtClean="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60</a:t>
            </a:fld>
            <a:endParaRPr lang="en-US"/>
          </a:p>
        </p:txBody>
      </p:sp>
    </p:spTree>
    <p:extLst>
      <p:ext uri="{BB962C8B-B14F-4D97-AF65-F5344CB8AC3E}">
        <p14:creationId xmlns:p14="http://schemas.microsoft.com/office/powerpoint/2010/main" val="2280159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rPr>
              <a:t>またこれから撮影してもらいますが、よくあるご質問として、スマホやタブレットは　縦で撮った方が良いか？横で撮った方が良いか？があります。</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正直どちらでもよいです。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ただ実演の全体像が入りやすいのは横取りです。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やらない方が良いのは、撮影途中で縦・横をかえることです。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横の幅が必要な場合は途中で縦撮りから横に変えるのではなく、横のまま撮り始めることをお勧めします。</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61</a:t>
            </a:fld>
            <a:endParaRPr lang="en-US"/>
          </a:p>
        </p:txBody>
      </p:sp>
    </p:spTree>
    <p:extLst>
      <p:ext uri="{BB962C8B-B14F-4D97-AF65-F5344CB8AC3E}">
        <p14:creationId xmlns:p14="http://schemas.microsoft.com/office/powerpoint/2010/main" val="1602418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smtClean="0">
                <a:latin typeface="Meiryo UI" panose="020B0604030504040204" pitchFamily="50" charset="-128"/>
                <a:ea typeface="Meiryo UI" panose="020B0604030504040204" pitchFamily="50" charset="-128"/>
              </a:rPr>
              <a:t>それでは、</a:t>
            </a:r>
            <a:r>
              <a:rPr lang="en-US" altLang="ja-JP" dirty="0" smtClean="0">
                <a:latin typeface="Meiryo UI" panose="020B0604030504040204" pitchFamily="50" charset="-128"/>
                <a:ea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rPr>
              <a:t>番目に撮影した動画の公開・学生への共有方法です。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62</a:t>
            </a:fld>
            <a:endParaRPr lang="en-US"/>
          </a:p>
        </p:txBody>
      </p:sp>
    </p:spTree>
    <p:extLst>
      <p:ext uri="{BB962C8B-B14F-4D97-AF65-F5344CB8AC3E}">
        <p14:creationId xmlns:p14="http://schemas.microsoft.com/office/powerpoint/2010/main" val="900996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撮影した動画をアップするには、</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スマートフォンにインストールした</a:t>
            </a:r>
            <a:r>
              <a:rPr lang="en-US" altLang="ja-JP" dirty="0" err="1" smtClean="0">
                <a:latin typeface="Meiryo UI" panose="020B0604030504040204" pitchFamily="50" charset="-128"/>
                <a:ea typeface="Meiryo UI" panose="020B0604030504040204" pitchFamily="50" charset="-128"/>
              </a:rPr>
              <a:t>Youtube</a:t>
            </a:r>
            <a:r>
              <a:rPr lang="ja-JP" altLang="en-US" dirty="0" smtClean="0">
                <a:latin typeface="Meiryo UI" panose="020B0604030504040204" pitchFamily="50" charset="-128"/>
                <a:ea typeface="Meiryo UI" panose="020B0604030504040204" pitchFamily="50" charset="-128"/>
              </a:rPr>
              <a:t>アプリを使います。</a:t>
            </a:r>
            <a:endParaRPr lang="en-US" altLang="ja-JP" dirty="0" smtClean="0">
              <a:latin typeface="Meiryo UI" panose="020B0604030504040204" pitchFamily="50" charset="-128"/>
              <a:ea typeface="Meiryo UI" panose="020B0604030504040204" pitchFamily="50" charset="-128"/>
            </a:endParaRPr>
          </a:p>
          <a:p>
            <a:r>
              <a:rPr lang="en-US" altLang="ja-JP" dirty="0" err="1" smtClean="0">
                <a:latin typeface="Meiryo UI" panose="020B0604030504040204" pitchFamily="50" charset="-128"/>
                <a:ea typeface="Meiryo UI" panose="020B0604030504040204" pitchFamily="50" charset="-128"/>
              </a:rPr>
              <a:t>Youtube</a:t>
            </a:r>
            <a:r>
              <a:rPr lang="ja-JP" altLang="en-US" dirty="0" smtClean="0">
                <a:latin typeface="Meiryo UI" panose="020B0604030504040204" pitchFamily="50" charset="-128"/>
                <a:ea typeface="Meiryo UI" panose="020B0604030504040204" pitchFamily="50" charset="-128"/>
              </a:rPr>
              <a:t>のアプリを立ち上げてください。</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立ち上げると、画面上部の真ん中から少し右に　ビデオカメラアイコンがあります。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これをタップしましょう。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録画のボタン、ライブ配信のボタンがありますが、今回は撮影した動画をアップするので、下の動画選択画面の動画一覧から、撮影した動画を選択します。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ここまでできましたか？できていない人は手を上げてくださいね。</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手を上げた参加者のところに行き個別フォロー）</a:t>
            </a:r>
            <a:endParaRPr lang="en-US" altLang="ja-JP" dirty="0" smtClean="0">
              <a:latin typeface="Meiryo UI" panose="020B0604030504040204" pitchFamily="50" charset="-128"/>
              <a:ea typeface="Meiryo UI" panose="020B0604030504040204" pitchFamily="50" charset="-128"/>
            </a:endParaRPr>
          </a:p>
          <a:p>
            <a:endParaRPr lang="en-US"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63</a:t>
            </a:fld>
            <a:endParaRPr lang="en-US"/>
          </a:p>
        </p:txBody>
      </p:sp>
    </p:spTree>
    <p:extLst>
      <p:ext uri="{BB962C8B-B14F-4D97-AF65-F5344CB8AC3E}">
        <p14:creationId xmlns:p14="http://schemas.microsoft.com/office/powerpoint/2010/main" val="3509227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動画を選択すると編集画面に変わります。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動画の撮り始めと撮り終わりのいらない部分を削除する場合、青いバーを指で動かして縮め、使う場所だけを選ぶようにします。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ちなみにこの画面で複雑な編集は出来ません。あくまで前後のカットのみです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動画の使いどころを選んだら　次へ　をタップします。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こまでできましたか？できていない人は手を上げてくださいね。</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手を上げた参加者のところに行き個別フォロー）</a:t>
            </a:r>
            <a:endParaRPr lang="en-US" altLang="ja-JP" dirty="0" smtClean="0">
              <a:latin typeface="Meiryo UI" panose="020B0604030504040204" pitchFamily="50" charset="-128"/>
              <a:ea typeface="Meiryo UI" panose="020B0604030504040204" pitchFamily="50" charset="-128"/>
            </a:endParaRPr>
          </a:p>
          <a:p>
            <a:endParaRPr lang="en-US"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64</a:t>
            </a:fld>
            <a:endParaRPr lang="en-US"/>
          </a:p>
        </p:txBody>
      </p:sp>
    </p:spTree>
    <p:extLst>
      <p:ext uri="{BB962C8B-B14F-4D97-AF65-F5344CB8AC3E}">
        <p14:creationId xmlns:p14="http://schemas.microsoft.com/office/powerpoint/2010/main" val="2040643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err="1" smtClean="0">
                <a:latin typeface="Meiryo UI" panose="020B0604030504040204" pitchFamily="50" charset="-128"/>
                <a:ea typeface="Meiryo UI" panose="020B0604030504040204" pitchFamily="50" charset="-128"/>
              </a:rPr>
              <a:t>Youtube</a:t>
            </a:r>
            <a:r>
              <a:rPr lang="ja-JP" altLang="en-US" dirty="0" smtClean="0">
                <a:latin typeface="Meiryo UI" panose="020B0604030504040204" pitchFamily="50" charset="-128"/>
                <a:ea typeface="Meiryo UI" panose="020B0604030504040204" pitchFamily="50" charset="-128"/>
              </a:rPr>
              <a:t>に公開するための説明を記入するが画面に移動します。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タイトルは、内容をそのまま書いてもいいですが、今後授業全体で動画の活用を導入していく場合は、「第〇回　〇〇〇　ポイント動画」といった感じでアーカイブ化できるよう通し番号などを付けておくと良いです。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説明文もポイントを箇条書きで書く感じでよいと思います。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プライバシーは、必ず限定公開にしましょう。これをしないと、誰でも見られる動画になります。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こまでできましたか？できていない人は手を上げてくださいね。</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手を上げた参加者のところに行き個別フォロー）</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65</a:t>
            </a:fld>
            <a:endParaRPr lang="en-US"/>
          </a:p>
        </p:txBody>
      </p:sp>
    </p:spTree>
    <p:extLst>
      <p:ext uri="{BB962C8B-B14F-4D97-AF65-F5344CB8AC3E}">
        <p14:creationId xmlns:p14="http://schemas.microsoft.com/office/powerpoint/2010/main" val="13018468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今回は</a:t>
            </a:r>
            <a:r>
              <a:rPr lang="en-US" altLang="ja-JP" dirty="0" err="1" smtClean="0"/>
              <a:t>GoogleClassroom</a:t>
            </a:r>
            <a:r>
              <a:rPr lang="ja-JP" altLang="en-US" dirty="0" smtClean="0"/>
              <a:t>で動画を共有しますので、</a:t>
            </a:r>
            <a:r>
              <a:rPr lang="en-US" altLang="ja-JP" dirty="0" smtClean="0"/>
              <a:t>URL</a:t>
            </a:r>
            <a:r>
              <a:rPr lang="ja-JP" altLang="en-US" dirty="0" smtClean="0"/>
              <a:t>をコピーします。</a:t>
            </a:r>
            <a:endParaRPr lang="en-US" altLang="ja-JP" dirty="0" smtClean="0"/>
          </a:p>
          <a:p>
            <a:endParaRPr lang="en-US" altLang="ja-JP" dirty="0" smtClean="0"/>
          </a:p>
          <a:p>
            <a:r>
              <a:rPr lang="ja-JP" altLang="en-US" dirty="0" smtClean="0"/>
              <a:t>アップロードされた動画の一覧で、選択する動画の欄の　縦に点が３つ並んでいるアイコンをタップします。</a:t>
            </a:r>
            <a:endParaRPr lang="en-US" altLang="ja-JP" dirty="0" smtClean="0"/>
          </a:p>
          <a:p>
            <a:r>
              <a:rPr lang="ja-JP" altLang="en-US" dirty="0" smtClean="0"/>
              <a:t>そうしますと、作業項目が出てきます。その中から、共有　という項目を選択します。</a:t>
            </a:r>
            <a:endParaRPr lang="en-US" altLang="ja-JP" dirty="0" smtClean="0"/>
          </a:p>
          <a:p>
            <a:endParaRPr lang="en-US" altLang="ja-JP" dirty="0" smtClean="0"/>
          </a:p>
          <a:p>
            <a:r>
              <a:rPr lang="ja-JP" altLang="en-US" dirty="0" smtClean="0"/>
              <a:t>リンクの共有の方法は色々ありますが、今回は</a:t>
            </a:r>
            <a:r>
              <a:rPr lang="en-US" altLang="ja-JP" dirty="0" smtClean="0"/>
              <a:t>URL</a:t>
            </a:r>
            <a:r>
              <a:rPr lang="ja-JP" altLang="en-US" dirty="0" smtClean="0"/>
              <a:t>をコピーしておくだけなので、コピーをタップします。</a:t>
            </a:r>
            <a:endParaRPr lang="en-US" altLang="ja-JP" dirty="0" smtClean="0"/>
          </a:p>
          <a:p>
            <a:r>
              <a:rPr lang="ja-JP" altLang="en-US" dirty="0" smtClean="0"/>
              <a:t>これで一時的に</a:t>
            </a:r>
            <a:r>
              <a:rPr lang="en-US" altLang="ja-JP" dirty="0" smtClean="0"/>
              <a:t>URL</a:t>
            </a:r>
            <a:r>
              <a:rPr lang="ja-JP" altLang="en-US" dirty="0" smtClean="0"/>
              <a:t>がスマホの中でコピーされた状態になります。</a:t>
            </a:r>
            <a:endParaRPr lang="en-US" altLang="ja-JP" dirty="0" smtClean="0"/>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こまでできましたか？できていない人は手を上げてくださいね。</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手を上げた参加者のところに行き個別フォロー）</a:t>
            </a:r>
            <a:endParaRPr lang="en-US" altLang="ja-JP" dirty="0" smtClean="0">
              <a:latin typeface="Meiryo UI" panose="020B0604030504040204" pitchFamily="50" charset="-128"/>
              <a:ea typeface="Meiryo UI" panose="020B0604030504040204" pitchFamily="50" charset="-128"/>
            </a:endParaRPr>
          </a:p>
          <a:p>
            <a:pPr defTabSz="946404">
              <a:defRPr/>
            </a:pPr>
            <a:endParaRPr lang="en-US" altLang="ja-JP" dirty="0" smtClean="0">
              <a:latin typeface="Meiryo UI" panose="020B0604030504040204" pitchFamily="50" charset="-128"/>
              <a:ea typeface="Meiryo UI" panose="020B0604030504040204" pitchFamily="50" charset="-128"/>
            </a:endParaRPr>
          </a:p>
          <a:p>
            <a:pPr defTabSz="946404">
              <a:defRPr/>
            </a:pPr>
            <a:r>
              <a:rPr lang="ja-JP" altLang="en-US" dirty="0" smtClean="0">
                <a:latin typeface="Meiryo UI" panose="020B0604030504040204" pitchFamily="50" charset="-128"/>
                <a:ea typeface="Meiryo UI" panose="020B0604030504040204" pitchFamily="50" charset="-128"/>
              </a:rPr>
              <a:t>ここまでで</a:t>
            </a:r>
            <a:r>
              <a:rPr lang="en-US" altLang="ja-JP" dirty="0" err="1" smtClean="0">
                <a:latin typeface="Meiryo UI" panose="020B0604030504040204" pitchFamily="50" charset="-128"/>
                <a:ea typeface="Meiryo UI" panose="020B0604030504040204" pitchFamily="50" charset="-128"/>
              </a:rPr>
              <a:t>Youtube</a:t>
            </a:r>
            <a:r>
              <a:rPr lang="ja-JP" altLang="en-US" dirty="0" smtClean="0">
                <a:latin typeface="Meiryo UI" panose="020B0604030504040204" pitchFamily="50" charset="-128"/>
                <a:ea typeface="Meiryo UI" panose="020B0604030504040204" pitchFamily="50" charset="-128"/>
              </a:rPr>
              <a:t>アプリは一旦終わりです。</a:t>
            </a:r>
            <a:endParaRPr lang="en-US" altLang="ja-JP" dirty="0" smtClean="0">
              <a:latin typeface="Meiryo UI" panose="020B0604030504040204" pitchFamily="50" charset="-128"/>
              <a:ea typeface="Meiryo UI" panose="020B0604030504040204" pitchFamily="50" charset="-128"/>
            </a:endParaRPr>
          </a:p>
          <a:p>
            <a:endParaRPr lang="en-US" altLang="ja-JP" dirty="0" smtClean="0"/>
          </a:p>
          <a:p>
            <a:endParaRPr lang="en-US" altLang="ja-JP"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66</a:t>
            </a:fld>
            <a:endParaRPr lang="en-US"/>
          </a:p>
        </p:txBody>
      </p:sp>
    </p:spTree>
    <p:extLst>
      <p:ext uri="{BB962C8B-B14F-4D97-AF65-F5344CB8AC3E}">
        <p14:creationId xmlns:p14="http://schemas.microsoft.com/office/powerpoint/2010/main" val="2536463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err="1" smtClean="0">
                <a:latin typeface="Meiryo UI" panose="020B0604030504040204" pitchFamily="50" charset="-128"/>
                <a:ea typeface="Meiryo UI" panose="020B0604030504040204" pitchFamily="50" charset="-128"/>
              </a:rPr>
              <a:t>GoogleClassroom</a:t>
            </a:r>
            <a:r>
              <a:rPr lang="ja-JP" altLang="en-US" dirty="0" smtClean="0">
                <a:latin typeface="Meiryo UI" panose="020B0604030504040204" pitchFamily="50" charset="-128"/>
                <a:ea typeface="Meiryo UI" panose="020B0604030504040204" pitchFamily="50" charset="-128"/>
              </a:rPr>
              <a:t>のアプリに移動します。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まだインストールされていない方は、</a:t>
            </a:r>
            <a:r>
              <a:rPr lang="en-US" altLang="ja-JP" dirty="0" err="1" smtClean="0">
                <a:latin typeface="Meiryo UI" panose="020B0604030504040204" pitchFamily="50" charset="-128"/>
                <a:ea typeface="Meiryo UI" panose="020B0604030504040204" pitchFamily="50" charset="-128"/>
              </a:rPr>
              <a:t>AppStore</a:t>
            </a:r>
            <a:r>
              <a:rPr lang="ja-JP" altLang="en-US" dirty="0" smtClean="0">
                <a:latin typeface="Meiryo UI" panose="020B0604030504040204" pitchFamily="50" charset="-128"/>
                <a:ea typeface="Meiryo UI" panose="020B0604030504040204" pitchFamily="50" charset="-128"/>
              </a:rPr>
              <a:t>もしくは</a:t>
            </a:r>
            <a:r>
              <a:rPr lang="en-US" altLang="ja-JP" dirty="0" err="1" smtClean="0">
                <a:latin typeface="Meiryo UI" panose="020B0604030504040204" pitchFamily="50" charset="-128"/>
                <a:ea typeface="Meiryo UI" panose="020B0604030504040204" pitchFamily="50" charset="-128"/>
              </a:rPr>
              <a:t>GooglePlay</a:t>
            </a:r>
            <a:r>
              <a:rPr lang="ja-JP" altLang="en-US" dirty="0" smtClean="0">
                <a:latin typeface="Meiryo UI" panose="020B0604030504040204" pitchFamily="50" charset="-128"/>
                <a:ea typeface="Meiryo UI" panose="020B0604030504040204" pitchFamily="50" charset="-128"/>
              </a:rPr>
              <a:t>から無料でインストールしておいてください。</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67</a:t>
            </a:fld>
            <a:endParaRPr lang="en-US"/>
          </a:p>
        </p:txBody>
      </p:sp>
    </p:spTree>
    <p:extLst>
      <p:ext uri="{BB962C8B-B14F-4D97-AF65-F5344CB8AC3E}">
        <p14:creationId xmlns:p14="http://schemas.microsoft.com/office/powerpoint/2010/main" val="1380845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初めて</a:t>
            </a:r>
            <a:r>
              <a:rPr lang="en-US" altLang="ja-JP" dirty="0" err="1" smtClean="0">
                <a:latin typeface="Meiryo UI" panose="020B0604030504040204" pitchFamily="50" charset="-128"/>
                <a:ea typeface="Meiryo UI" panose="020B0604030504040204" pitchFamily="50" charset="-128"/>
              </a:rPr>
              <a:t>GoogleClassroom</a:t>
            </a:r>
            <a:r>
              <a:rPr lang="ja-JP" altLang="en-US" dirty="0" smtClean="0">
                <a:latin typeface="Meiryo UI" panose="020B0604030504040204" pitchFamily="50" charset="-128"/>
                <a:ea typeface="Meiryo UI" panose="020B0604030504040204" pitchFamily="50" charset="-128"/>
              </a:rPr>
              <a:t>アプリのアイコンをタップしますと、まだクラスが表示されていない画面が出ます。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まずはクラスに参加しましょう。</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画面右上の＋のアイコンをタップします。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別途講師から共有されているクラスコードを記入します。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クラスコードは　〇〇〇〇〇　になります。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ホワイトボードなどに記載するか、プロジェクタでクラスルームを開き、クラスコードをクリックして拡大してシェア）</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記入したら　画面右上の参加ボタンをタップします。</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68</a:t>
            </a:fld>
            <a:endParaRPr lang="en-US"/>
          </a:p>
        </p:txBody>
      </p:sp>
    </p:spTree>
    <p:extLst>
      <p:ext uri="{BB962C8B-B14F-4D97-AF65-F5344CB8AC3E}">
        <p14:creationId xmlns:p14="http://schemas.microsoft.com/office/powerpoint/2010/main" val="3107240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参加したクラスの中の、　クラスで共有　という欄がありますのでコチラをタップし、今回は、</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学校名</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お名前</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動画のタイトルを入力し、</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右上のクリップのアイコンをタップしリンクを選択します。</a:t>
            </a:r>
            <a:endParaRPr lang="en-US" altLang="ja-JP" dirty="0" smtClean="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69</a:t>
            </a:fld>
            <a:endParaRPr lang="en-US"/>
          </a:p>
        </p:txBody>
      </p:sp>
    </p:spTree>
    <p:extLst>
      <p:ext uri="{BB962C8B-B14F-4D97-AF65-F5344CB8AC3E}">
        <p14:creationId xmlns:p14="http://schemas.microsoft.com/office/powerpoint/2010/main" val="202047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effectLst/>
                <a:latin typeface="Meiryo UI" panose="020B0604030504040204" pitchFamily="50" charset="-128"/>
                <a:ea typeface="Meiryo UI" panose="020B0604030504040204" pitchFamily="50" charset="-128"/>
              </a:rPr>
              <a:t>皆様自己紹介ありがとうございました。</a:t>
            </a:r>
            <a:endParaRPr kumimoji="1" lang="en-US" altLang="ja-JP" dirty="0" smtClean="0">
              <a:effectLst/>
              <a:latin typeface="Meiryo UI" panose="020B0604030504040204" pitchFamily="50" charset="-128"/>
              <a:ea typeface="Meiryo UI" panose="020B0604030504040204" pitchFamily="50" charset="-128"/>
            </a:endParaRPr>
          </a:p>
          <a:p>
            <a:r>
              <a:rPr kumimoji="1" lang="ja-JP" altLang="en-US" dirty="0" smtClean="0">
                <a:effectLst/>
                <a:latin typeface="Meiryo UI" panose="020B0604030504040204" pitchFamily="50" charset="-128"/>
                <a:ea typeface="Meiryo UI" panose="020B0604030504040204" pitchFamily="50" charset="-128"/>
              </a:rPr>
              <a:t>（ここで自己紹介を受けての講師の感想を一言）</a:t>
            </a:r>
            <a:endParaRPr kumimoji="1" lang="en-US" altLang="ja-JP" dirty="0" smtClean="0">
              <a:effectLst/>
              <a:latin typeface="Meiryo UI" panose="020B0604030504040204" pitchFamily="50" charset="-128"/>
              <a:ea typeface="Meiryo UI" panose="020B0604030504040204" pitchFamily="50" charset="-128"/>
            </a:endParaRPr>
          </a:p>
          <a:p>
            <a:endParaRPr kumimoji="1" lang="en-US" altLang="ja-JP" dirty="0" smtClean="0">
              <a:effectLst/>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それでは始めてまいりましょう！</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まず、事前課題について確認したいと思います。</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7</a:t>
            </a:fld>
            <a:endParaRPr lang="en-US"/>
          </a:p>
        </p:txBody>
      </p:sp>
    </p:spTree>
    <p:extLst>
      <p:ext uri="{BB962C8B-B14F-4D97-AF65-F5344CB8AC3E}">
        <p14:creationId xmlns:p14="http://schemas.microsoft.com/office/powerpoint/2010/main" val="2246286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リンクの追加の画面になりましたら、先ほど共有で</a:t>
            </a:r>
            <a:r>
              <a:rPr lang="en-US" altLang="ja-JP" dirty="0" smtClean="0">
                <a:latin typeface="Meiryo UI" panose="020B0604030504040204" pitchFamily="50" charset="-128"/>
                <a:ea typeface="Meiryo UI" panose="020B0604030504040204" pitchFamily="50" charset="-128"/>
              </a:rPr>
              <a:t>URL</a:t>
            </a:r>
            <a:r>
              <a:rPr lang="ja-JP" altLang="en-US" dirty="0" smtClean="0">
                <a:latin typeface="Meiryo UI" panose="020B0604030504040204" pitchFamily="50" charset="-128"/>
                <a:ea typeface="Meiryo UI" panose="020B0604030504040204" pitchFamily="50" charset="-128"/>
              </a:rPr>
              <a:t>をコピーしたものを画面タップで、貼り付けます。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情報と添付のファイルが、サムネイルに変わったら　紙飛行機のアイコンをタップしてください。これで参加したクラスに共有されました。</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70</a:t>
            </a:fld>
            <a:endParaRPr lang="en-US"/>
          </a:p>
        </p:txBody>
      </p:sp>
    </p:spTree>
    <p:extLst>
      <p:ext uri="{BB962C8B-B14F-4D97-AF65-F5344CB8AC3E}">
        <p14:creationId xmlns:p14="http://schemas.microsoft.com/office/powerpoint/2010/main" val="8391674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effectLst/>
                <a:latin typeface="Meiryo UI" panose="020B0604030504040204" pitchFamily="50" charset="-128"/>
                <a:ea typeface="Meiryo UI" panose="020B0604030504040204" pitchFamily="50" charset="-128"/>
              </a:rPr>
              <a:t>それでは今から動画の撮影に入ってください。</a:t>
            </a:r>
            <a:endParaRPr lang="en-US" altLang="ja-JP" dirty="0" smtClean="0">
              <a:effectLst/>
              <a:latin typeface="Meiryo UI" panose="020B0604030504040204" pitchFamily="50" charset="-128"/>
              <a:ea typeface="Meiryo UI" panose="020B0604030504040204" pitchFamily="50" charset="-128"/>
            </a:endParaRPr>
          </a:p>
          <a:p>
            <a:r>
              <a:rPr lang="ja-JP" altLang="en-US" dirty="0" smtClean="0">
                <a:effectLst/>
                <a:latin typeface="Meiryo UI" panose="020B0604030504040204" pitchFamily="50" charset="-128"/>
                <a:ea typeface="Meiryo UI" panose="020B0604030504040204" pitchFamily="50" charset="-128"/>
              </a:rPr>
              <a:t>それぞれのグループごとに撮影してもらってもよいですし、グループの中でペアに分かれて撮影してもらってもよいです。</a:t>
            </a:r>
            <a:endParaRPr lang="en-US" altLang="ja-JP" dirty="0" smtClean="0">
              <a:effectLst/>
              <a:latin typeface="Meiryo UI" panose="020B0604030504040204" pitchFamily="50" charset="-128"/>
              <a:ea typeface="Meiryo UI" panose="020B0604030504040204" pitchFamily="50" charset="-128"/>
            </a:endParaRPr>
          </a:p>
          <a:p>
            <a:r>
              <a:rPr lang="ja-JP" altLang="en-US" dirty="0" smtClean="0">
                <a:effectLst/>
                <a:latin typeface="Meiryo UI" panose="020B0604030504040204" pitchFamily="50" charset="-128"/>
                <a:ea typeface="Meiryo UI" panose="020B0604030504040204" pitchFamily="50" charset="-128"/>
              </a:rPr>
              <a:t>個別相談を受け付けていますので、何か撮影に関して不明点や相談があれば、いつでも聞きてください。</a:t>
            </a:r>
            <a:endParaRPr lang="en-US" altLang="ja-JP" dirty="0" smtClean="0">
              <a:effectLst/>
              <a:latin typeface="Meiryo UI" panose="020B0604030504040204" pitchFamily="50" charset="-128"/>
              <a:ea typeface="Meiryo UI" panose="020B0604030504040204" pitchFamily="50" charset="-128"/>
            </a:endParaRPr>
          </a:p>
          <a:p>
            <a:r>
              <a:rPr lang="ja-JP" altLang="en-US" dirty="0" smtClean="0">
                <a:effectLst/>
                <a:latin typeface="Meiryo UI" panose="020B0604030504040204" pitchFamily="50" charset="-128"/>
                <a:ea typeface="Meiryo UI" panose="020B0604030504040204" pitchFamily="50" charset="-128"/>
              </a:rPr>
              <a:t>時間は</a:t>
            </a:r>
            <a:r>
              <a:rPr lang="en-US" altLang="ja-JP" dirty="0" smtClean="0">
                <a:effectLst/>
                <a:latin typeface="Meiryo UI" panose="020B0604030504040204" pitchFamily="50" charset="-128"/>
                <a:ea typeface="Meiryo UI" panose="020B0604030504040204" pitchFamily="50" charset="-128"/>
              </a:rPr>
              <a:t>70</a:t>
            </a:r>
            <a:r>
              <a:rPr lang="ja-JP" altLang="en-US" dirty="0" smtClean="0">
                <a:effectLst/>
                <a:latin typeface="Meiryo UI" panose="020B0604030504040204" pitchFamily="50" charset="-128"/>
                <a:ea typeface="Meiryo UI" panose="020B0604030504040204" pitchFamily="50" charset="-128"/>
              </a:rPr>
              <a:t>分です。〇時〇分を目途にこの部屋に戻ってきてください。</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71</a:t>
            </a:fld>
            <a:endParaRPr lang="en-US"/>
          </a:p>
        </p:txBody>
      </p:sp>
    </p:spTree>
    <p:extLst>
      <p:ext uri="{BB962C8B-B14F-4D97-AF65-F5344CB8AC3E}">
        <p14:creationId xmlns:p14="http://schemas.microsoft.com/office/powerpoint/2010/main" val="3436991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日目お疲れ様でした。今日は撮影するところまでで終了となります。</a:t>
            </a:r>
            <a:endParaRPr kumimoji="1" lang="en-US" altLang="ja-JP" dirty="0" smtClean="0"/>
          </a:p>
          <a:p>
            <a:r>
              <a:rPr kumimoji="1" lang="ja-JP" altLang="en-US" dirty="0" smtClean="0"/>
              <a:t>それでは今日の学びを振り返ってみましょう。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72</a:t>
            </a:fld>
            <a:endParaRPr lang="en-US"/>
          </a:p>
        </p:txBody>
      </p:sp>
    </p:spTree>
    <p:extLst>
      <p:ext uri="{BB962C8B-B14F-4D97-AF65-F5344CB8AC3E}">
        <p14:creationId xmlns:p14="http://schemas.microsoft.com/office/powerpoint/2010/main" val="1221307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en-US" altLang="ja-JP" dirty="0" smtClean="0">
                <a:effectLst/>
              </a:rPr>
              <a:t>1</a:t>
            </a:r>
            <a:r>
              <a:rPr lang="ja-JP" altLang="en-US" dirty="0" smtClean="0">
                <a:effectLst/>
              </a:rPr>
              <a:t>日目の成果をスライドにまとめました。</a:t>
            </a:r>
            <a:endParaRPr lang="en-US" altLang="ja-JP" dirty="0" smtClean="0">
              <a:effectLst/>
            </a:endParaRP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73</a:t>
            </a:fld>
            <a:endParaRPr lang="en-US"/>
          </a:p>
        </p:txBody>
      </p:sp>
    </p:spTree>
    <p:extLst>
      <p:ext uri="{BB962C8B-B14F-4D97-AF65-F5344CB8AC3E}">
        <p14:creationId xmlns:p14="http://schemas.microsoft.com/office/powerpoint/2010/main" val="41648509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目標としては、</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pPr defTabSz="946404">
              <a:defRPr/>
            </a:pP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・動画教材の設計と開発　　</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動画制作の手順を覚えましたか？</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・授業における動画教材の活用法は理解できましたか？</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ja-JP" dirty="0" smtClean="0">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これが理解できていると、どこに使うべきかがわかります。そして、</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・授業改善のための評価計画があります。</a:t>
            </a:r>
            <a:endParaRPr lang="en-US" altLang="ja-JP"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lang="en-US"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74</a:t>
            </a:fld>
            <a:endParaRPr lang="en-US"/>
          </a:p>
        </p:txBody>
      </p:sp>
    </p:spTree>
    <p:extLst>
      <p:ext uri="{BB962C8B-B14F-4D97-AF65-F5344CB8AC3E}">
        <p14:creationId xmlns:p14="http://schemas.microsoft.com/office/powerpoint/2010/main" val="1757416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rPr>
              <a:t>おさらいとして、授業の中で必ずすべてのコマで動画活用の必要性はないと思います。</a:t>
            </a:r>
            <a:endParaRPr lang="en-US" altLang="ja-JP" dirty="0" smtClean="0">
              <a:solidFill>
                <a:schemeClr val="tx1">
                  <a:lumMod val="75000"/>
                  <a:lumOff val="25000"/>
                </a:schemeClr>
              </a:solidFill>
            </a:endParaRPr>
          </a:p>
          <a:p>
            <a:r>
              <a:rPr lang="ja-JP" altLang="en-US" dirty="0" smtClean="0">
                <a:solidFill>
                  <a:schemeClr val="tx1">
                    <a:lumMod val="75000"/>
                    <a:lumOff val="25000"/>
                  </a:schemeClr>
                </a:solidFill>
              </a:rPr>
              <a:t>技術指導にばらつきが出そうな部分に絞ってもいいので、効果的に活用できるように、そしてその評価までをまとめられると良かったですね。</a:t>
            </a:r>
            <a:endParaRPr lang="en-US" altLang="ja-JP" dirty="0" smtClean="0">
              <a:solidFill>
                <a:schemeClr val="tx1">
                  <a:lumMod val="75000"/>
                  <a:lumOff val="25000"/>
                </a:schemeClr>
              </a:solidFill>
            </a:endParaRPr>
          </a:p>
          <a:p>
            <a:endParaRPr lang="en-US"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75</a:t>
            </a:fld>
            <a:endParaRPr lang="en-US"/>
          </a:p>
        </p:txBody>
      </p:sp>
    </p:spTree>
    <p:extLst>
      <p:ext uri="{BB962C8B-B14F-4D97-AF65-F5344CB8AC3E}">
        <p14:creationId xmlns:p14="http://schemas.microsoft.com/office/powerpoint/2010/main" val="39408823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effectLst/>
              </a:rPr>
              <a:t>技術指導への動画教材でもっとも考えるべきは、教え方　です。</a:t>
            </a:r>
            <a:endParaRPr lang="en-US" altLang="ja-JP" dirty="0" smtClean="0">
              <a:solidFill>
                <a:schemeClr val="tx1">
                  <a:lumMod val="75000"/>
                  <a:lumOff val="25000"/>
                </a:schemeClr>
              </a:solidFill>
              <a:effectLst/>
            </a:endParaRPr>
          </a:p>
          <a:p>
            <a:r>
              <a:rPr lang="ja-JP" altLang="en-US" dirty="0" smtClean="0">
                <a:solidFill>
                  <a:schemeClr val="tx1">
                    <a:lumMod val="75000"/>
                    <a:lumOff val="25000"/>
                  </a:schemeClr>
                </a:solidFill>
                <a:effectLst/>
              </a:rPr>
              <a:t>全体の授業の中で、ロードマップの各フェーズで、コマで、どういう意図で動画教材を導入し、どう活用させ、効果を出すか？</a:t>
            </a:r>
            <a:endParaRPr lang="en-US" altLang="ja-JP" dirty="0" smtClean="0">
              <a:solidFill>
                <a:schemeClr val="tx1">
                  <a:lumMod val="75000"/>
                  <a:lumOff val="25000"/>
                </a:schemeClr>
              </a:solidFill>
              <a:effectLst/>
            </a:endParaRPr>
          </a:p>
          <a:p>
            <a:r>
              <a:rPr lang="ja-JP" altLang="en-US" dirty="0" smtClean="0">
                <a:solidFill>
                  <a:schemeClr val="tx1">
                    <a:lumMod val="75000"/>
                    <a:lumOff val="25000"/>
                  </a:schemeClr>
                </a:solidFill>
                <a:effectLst/>
              </a:rPr>
              <a:t>設計の段階で目標を戦略的にクリアさせる方法を考えましょう。</a:t>
            </a:r>
            <a:endParaRPr lang="en-US" altLang="ja-JP" dirty="0" smtClean="0">
              <a:solidFill>
                <a:schemeClr val="tx1">
                  <a:lumMod val="75000"/>
                  <a:lumOff val="25000"/>
                </a:schemeClr>
              </a:solidFill>
              <a:effectLst/>
            </a:endParaRPr>
          </a:p>
          <a:p>
            <a:endParaRPr lang="en-US" altLang="ja-JP" dirty="0" smtClean="0">
              <a:effectLst/>
            </a:endParaRPr>
          </a:p>
          <a:p>
            <a:r>
              <a:rPr lang="en-US" dirty="0" smtClean="0">
                <a:effectLst/>
              </a:rPr>
              <a:t> </a:t>
            </a: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76</a:t>
            </a:fld>
            <a:endParaRPr lang="en-US"/>
          </a:p>
        </p:txBody>
      </p:sp>
    </p:spTree>
    <p:extLst>
      <p:ext uri="{BB962C8B-B14F-4D97-AF65-F5344CB8AC3E}">
        <p14:creationId xmlns:p14="http://schemas.microsoft.com/office/powerpoint/2010/main" val="2205994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effectLst/>
                <a:latin typeface="Meiryo UI" panose="020B0604030504040204" pitchFamily="50" charset="-128"/>
                <a:ea typeface="Meiryo UI" panose="020B0604030504040204" pitchFamily="50" charset="-128"/>
              </a:rPr>
              <a:t>ガニエの</a:t>
            </a:r>
            <a:r>
              <a:rPr lang="en-US" altLang="ja-JP" dirty="0" smtClean="0">
                <a:effectLst/>
                <a:latin typeface="Meiryo UI" panose="020B0604030504040204" pitchFamily="50" charset="-128"/>
                <a:ea typeface="Meiryo UI" panose="020B0604030504040204" pitchFamily="50" charset="-128"/>
              </a:rPr>
              <a:t>9</a:t>
            </a:r>
            <a:r>
              <a:rPr lang="ja-JP" altLang="en-US" dirty="0" smtClean="0">
                <a:effectLst/>
                <a:latin typeface="Meiryo UI" panose="020B0604030504040204" pitchFamily="50" charset="-128"/>
                <a:ea typeface="Meiryo UI" panose="020B0604030504040204" pitchFamily="50" charset="-128"/>
              </a:rPr>
              <a:t>教授事象が、指導案では組み込まれていました。</a:t>
            </a:r>
            <a:endParaRPr lang="en-US" altLang="ja-JP" dirty="0" smtClean="0">
              <a:effectLst/>
              <a:latin typeface="Meiryo UI" panose="020B0604030504040204" pitchFamily="50" charset="-128"/>
              <a:ea typeface="Meiryo UI" panose="020B0604030504040204" pitchFamily="50" charset="-128"/>
            </a:endParaRPr>
          </a:p>
          <a:p>
            <a:endParaRPr lang="en-US" altLang="ja-JP" dirty="0" smtClean="0">
              <a:effectLst/>
              <a:latin typeface="Meiryo UI" panose="020B0604030504040204" pitchFamily="50" charset="-128"/>
              <a:ea typeface="Meiryo UI" panose="020B0604030504040204" pitchFamily="50" charset="-128"/>
            </a:endParaRPr>
          </a:p>
          <a:p>
            <a:r>
              <a:rPr lang="en-US" altLang="ja-JP" dirty="0" smtClean="0">
                <a:effectLst/>
                <a:latin typeface="Meiryo UI" panose="020B0604030504040204" pitchFamily="50" charset="-128"/>
                <a:ea typeface="Meiryo UI" panose="020B0604030504040204" pitchFamily="50" charset="-128"/>
              </a:rPr>
              <a:t>9</a:t>
            </a:r>
            <a:r>
              <a:rPr lang="ja-JP" altLang="en-US" dirty="0" smtClean="0">
                <a:effectLst/>
                <a:latin typeface="Meiryo UI" panose="020B0604030504040204" pitchFamily="50" charset="-128"/>
                <a:ea typeface="Meiryo UI" panose="020B0604030504040204" pitchFamily="50" charset="-128"/>
              </a:rPr>
              <a:t>教授事象は授業の設計の基礎が詰まっています。</a:t>
            </a:r>
            <a:endParaRPr lang="en-US" altLang="ja-JP" dirty="0" smtClean="0">
              <a:effectLst/>
              <a:latin typeface="Meiryo UI" panose="020B0604030504040204" pitchFamily="50" charset="-128"/>
              <a:ea typeface="Meiryo UI" panose="020B0604030504040204" pitchFamily="50" charset="-128"/>
            </a:endParaRPr>
          </a:p>
          <a:p>
            <a:r>
              <a:rPr lang="ja-JP" altLang="en-US" dirty="0" smtClean="0">
                <a:effectLst/>
                <a:latin typeface="Meiryo UI" panose="020B0604030504040204" pitchFamily="50" charset="-128"/>
                <a:ea typeface="Meiryo UI" panose="020B0604030504040204" pitchFamily="50" charset="-128"/>
              </a:rPr>
              <a:t>各項目に当てはめて、動画を絡めてどんな活用をするか？を考える指標として使ってください。</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77</a:t>
            </a:fld>
            <a:endParaRPr lang="en-US"/>
          </a:p>
        </p:txBody>
      </p:sp>
    </p:spTree>
    <p:extLst>
      <p:ext uri="{BB962C8B-B14F-4D97-AF65-F5344CB8AC3E}">
        <p14:creationId xmlns:p14="http://schemas.microsoft.com/office/powerpoint/2010/main" val="371430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チェックポイントは少しボリュームが多いので、ポイントを絞って最低限クリアしなければならない部分はクリアしましょう。</a:t>
            </a:r>
            <a:endParaRPr lang="en-US" altLang="ja-JP" dirty="0" smtClean="0">
              <a:solidFill>
                <a:schemeClr val="tx1">
                  <a:lumMod val="75000"/>
                  <a:lumOff val="25000"/>
                </a:schemeClr>
              </a:solidFill>
              <a:effectLst/>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動画教材の活用方法が明確になっていて、授業の戦略にしっかり効果的に組み込まれているか？</a:t>
            </a:r>
            <a:endParaRPr lang="en-US" altLang="ja-JP" dirty="0" smtClean="0">
              <a:solidFill>
                <a:schemeClr val="tx1">
                  <a:lumMod val="75000"/>
                  <a:lumOff val="25000"/>
                </a:schemeClr>
              </a:solidFill>
              <a:effectLst/>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動画は音に気をつけているか？　</a:t>
            </a:r>
            <a:endParaRPr lang="en-US" altLang="ja-JP" dirty="0" smtClean="0">
              <a:solidFill>
                <a:schemeClr val="tx1">
                  <a:lumMod val="75000"/>
                  <a:lumOff val="25000"/>
                </a:schemeClr>
              </a:solidFill>
              <a:effectLst/>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あれ・これ・こうなどの指示語ではなく具体的な解説か？</a:t>
            </a:r>
            <a:endParaRPr lang="en-US" altLang="ja-JP" dirty="0" smtClean="0">
              <a:solidFill>
                <a:schemeClr val="tx1">
                  <a:lumMod val="75000"/>
                  <a:lumOff val="25000"/>
                </a:schemeClr>
              </a:solidFill>
              <a:effectLst/>
              <a:latin typeface="Meiryo UI" panose="020B0604030504040204" pitchFamily="50" charset="-128"/>
              <a:ea typeface="Meiryo UI" panose="020B0604030504040204" pitchFamily="50" charset="-128"/>
            </a:endParaRPr>
          </a:p>
          <a:p>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ポイントは４</a:t>
            </a:r>
            <a:r>
              <a:rPr lang="en-US" altLang="ja-JP" dirty="0" smtClean="0">
                <a:solidFill>
                  <a:schemeClr val="tx1">
                    <a:lumMod val="75000"/>
                    <a:lumOff val="25000"/>
                  </a:schemeClr>
                </a:solidFill>
                <a:effectLst/>
                <a:latin typeface="Meiryo UI" panose="020B0604030504040204" pitchFamily="50" charset="-128"/>
                <a:ea typeface="Meiryo UI" panose="020B0604030504040204" pitchFamily="50" charset="-128"/>
              </a:rPr>
              <a:t>±</a:t>
            </a:r>
            <a:r>
              <a:rPr lang="ja-JP" altLang="en-US" dirty="0" smtClean="0">
                <a:solidFill>
                  <a:schemeClr val="tx1">
                    <a:lumMod val="75000"/>
                    <a:lumOff val="25000"/>
                  </a:schemeClr>
                </a:solidFill>
                <a:effectLst/>
                <a:latin typeface="Meiryo UI" panose="020B0604030504040204" pitchFamily="50" charset="-128"/>
                <a:ea typeface="Meiryo UI" panose="020B0604030504040204" pitchFamily="50" charset="-128"/>
              </a:rPr>
              <a:t>１になっているか？</a:t>
            </a:r>
            <a:endParaRPr lang="en-US" altLang="ja-JP" dirty="0" smtClean="0">
              <a:effectLst/>
              <a:latin typeface="Meiryo UI" panose="020B0604030504040204" pitchFamily="50" charset="-128"/>
              <a:ea typeface="Meiryo UI" panose="020B0604030504040204" pitchFamily="50" charset="-128"/>
            </a:endParaRPr>
          </a:p>
          <a:p>
            <a:r>
              <a:rPr lang="en-US" altLang="ja-JP" dirty="0" smtClean="0">
                <a:effectLst/>
                <a:latin typeface="Meiryo UI" panose="020B0604030504040204" pitchFamily="50" charset="-128"/>
                <a:ea typeface="Meiryo UI" panose="020B0604030504040204" pitchFamily="50" charset="-128"/>
              </a:rPr>
              <a:t>ARCS</a:t>
            </a:r>
            <a:r>
              <a:rPr lang="ja-JP" altLang="en-US" dirty="0" smtClean="0">
                <a:effectLst/>
                <a:latin typeface="Meiryo UI" panose="020B0604030504040204" pitchFamily="50" charset="-128"/>
                <a:ea typeface="Meiryo UI" panose="020B0604030504040204" pitchFamily="50" charset="-128"/>
              </a:rPr>
              <a:t>モデルに基づいて、学習者が意欲的に取り組む工夫がされているか？</a:t>
            </a:r>
            <a:endParaRPr lang="en-US" altLang="ja-JP" dirty="0" smtClean="0">
              <a:effectLst/>
              <a:latin typeface="Meiryo UI" panose="020B0604030504040204" pitchFamily="50" charset="-128"/>
              <a:ea typeface="Meiryo UI" panose="020B0604030504040204" pitchFamily="50" charset="-128"/>
            </a:endParaRPr>
          </a:p>
          <a:p>
            <a:endParaRPr lang="en-US" altLang="ja-JP" dirty="0" smtClean="0">
              <a:effectLst/>
              <a:latin typeface="Meiryo UI" panose="020B0604030504040204" pitchFamily="50" charset="-128"/>
              <a:ea typeface="Meiryo UI" panose="020B0604030504040204" pitchFamily="50" charset="-128"/>
            </a:endParaRPr>
          </a:p>
          <a:p>
            <a:r>
              <a:rPr lang="ja-JP" altLang="en-US" dirty="0" smtClean="0">
                <a:effectLst/>
                <a:latin typeface="Meiryo UI" panose="020B0604030504040204" pitchFamily="50" charset="-128"/>
                <a:ea typeface="Meiryo UI" panose="020B0604030504040204" pitchFamily="50" charset="-128"/>
              </a:rPr>
              <a:t>などです。</a:t>
            </a:r>
            <a:endParaRPr lang="en-US" altLang="ja-JP" dirty="0" smtClean="0">
              <a:effectLst/>
              <a:latin typeface="Meiryo UI" panose="020B0604030504040204" pitchFamily="50" charset="-128"/>
              <a:ea typeface="Meiryo UI" panose="020B0604030504040204" pitchFamily="50" charset="-128"/>
            </a:endParaRPr>
          </a:p>
          <a:p>
            <a:endParaRPr lang="en-US" altLang="ja-JP" dirty="0" smtClean="0">
              <a:effectLst/>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78</a:t>
            </a:fld>
            <a:endParaRPr lang="en-US"/>
          </a:p>
        </p:txBody>
      </p:sp>
    </p:spTree>
    <p:extLst>
      <p:ext uri="{BB962C8B-B14F-4D97-AF65-F5344CB8AC3E}">
        <p14:creationId xmlns:p14="http://schemas.microsoft.com/office/powerpoint/2010/main" val="22374930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それでは明日です。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本日収録した動画と指導案シート</a:t>
            </a:r>
            <a:r>
              <a:rPr lang="en-US" altLang="ja-JP" dirty="0" smtClean="0">
                <a:latin typeface="Meiryo UI" panose="020B0604030504040204" pitchFamily="50" charset="-128"/>
                <a:ea typeface="Meiryo UI" panose="020B0604030504040204" pitchFamily="50" charset="-128"/>
              </a:rPr>
              <a:t>No.1&amp;No.2</a:t>
            </a:r>
            <a:r>
              <a:rPr lang="ja-JP" altLang="en-US" dirty="0" smtClean="0">
                <a:latin typeface="Meiryo UI" panose="020B0604030504040204" pitchFamily="50" charset="-128"/>
                <a:ea typeface="Meiryo UI" panose="020B0604030504040204" pitchFamily="50" charset="-128"/>
              </a:rPr>
              <a:t>をグループ内で共有し評価し合い、改善点を洗い出します。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グループ別に代表者を決め、グループで１つ選んだ指導案シート</a:t>
            </a:r>
            <a:r>
              <a:rPr lang="en-US" altLang="ja-JP" dirty="0" smtClean="0">
                <a:latin typeface="Meiryo UI" panose="020B0604030504040204" pitchFamily="50" charset="-128"/>
                <a:ea typeface="Meiryo UI" panose="020B0604030504040204" pitchFamily="50" charset="-128"/>
              </a:rPr>
              <a:t>No.1&amp;No.2</a:t>
            </a:r>
            <a:r>
              <a:rPr lang="ja-JP" altLang="en-US" dirty="0" smtClean="0">
                <a:latin typeface="Meiryo UI" panose="020B0604030504040204" pitchFamily="50" charset="-128"/>
                <a:ea typeface="Meiryo UI" panose="020B0604030504040204" pitchFamily="50" charset="-128"/>
              </a:rPr>
              <a:t>と動画を発表します。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発表内容としては、動画教材を授業のどこで使うか？・工夫したところ・動画教材の評価方法・改善点です。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発表後、改善点を元にもう一度動画を撮りなおします。</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再度公開・共有してもらい、本研修のまとめと今後のアクションプランの作成をしてもらいます。</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それでは、１日目お疲れ様でした。</a:t>
            </a:r>
            <a:endParaRPr lang="en-US" altLang="ja-JP" dirty="0" smtClean="0">
              <a:latin typeface="Meiryo UI" panose="020B0604030504040204" pitchFamily="50" charset="-128"/>
              <a:ea typeface="Meiryo UI" panose="020B0604030504040204" pitchFamily="50" charset="-128"/>
            </a:endParaRPr>
          </a:p>
          <a:p>
            <a:endParaRPr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65344FAB-ACF2-4948-B5E7-FB279489DCA4}" type="slidenum">
              <a:rPr lang="en-US" smtClean="0"/>
              <a:t>79</a:t>
            </a:fld>
            <a:endParaRPr lang="en-US"/>
          </a:p>
        </p:txBody>
      </p:sp>
    </p:spTree>
    <p:extLst>
      <p:ext uri="{BB962C8B-B14F-4D97-AF65-F5344CB8AC3E}">
        <p14:creationId xmlns:p14="http://schemas.microsoft.com/office/powerpoint/2010/main" val="394359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404">
              <a:defRPr/>
            </a:pPr>
            <a:r>
              <a:rPr lang="ja-JP" altLang="en-US" dirty="0" smtClean="0"/>
              <a:t>事前課題である「指導案シート</a:t>
            </a:r>
            <a:r>
              <a:rPr lang="en-US" altLang="ja-JP" dirty="0" smtClean="0"/>
              <a:t>No.1&amp;No.2</a:t>
            </a:r>
            <a:r>
              <a:rPr lang="ja-JP" altLang="en-US" dirty="0" smtClean="0"/>
              <a:t>」は、記入してきていただいたでしょうか？</a:t>
            </a:r>
            <a:endParaRPr lang="en-US" altLang="ja-JP" dirty="0" smtClean="0"/>
          </a:p>
          <a:p>
            <a:pPr defTabSz="946404">
              <a:defRPr/>
            </a:pPr>
            <a:r>
              <a:rPr lang="ja-JP" altLang="en-US" dirty="0" smtClean="0"/>
              <a:t>今回はこの指導案シートをブラッシュアップするところからスタートします。</a:t>
            </a:r>
            <a:endParaRPr lang="en-US" altLang="ja-JP" dirty="0" smtClean="0"/>
          </a:p>
          <a:p>
            <a:pPr defTabSz="946404">
              <a:defRPr/>
            </a:pPr>
            <a:endParaRPr lang="en-US" altLang="ja-JP" dirty="0" smtClean="0"/>
          </a:p>
          <a:p>
            <a:pPr defTabSz="946404">
              <a:defRPr/>
            </a:pPr>
            <a:r>
              <a:rPr lang="ja-JP" altLang="en-US" dirty="0" smtClean="0"/>
              <a:t>事前学習の動画教材を視聴頂いた状態で作成された指導案シートを、今日のインストラクショナルデザイン入門の講義後で気付いたこと、</a:t>
            </a:r>
            <a:endParaRPr lang="en-US" altLang="ja-JP" dirty="0" smtClean="0"/>
          </a:p>
          <a:p>
            <a:pPr defTabSz="946404">
              <a:defRPr/>
            </a:pPr>
            <a:r>
              <a:rPr lang="ja-JP" altLang="en-US" dirty="0" smtClean="0"/>
              <a:t>書き直しの必要性を感じたことを踏まえて、ブラッシュアップしましょう。</a:t>
            </a:r>
            <a:endParaRPr lang="en-US" altLang="ja-JP" dirty="0" smtClean="0"/>
          </a:p>
          <a:p>
            <a:pPr defTabSz="946404">
              <a:defRPr/>
            </a:pPr>
            <a:endParaRPr lang="en-US" altLang="ja-JP" dirty="0" smtClean="0"/>
          </a:p>
        </p:txBody>
      </p:sp>
      <p:sp>
        <p:nvSpPr>
          <p:cNvPr id="4" name="Slide Number Placeholder 3"/>
          <p:cNvSpPr>
            <a:spLocks noGrp="1"/>
          </p:cNvSpPr>
          <p:nvPr>
            <p:ph type="sldNum" sz="quarter" idx="5"/>
          </p:nvPr>
        </p:nvSpPr>
        <p:spPr/>
        <p:txBody>
          <a:bodyPr/>
          <a:lstStyle/>
          <a:p>
            <a:fld id="{65344FAB-ACF2-4948-B5E7-FB279489DCA4}" type="slidenum">
              <a:rPr lang="en-US" smtClean="0"/>
              <a:t>8</a:t>
            </a:fld>
            <a:endParaRPr lang="en-US"/>
          </a:p>
        </p:txBody>
      </p:sp>
    </p:spTree>
    <p:extLst>
      <p:ext uri="{BB962C8B-B14F-4D97-AF65-F5344CB8AC3E}">
        <p14:creationId xmlns:p14="http://schemas.microsoft.com/office/powerpoint/2010/main" val="6050894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rPr>
              <a:t>お問い合わせ先を記しておきます。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何か不都合ありましたらこちらに連絡ください。</a:t>
            </a:r>
            <a:endParaRPr kumimoji="1" lang="en-US" altLang="ja-JP" dirty="0" smtClean="0">
              <a:latin typeface="Meiryo UI" panose="020B0604030504040204" pitchFamily="50" charset="-128"/>
              <a:ea typeface="Meiryo UI" panose="020B0604030504040204" pitchFamily="50" charset="-128"/>
            </a:endParaRPr>
          </a:p>
          <a:p>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枠内に連絡先メールアドレスをいれておく。</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お疲れ様でした。</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80</a:t>
            </a:fld>
            <a:endParaRPr lang="en-US"/>
          </a:p>
        </p:txBody>
      </p:sp>
    </p:spTree>
    <p:extLst>
      <p:ext uri="{BB962C8B-B14F-4D97-AF65-F5344CB8AC3E}">
        <p14:creationId xmlns:p14="http://schemas.microsoft.com/office/powerpoint/2010/main" val="4098009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こちらが、皆さんに事前課題として記入してきていただいた指導案シート</a:t>
            </a:r>
            <a:r>
              <a:rPr lang="en-US" altLang="ja-JP" dirty="0" smtClean="0"/>
              <a:t>No.1</a:t>
            </a:r>
            <a:r>
              <a:rPr lang="ja-JP" altLang="en-US" dirty="0" smtClean="0"/>
              <a:t>です。</a:t>
            </a:r>
            <a:endParaRPr lang="en-US" altLang="ja-JP" dirty="0" smtClean="0"/>
          </a:p>
          <a:p>
            <a:endParaRPr lang="en-US" altLang="ja-JP" dirty="0" smtClean="0"/>
          </a:p>
          <a:p>
            <a:r>
              <a:rPr lang="ja-JP" altLang="en-US" dirty="0" smtClean="0"/>
              <a:t>まずはコチラをブラッシュアップしますが、事前学習動画教材の中で合田先生の説明に合ったチェック項目を確認しながら、もう一度振り返ってみましょう。</a:t>
            </a:r>
            <a:endParaRPr lang="en-US" altLang="ja-JP" dirty="0" smtClean="0"/>
          </a:p>
          <a:p>
            <a:pPr defTabSz="946404">
              <a:defRPr/>
            </a:pP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9</a:t>
            </a:fld>
            <a:endParaRPr lang="en-US"/>
          </a:p>
        </p:txBody>
      </p:sp>
    </p:spTree>
    <p:extLst>
      <p:ext uri="{BB962C8B-B14F-4D97-AF65-F5344CB8AC3E}">
        <p14:creationId xmlns:p14="http://schemas.microsoft.com/office/powerpoint/2010/main" val="190217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38300-9BBF-A04F-A1DA-FD1DA8453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611C6E2-4FED-1E4E-8D98-FBBB3464B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C7EAE21-566B-7B4B-84AB-BD9337618B38}"/>
              </a:ext>
            </a:extLst>
          </p:cNvPr>
          <p:cNvSpPr>
            <a:spLocks noGrp="1"/>
          </p:cNvSpPr>
          <p:nvPr>
            <p:ph type="dt" sz="half" idx="10"/>
          </p:nvPr>
        </p:nvSpPr>
        <p:spPr/>
        <p:txBody>
          <a:bodyPr/>
          <a:lstStyle/>
          <a:p>
            <a:fld id="{5292180E-9FFC-48DB-A5E7-37F7FF0F753A}" type="datetime1">
              <a:rPr lang="en-US" altLang="ja-JP" smtClean="0"/>
              <a:t>2/3/2020</a:t>
            </a:fld>
            <a:endParaRPr lang="en-US"/>
          </a:p>
        </p:txBody>
      </p:sp>
      <p:sp>
        <p:nvSpPr>
          <p:cNvPr id="5" name="Footer Placeholder 4">
            <a:extLst>
              <a:ext uri="{FF2B5EF4-FFF2-40B4-BE49-F238E27FC236}">
                <a16:creationId xmlns="" xmlns:a16="http://schemas.microsoft.com/office/drawing/2014/main" id="{FD2C9117-ECE9-A84F-BDEA-B64F5F512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2F2954-0C4C-EF48-8519-529CD4B47B7F}"/>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18201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3C67D4-12FF-5340-825B-5B5FFE404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3BB5DF-F088-B942-8ECB-3B4A15A164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9BD1DB-CF6E-9C49-BAAE-B384FCFBE78A}"/>
              </a:ext>
            </a:extLst>
          </p:cNvPr>
          <p:cNvSpPr>
            <a:spLocks noGrp="1"/>
          </p:cNvSpPr>
          <p:nvPr>
            <p:ph type="dt" sz="half" idx="10"/>
          </p:nvPr>
        </p:nvSpPr>
        <p:spPr/>
        <p:txBody>
          <a:bodyPr/>
          <a:lstStyle/>
          <a:p>
            <a:fld id="{FCF421C7-4073-4A7F-AA38-E62E5B2EE067}" type="datetime1">
              <a:rPr lang="en-US" altLang="ja-JP" smtClean="0"/>
              <a:t>2/3/2020</a:t>
            </a:fld>
            <a:endParaRPr lang="en-US"/>
          </a:p>
        </p:txBody>
      </p:sp>
      <p:sp>
        <p:nvSpPr>
          <p:cNvPr id="5" name="Footer Placeholder 4">
            <a:extLst>
              <a:ext uri="{FF2B5EF4-FFF2-40B4-BE49-F238E27FC236}">
                <a16:creationId xmlns="" xmlns:a16="http://schemas.microsoft.com/office/drawing/2014/main" id="{C4C650C9-341D-B248-80E8-F7206F2E6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579778-525E-2E4B-8F8B-D0017EBC216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362414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325A2FF-CBF5-CE4B-906A-0953F71FFC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FB939C7-D58D-6B49-ADBB-7E0673AC2C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5211A2-B65F-FE4A-9744-D37FC1D930DB}"/>
              </a:ext>
            </a:extLst>
          </p:cNvPr>
          <p:cNvSpPr>
            <a:spLocks noGrp="1"/>
          </p:cNvSpPr>
          <p:nvPr>
            <p:ph type="dt" sz="half" idx="10"/>
          </p:nvPr>
        </p:nvSpPr>
        <p:spPr/>
        <p:txBody>
          <a:bodyPr/>
          <a:lstStyle/>
          <a:p>
            <a:fld id="{796F519F-C666-4556-8675-E671F65FF652}" type="datetime1">
              <a:rPr lang="en-US" altLang="ja-JP" smtClean="0"/>
              <a:t>2/3/2020</a:t>
            </a:fld>
            <a:endParaRPr lang="en-US"/>
          </a:p>
        </p:txBody>
      </p:sp>
      <p:sp>
        <p:nvSpPr>
          <p:cNvPr id="5" name="Footer Placeholder 4">
            <a:extLst>
              <a:ext uri="{FF2B5EF4-FFF2-40B4-BE49-F238E27FC236}">
                <a16:creationId xmlns="" xmlns:a16="http://schemas.microsoft.com/office/drawing/2014/main" id="{5B5D71B0-BBC5-DC44-93D8-2CE7EEA71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ACBCFF7-E358-C14F-BED1-7D12D1E388CC}"/>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344509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A613CC-22E2-4440-AE32-9F069A0958E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18C138DD-532C-AA47-A2EB-6C5F72B919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C7BE5A-065C-2A47-970C-1E413F9293A1}"/>
              </a:ext>
            </a:extLst>
          </p:cNvPr>
          <p:cNvSpPr>
            <a:spLocks noGrp="1"/>
          </p:cNvSpPr>
          <p:nvPr>
            <p:ph type="dt" sz="half" idx="10"/>
          </p:nvPr>
        </p:nvSpPr>
        <p:spPr/>
        <p:txBody>
          <a:bodyPr/>
          <a:lstStyle/>
          <a:p>
            <a:fld id="{281A97E5-794B-4699-A74B-3BBBA2CC9216}" type="datetime1">
              <a:rPr lang="en-US" altLang="ja-JP" smtClean="0"/>
              <a:t>2/3/2020</a:t>
            </a:fld>
            <a:endParaRPr lang="en-US"/>
          </a:p>
        </p:txBody>
      </p:sp>
      <p:sp>
        <p:nvSpPr>
          <p:cNvPr id="5" name="Footer Placeholder 4">
            <a:extLst>
              <a:ext uri="{FF2B5EF4-FFF2-40B4-BE49-F238E27FC236}">
                <a16:creationId xmlns="" xmlns:a16="http://schemas.microsoft.com/office/drawing/2014/main" id="{D975B966-C1CF-ED48-BD87-4C571D610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978B832-9A50-D142-BA85-075D6D44A14E}"/>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57828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B97B34-0923-F745-B261-AA10FF5EF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DCB5718-BB1C-2246-94CD-D4DA33EE6C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A22DA9F-1D5A-F548-9A08-9521D92ECD75}"/>
              </a:ext>
            </a:extLst>
          </p:cNvPr>
          <p:cNvSpPr>
            <a:spLocks noGrp="1"/>
          </p:cNvSpPr>
          <p:nvPr>
            <p:ph type="dt" sz="half" idx="10"/>
          </p:nvPr>
        </p:nvSpPr>
        <p:spPr/>
        <p:txBody>
          <a:bodyPr/>
          <a:lstStyle/>
          <a:p>
            <a:fld id="{B17AEFAB-F962-4CC2-8820-585166991C89}" type="datetime1">
              <a:rPr lang="en-US" altLang="ja-JP" smtClean="0"/>
              <a:t>2/3/2020</a:t>
            </a:fld>
            <a:endParaRPr lang="en-US"/>
          </a:p>
        </p:txBody>
      </p:sp>
      <p:sp>
        <p:nvSpPr>
          <p:cNvPr id="5" name="Footer Placeholder 4">
            <a:extLst>
              <a:ext uri="{FF2B5EF4-FFF2-40B4-BE49-F238E27FC236}">
                <a16:creationId xmlns="" xmlns:a16="http://schemas.microsoft.com/office/drawing/2014/main" id="{941ACE4F-4F18-7E40-96EA-90596D8DA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0D72D7-01B3-D34F-8A1F-65CC02A3FF8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15935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8CB0D1-3F59-E548-AC20-B332B5AD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67A00A-03CD-4A4D-93CB-BC5C3A95BC75}"/>
              </a:ext>
            </a:extLst>
          </p:cNvPr>
          <p:cNvSpPr>
            <a:spLocks noGrp="1"/>
          </p:cNvSpPr>
          <p:nvPr>
            <p:ph sz="half" idx="1"/>
          </p:nvPr>
        </p:nvSpPr>
        <p:spPr>
          <a:xfrm>
            <a:off x="838200" y="1214812"/>
            <a:ext cx="5181600" cy="49621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1A8BB74-868C-6040-9C69-7A22A2351E0D}"/>
              </a:ext>
            </a:extLst>
          </p:cNvPr>
          <p:cNvSpPr>
            <a:spLocks noGrp="1"/>
          </p:cNvSpPr>
          <p:nvPr>
            <p:ph sz="half" idx="2"/>
          </p:nvPr>
        </p:nvSpPr>
        <p:spPr>
          <a:xfrm>
            <a:off x="6172200" y="1214812"/>
            <a:ext cx="5181600" cy="49621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 xmlns:a16="http://schemas.microsoft.com/office/drawing/2014/main" id="{1D7509F8-0C6A-7641-B15B-90EBCC175712}"/>
              </a:ext>
            </a:extLst>
          </p:cNvPr>
          <p:cNvSpPr>
            <a:spLocks noGrp="1"/>
          </p:cNvSpPr>
          <p:nvPr>
            <p:ph type="dt" sz="half" idx="10"/>
          </p:nvPr>
        </p:nvSpPr>
        <p:spPr/>
        <p:txBody>
          <a:bodyPr/>
          <a:lstStyle/>
          <a:p>
            <a:fld id="{98937D0F-D55F-4DED-A3C8-9F2F032C6655}" type="datetime1">
              <a:rPr lang="en-US" altLang="ja-JP" smtClean="0"/>
              <a:t>2/3/2020</a:t>
            </a:fld>
            <a:endParaRPr lang="en-US"/>
          </a:p>
        </p:txBody>
      </p:sp>
      <p:sp>
        <p:nvSpPr>
          <p:cNvPr id="6" name="Footer Placeholder 5">
            <a:extLst>
              <a:ext uri="{FF2B5EF4-FFF2-40B4-BE49-F238E27FC236}">
                <a16:creationId xmlns="" xmlns:a16="http://schemas.microsoft.com/office/drawing/2014/main" id="{0A9BA687-E391-8D4D-898D-0451C8925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4CF8B34-B094-3D42-912E-461D938F87BB}"/>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13289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25E1CE-9FF0-FC44-A80E-1CC425966737}"/>
              </a:ext>
            </a:extLst>
          </p:cNvPr>
          <p:cNvSpPr>
            <a:spLocks noGrp="1"/>
          </p:cNvSpPr>
          <p:nvPr>
            <p:ph type="title"/>
          </p:nvPr>
        </p:nvSpPr>
        <p:spPr>
          <a:xfrm>
            <a:off x="839788" y="365125"/>
            <a:ext cx="10515600" cy="898899"/>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F3A3D8B-704B-E147-83E5-B2B317C06C87}"/>
              </a:ext>
            </a:extLst>
          </p:cNvPr>
          <p:cNvSpPr>
            <a:spLocks noGrp="1"/>
          </p:cNvSpPr>
          <p:nvPr>
            <p:ph type="body" idx="1"/>
          </p:nvPr>
        </p:nvSpPr>
        <p:spPr>
          <a:xfrm>
            <a:off x="839788" y="1264024"/>
            <a:ext cx="5157787" cy="12410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D0A63DE-2D32-8B40-AFB4-09F6148DB5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7B88F9E-96FB-924D-AD75-BC83CB258FCD}"/>
              </a:ext>
            </a:extLst>
          </p:cNvPr>
          <p:cNvSpPr>
            <a:spLocks noGrp="1"/>
          </p:cNvSpPr>
          <p:nvPr>
            <p:ph type="body" sz="quarter" idx="3"/>
          </p:nvPr>
        </p:nvSpPr>
        <p:spPr>
          <a:xfrm>
            <a:off x="6172200" y="1264024"/>
            <a:ext cx="5183188" cy="12410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1AA8B4E-136D-0D4C-A423-0C0E907027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61188AC-E93A-6A47-BF50-D3CFDBDB057D}"/>
              </a:ext>
            </a:extLst>
          </p:cNvPr>
          <p:cNvSpPr>
            <a:spLocks noGrp="1"/>
          </p:cNvSpPr>
          <p:nvPr>
            <p:ph type="dt" sz="half" idx="10"/>
          </p:nvPr>
        </p:nvSpPr>
        <p:spPr/>
        <p:txBody>
          <a:bodyPr/>
          <a:lstStyle/>
          <a:p>
            <a:fld id="{8293F882-A93A-47C2-93E5-163165B6D3F6}" type="datetime1">
              <a:rPr lang="en-US" altLang="ja-JP" smtClean="0"/>
              <a:t>2/3/2020</a:t>
            </a:fld>
            <a:endParaRPr lang="en-US"/>
          </a:p>
        </p:txBody>
      </p:sp>
      <p:sp>
        <p:nvSpPr>
          <p:cNvPr id="8" name="Footer Placeholder 7">
            <a:extLst>
              <a:ext uri="{FF2B5EF4-FFF2-40B4-BE49-F238E27FC236}">
                <a16:creationId xmlns="" xmlns:a16="http://schemas.microsoft.com/office/drawing/2014/main" id="{4E9DBCA7-BBCA-E24E-B2EB-ADA7497AB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6DAC620-A308-FB4C-806A-CE93D9810BBA}"/>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650604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481A0B-55DA-714A-86BB-4C6409B4B4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62E964-9177-A141-9918-4315AF0DD161}"/>
              </a:ext>
            </a:extLst>
          </p:cNvPr>
          <p:cNvSpPr>
            <a:spLocks noGrp="1"/>
          </p:cNvSpPr>
          <p:nvPr>
            <p:ph type="dt" sz="half" idx="10"/>
          </p:nvPr>
        </p:nvSpPr>
        <p:spPr/>
        <p:txBody>
          <a:bodyPr/>
          <a:lstStyle/>
          <a:p>
            <a:fld id="{EA7B1CE4-E4CE-4EDE-B1D9-6501C72D6FFE}" type="datetime1">
              <a:rPr lang="en-US" altLang="ja-JP" smtClean="0"/>
              <a:t>2/3/2020</a:t>
            </a:fld>
            <a:endParaRPr lang="en-US"/>
          </a:p>
        </p:txBody>
      </p:sp>
      <p:sp>
        <p:nvSpPr>
          <p:cNvPr id="4" name="Footer Placeholder 3">
            <a:extLst>
              <a:ext uri="{FF2B5EF4-FFF2-40B4-BE49-F238E27FC236}">
                <a16:creationId xmlns="" xmlns:a16="http://schemas.microsoft.com/office/drawing/2014/main" id="{16999EAF-5055-CC4A-8674-F68EC2138F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CD5670-B035-4748-B39B-E81144F3ED92}"/>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21137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6DFDD4-0CEA-7347-BC24-11D0A5EA3426}"/>
              </a:ext>
            </a:extLst>
          </p:cNvPr>
          <p:cNvSpPr>
            <a:spLocks noGrp="1"/>
          </p:cNvSpPr>
          <p:nvPr>
            <p:ph type="dt" sz="half" idx="10"/>
          </p:nvPr>
        </p:nvSpPr>
        <p:spPr/>
        <p:txBody>
          <a:bodyPr/>
          <a:lstStyle/>
          <a:p>
            <a:fld id="{54894BC2-14A4-4F2D-97BC-7C129AF2037A}" type="datetime1">
              <a:rPr lang="en-US" altLang="ja-JP" smtClean="0"/>
              <a:t>2/3/2020</a:t>
            </a:fld>
            <a:endParaRPr lang="en-US"/>
          </a:p>
        </p:txBody>
      </p:sp>
      <p:sp>
        <p:nvSpPr>
          <p:cNvPr id="3" name="Footer Placeholder 2">
            <a:extLst>
              <a:ext uri="{FF2B5EF4-FFF2-40B4-BE49-F238E27FC236}">
                <a16:creationId xmlns="" xmlns:a16="http://schemas.microsoft.com/office/drawing/2014/main" id="{407A1080-99B1-C442-90E9-CD7B7EB63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86A2312-B782-024F-BE7B-877C7AAC24A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255346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1E8594-4C4B-3145-9023-0381282E0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9C27041-1A0A-6149-A4B8-19AC20C12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47E3DF-C0BA-9A48-AD05-7F1BB6F1B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42D1B0F-1FE0-4449-9858-89EDF4E61B49}"/>
              </a:ext>
            </a:extLst>
          </p:cNvPr>
          <p:cNvSpPr>
            <a:spLocks noGrp="1"/>
          </p:cNvSpPr>
          <p:nvPr>
            <p:ph type="dt" sz="half" idx="10"/>
          </p:nvPr>
        </p:nvSpPr>
        <p:spPr/>
        <p:txBody>
          <a:bodyPr/>
          <a:lstStyle/>
          <a:p>
            <a:fld id="{1D487D56-9178-42EC-B6B9-6B0E1AB99C0E}" type="datetime1">
              <a:rPr lang="en-US" altLang="ja-JP" smtClean="0"/>
              <a:t>2/3/2020</a:t>
            </a:fld>
            <a:endParaRPr lang="en-US"/>
          </a:p>
        </p:txBody>
      </p:sp>
      <p:sp>
        <p:nvSpPr>
          <p:cNvPr id="6" name="Footer Placeholder 5">
            <a:extLst>
              <a:ext uri="{FF2B5EF4-FFF2-40B4-BE49-F238E27FC236}">
                <a16:creationId xmlns="" xmlns:a16="http://schemas.microsoft.com/office/drawing/2014/main" id="{64FEBB1E-D96B-FA4C-9AD0-0B05645F5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55FF7A-8240-DC44-A903-4911678D0583}"/>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167718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DAE459-AF31-7A42-AF44-1D2E10F2E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F64607F-F7CE-8043-BAAA-8BA5AB4E5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1E09DEF-D9C0-CC4D-8821-EFA5DCB5B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6F1C025-F8AB-1847-B02C-ED6875DB3B50}"/>
              </a:ext>
            </a:extLst>
          </p:cNvPr>
          <p:cNvSpPr>
            <a:spLocks noGrp="1"/>
          </p:cNvSpPr>
          <p:nvPr>
            <p:ph type="dt" sz="half" idx="10"/>
          </p:nvPr>
        </p:nvSpPr>
        <p:spPr/>
        <p:txBody>
          <a:bodyPr/>
          <a:lstStyle/>
          <a:p>
            <a:fld id="{03E06BE9-2FB2-4818-A992-972F4BA9E123}" type="datetime1">
              <a:rPr lang="en-US" altLang="ja-JP" smtClean="0"/>
              <a:t>2/3/2020</a:t>
            </a:fld>
            <a:endParaRPr lang="en-US"/>
          </a:p>
        </p:txBody>
      </p:sp>
      <p:sp>
        <p:nvSpPr>
          <p:cNvPr id="6" name="Footer Placeholder 5">
            <a:extLst>
              <a:ext uri="{FF2B5EF4-FFF2-40B4-BE49-F238E27FC236}">
                <a16:creationId xmlns="" xmlns:a16="http://schemas.microsoft.com/office/drawing/2014/main" id="{94BA0D4E-39AC-AC45-A112-FE94F76F9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819F60E-4CC3-234A-A3B8-85357E405C90}"/>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110679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E422616-893D-0F42-AD2A-BB25C177BAE3}"/>
              </a:ext>
            </a:extLst>
          </p:cNvPr>
          <p:cNvSpPr>
            <a:spLocks noGrp="1"/>
          </p:cNvSpPr>
          <p:nvPr>
            <p:ph type="title"/>
          </p:nvPr>
        </p:nvSpPr>
        <p:spPr>
          <a:xfrm>
            <a:off x="838200" y="136527"/>
            <a:ext cx="10515600" cy="898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5E73DC56-124A-1547-8AD7-30DD3E33E163}"/>
              </a:ext>
            </a:extLst>
          </p:cNvPr>
          <p:cNvSpPr>
            <a:spLocks noGrp="1"/>
          </p:cNvSpPr>
          <p:nvPr>
            <p:ph type="body" idx="1"/>
          </p:nvPr>
        </p:nvSpPr>
        <p:spPr>
          <a:xfrm>
            <a:off x="838200" y="1156447"/>
            <a:ext cx="10515600" cy="50205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DB77A8F4-FD87-0748-9ADB-79D5F4505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1A0D5-D9DA-430B-B062-1C8FAAE9F16A}" type="datetime1">
              <a:rPr lang="en-US" altLang="ja-JP" smtClean="0"/>
              <a:t>2/3/2020</a:t>
            </a:fld>
            <a:endParaRPr lang="en-US"/>
          </a:p>
        </p:txBody>
      </p:sp>
      <p:sp>
        <p:nvSpPr>
          <p:cNvPr id="5" name="Footer Placeholder 4">
            <a:extLst>
              <a:ext uri="{FF2B5EF4-FFF2-40B4-BE49-F238E27FC236}">
                <a16:creationId xmlns="" xmlns:a16="http://schemas.microsoft.com/office/drawing/2014/main" id="{6957F5EC-E130-AC47-8473-543D7C0F3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BCDF9F9-830B-514E-B2DD-1B014D1A3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26DAE-D732-0D44-A3A9-3426432CAC1A}" type="slidenum">
              <a:rPr lang="en-US" smtClean="0"/>
              <a:t>‹#›</a:t>
            </a:fld>
            <a:endParaRPr lang="en-US"/>
          </a:p>
        </p:txBody>
      </p:sp>
    </p:spTree>
    <p:extLst>
      <p:ext uri="{BB962C8B-B14F-4D97-AF65-F5344CB8AC3E}">
        <p14:creationId xmlns:p14="http://schemas.microsoft.com/office/powerpoint/2010/main" val="260266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6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3BB0A9-9997-7441-8DF4-C6CC35D88E03}"/>
              </a:ext>
            </a:extLst>
          </p:cNvPr>
          <p:cNvSpPr>
            <a:spLocks noGrp="1"/>
          </p:cNvSpPr>
          <p:nvPr>
            <p:ph type="ctrTitle"/>
          </p:nvPr>
        </p:nvSpPr>
        <p:spPr/>
        <p:txBody>
          <a:bodyPr>
            <a:normAutofit/>
          </a:bodyPr>
          <a:lstStyle/>
          <a:p>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ICT</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活用研修</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Subtitle 2">
            <a:extLst>
              <a:ext uri="{FF2B5EF4-FFF2-40B4-BE49-F238E27FC236}">
                <a16:creationId xmlns="" xmlns:a16="http://schemas.microsoft.com/office/drawing/2014/main" id="{6D0B6F59-10D8-B046-9E79-95E8E76AD16A}"/>
              </a:ext>
            </a:extLst>
          </p:cNvPr>
          <p:cNvSpPr>
            <a:spLocks noGrp="1"/>
          </p:cNvSpPr>
          <p:nvPr>
            <p:ph type="subTitle" idx="1"/>
          </p:nvPr>
        </p:nvSpPr>
        <p:spPr/>
        <p:txBody>
          <a:bodyPr/>
          <a:lstStyle/>
          <a:p>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20XX</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年</a:t>
            </a:r>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XX</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月</a:t>
            </a:r>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XX</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日</a:t>
            </a:r>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〜XX</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日＠○</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1</a:t>
            </a:fld>
            <a:endParaRPr lang="en-US"/>
          </a:p>
        </p:txBody>
      </p:sp>
    </p:spTree>
    <p:extLst>
      <p:ext uri="{BB962C8B-B14F-4D97-AF65-F5344CB8AC3E}">
        <p14:creationId xmlns:p14="http://schemas.microsoft.com/office/powerpoint/2010/main" val="2351755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 xmlns:a16="http://schemas.microsoft.com/office/drawing/2014/main" id="{34F79687-D4D2-6C4B-ACB2-62CE1689176A}"/>
              </a:ext>
            </a:extLst>
          </p:cNvPr>
          <p:cNvSpPr>
            <a:spLocks noGrp="1"/>
          </p:cNvSpPr>
          <p:nvPr>
            <p:ph type="title"/>
          </p:nvPr>
        </p:nvSpPr>
        <p:spPr>
          <a:xfrm>
            <a:off x="825843" y="569771"/>
            <a:ext cx="10515600" cy="898898"/>
          </a:xfrm>
        </p:spPr>
        <p:txBody>
          <a:bodyPr/>
          <a:lstStyle/>
          <a:p>
            <a:r>
              <a:rPr lang="en-US" altLang="ja-JP" dirty="0" smtClean="0">
                <a:solidFill>
                  <a:schemeClr val="tx1">
                    <a:lumMod val="65000"/>
                    <a:lumOff val="35000"/>
                  </a:schemeClr>
                </a:solidFill>
              </a:rPr>
              <a:t>ID</a:t>
            </a:r>
            <a:r>
              <a:rPr lang="ja-JP" altLang="en-US" dirty="0" smtClean="0">
                <a:solidFill>
                  <a:schemeClr val="tx1">
                    <a:lumMod val="65000"/>
                    <a:lumOff val="35000"/>
                  </a:schemeClr>
                </a:solidFill>
              </a:rPr>
              <a:t>の道具で指導案をチェック！</a:t>
            </a:r>
            <a:endParaRPr lang="en-US" dirty="0">
              <a:solidFill>
                <a:schemeClr val="tx1">
                  <a:lumMod val="65000"/>
                  <a:lumOff val="35000"/>
                </a:schemeClr>
              </a:solidFill>
            </a:endParaRPr>
          </a:p>
        </p:txBody>
      </p:sp>
      <p:sp>
        <p:nvSpPr>
          <p:cNvPr id="16" name="Content Placeholder 15">
            <a:extLst>
              <a:ext uri="{FF2B5EF4-FFF2-40B4-BE49-F238E27FC236}">
                <a16:creationId xmlns="" xmlns:a16="http://schemas.microsoft.com/office/drawing/2014/main" id="{C18B43DA-0BD3-C64B-A9C7-460F0B8190B7}"/>
              </a:ext>
            </a:extLst>
          </p:cNvPr>
          <p:cNvSpPr>
            <a:spLocks noGrp="1"/>
          </p:cNvSpPr>
          <p:nvPr>
            <p:ph idx="1"/>
          </p:nvPr>
        </p:nvSpPr>
        <p:spPr>
          <a:xfrm>
            <a:off x="838200" y="1582678"/>
            <a:ext cx="10515600" cy="3740461"/>
          </a:xfrm>
        </p:spPr>
        <p:txBody>
          <a:bodyPr>
            <a:noAutofit/>
          </a:bodyPr>
          <a:lstStyle/>
          <a:p>
            <a:pPr marL="0" indent="0">
              <a:buNone/>
            </a:pPr>
            <a:r>
              <a:rPr lang="ja-JP" altLang="en-US" dirty="0" smtClean="0">
                <a:solidFill>
                  <a:schemeClr val="tx1">
                    <a:lumMod val="65000"/>
                    <a:lumOff val="35000"/>
                  </a:schemeClr>
                </a:solidFill>
              </a:rPr>
              <a:t>①授業の成果</a:t>
            </a:r>
            <a:r>
              <a:rPr lang="ja-JP" altLang="en-US" dirty="0">
                <a:solidFill>
                  <a:schemeClr val="tx1">
                    <a:lumMod val="65000"/>
                    <a:lumOff val="35000"/>
                  </a:schemeClr>
                </a:solidFill>
              </a:rPr>
              <a:t>　</a:t>
            </a:r>
            <a:r>
              <a:rPr lang="en-US" dirty="0" smtClean="0">
                <a:solidFill>
                  <a:srgbClr val="FF0000"/>
                </a:solidFill>
              </a:rPr>
              <a:t>「</a:t>
            </a:r>
            <a:r>
              <a:rPr lang="en-US" dirty="0" err="1">
                <a:solidFill>
                  <a:srgbClr val="FF0000"/>
                </a:solidFill>
              </a:rPr>
              <a:t>長さ</a:t>
            </a:r>
            <a:r>
              <a:rPr lang="en-US" dirty="0" smtClean="0">
                <a:solidFill>
                  <a:srgbClr val="FF0000"/>
                </a:solidFill>
              </a:rPr>
              <a:t>」</a:t>
            </a:r>
            <a:r>
              <a:rPr lang="en-US" altLang="ja-JP" dirty="0" smtClean="0">
                <a:solidFill>
                  <a:srgbClr val="FF0000"/>
                </a:solidFill>
              </a:rPr>
              <a:t>×</a:t>
            </a:r>
            <a:r>
              <a:rPr lang="ja-JP" altLang="en-US" dirty="0" smtClean="0"/>
              <a:t>　⇒</a:t>
            </a:r>
            <a:r>
              <a:rPr lang="ja-JP" altLang="en-US" dirty="0" smtClean="0">
                <a:solidFill>
                  <a:schemeClr val="accent1"/>
                </a:solidFill>
              </a:rPr>
              <a:t>　</a:t>
            </a:r>
            <a:r>
              <a:rPr lang="en-US" dirty="0" smtClean="0">
                <a:solidFill>
                  <a:schemeClr val="accent1"/>
                </a:solidFill>
              </a:rPr>
              <a:t>「</a:t>
            </a:r>
            <a:r>
              <a:rPr lang="en-US" dirty="0" err="1">
                <a:solidFill>
                  <a:schemeClr val="accent1"/>
                </a:solidFill>
              </a:rPr>
              <a:t>到達度</a:t>
            </a:r>
            <a:r>
              <a:rPr lang="en-US" dirty="0" smtClean="0">
                <a:solidFill>
                  <a:schemeClr val="accent1"/>
                </a:solidFill>
              </a:rPr>
              <a:t>」</a:t>
            </a:r>
            <a:r>
              <a:rPr lang="ja-JP" altLang="en-US" dirty="0" smtClean="0">
                <a:solidFill>
                  <a:schemeClr val="accent1"/>
                </a:solidFill>
              </a:rPr>
              <a:t>〇</a:t>
            </a:r>
            <a:endParaRPr lang="en-US" altLang="ja-JP" dirty="0" smtClean="0">
              <a:solidFill>
                <a:schemeClr val="accent1"/>
              </a:solidFill>
            </a:endParaRPr>
          </a:p>
          <a:p>
            <a:endParaRPr lang="en-US" sz="500" dirty="0"/>
          </a:p>
          <a:p>
            <a:pPr marL="0" indent="0">
              <a:buNone/>
            </a:pPr>
            <a:r>
              <a:rPr lang="ja-JP" altLang="en-US" dirty="0" smtClean="0">
                <a:solidFill>
                  <a:schemeClr val="tx1">
                    <a:lumMod val="65000"/>
                    <a:lumOff val="35000"/>
                  </a:schemeClr>
                </a:solidFill>
              </a:rPr>
              <a:t>②学習目標の明示</a:t>
            </a:r>
            <a:endParaRPr lang="en-US" altLang="ja-JP" dirty="0" smtClean="0">
              <a:solidFill>
                <a:schemeClr val="tx1">
                  <a:lumMod val="65000"/>
                  <a:lumOff val="35000"/>
                </a:schemeClr>
              </a:solidFill>
            </a:endParaRPr>
          </a:p>
          <a:p>
            <a:pPr marL="0" indent="0">
              <a:buNone/>
            </a:pPr>
            <a:endParaRPr lang="en-US" sz="500" dirty="0">
              <a:solidFill>
                <a:schemeClr val="tx1">
                  <a:lumMod val="65000"/>
                  <a:lumOff val="35000"/>
                </a:schemeClr>
              </a:solidFill>
            </a:endParaRPr>
          </a:p>
          <a:p>
            <a:pPr marL="0" indent="0">
              <a:buNone/>
            </a:pPr>
            <a:r>
              <a:rPr lang="ja-JP" altLang="en-US" dirty="0" smtClean="0">
                <a:solidFill>
                  <a:schemeClr val="tx1">
                    <a:lumMod val="65000"/>
                    <a:lumOff val="35000"/>
                  </a:schemeClr>
                </a:solidFill>
              </a:rPr>
              <a:t>③評価条件の明示</a:t>
            </a:r>
            <a:endParaRPr lang="en-US" altLang="ja-JP" dirty="0">
              <a:solidFill>
                <a:schemeClr val="tx1">
                  <a:lumMod val="65000"/>
                  <a:lumOff val="35000"/>
                </a:schemeClr>
              </a:solidFill>
            </a:endParaRPr>
          </a:p>
          <a:p>
            <a:pPr marL="0" indent="0">
              <a:buNone/>
            </a:pPr>
            <a:endParaRPr lang="en-US" sz="500" dirty="0">
              <a:solidFill>
                <a:schemeClr val="tx1">
                  <a:lumMod val="65000"/>
                  <a:lumOff val="35000"/>
                </a:schemeClr>
              </a:solidFill>
            </a:endParaRPr>
          </a:p>
          <a:p>
            <a:pPr marL="0" indent="0">
              <a:buNone/>
            </a:pPr>
            <a:r>
              <a:rPr lang="ja-JP" altLang="en-US" dirty="0" smtClean="0">
                <a:solidFill>
                  <a:schemeClr val="tx1">
                    <a:lumMod val="65000"/>
                    <a:lumOff val="35000"/>
                  </a:schemeClr>
                </a:solidFill>
              </a:rPr>
              <a:t>④事後テストが評価に適切か？</a:t>
            </a:r>
            <a:endParaRPr lang="en-US" altLang="ja-JP" dirty="0" smtClean="0">
              <a:solidFill>
                <a:schemeClr val="tx1">
                  <a:lumMod val="65000"/>
                  <a:lumOff val="35000"/>
                </a:schemeClr>
              </a:solidFill>
            </a:endParaRPr>
          </a:p>
          <a:p>
            <a:pPr marL="0" indent="0">
              <a:buNone/>
            </a:pPr>
            <a:endParaRPr lang="en-US" sz="500" dirty="0">
              <a:solidFill>
                <a:schemeClr val="tx1">
                  <a:lumMod val="65000"/>
                  <a:lumOff val="35000"/>
                </a:schemeClr>
              </a:solidFill>
            </a:endParaRPr>
          </a:p>
          <a:p>
            <a:pPr marL="0" indent="0">
              <a:buNone/>
            </a:pPr>
            <a:r>
              <a:rPr lang="ja-JP" altLang="en-US" dirty="0">
                <a:solidFill>
                  <a:schemeClr val="tx1">
                    <a:lumMod val="65000"/>
                    <a:lumOff val="35000"/>
                  </a:schemeClr>
                </a:solidFill>
              </a:rPr>
              <a:t>⑤</a:t>
            </a:r>
            <a:r>
              <a:rPr lang="ja-JP" altLang="en-US" dirty="0" smtClean="0">
                <a:solidFill>
                  <a:schemeClr val="tx1">
                    <a:lumMod val="65000"/>
                    <a:lumOff val="35000"/>
                  </a:schemeClr>
                </a:solidFill>
              </a:rPr>
              <a:t>網羅された事後テストか？</a:t>
            </a:r>
            <a:endParaRPr lang="en-US" altLang="ja-JP" dirty="0" smtClean="0">
              <a:solidFill>
                <a:schemeClr val="tx1">
                  <a:lumMod val="65000"/>
                  <a:lumOff val="35000"/>
                </a:schemeClr>
              </a:solidFill>
            </a:endParaRPr>
          </a:p>
        </p:txBody>
      </p:sp>
      <p:sp>
        <p:nvSpPr>
          <p:cNvPr id="4" name="Rectangle 3">
            <a:extLst>
              <a:ext uri="{FF2B5EF4-FFF2-40B4-BE49-F238E27FC236}">
                <a16:creationId xmlns="" xmlns:a16="http://schemas.microsoft.com/office/drawing/2014/main" id="{B0E29AAE-DF9F-F44F-BDA2-018E434EA353}"/>
              </a:ext>
            </a:extLst>
          </p:cNvPr>
          <p:cNvSpPr/>
          <p:nvPr/>
        </p:nvSpPr>
        <p:spPr>
          <a:xfrm>
            <a:off x="9088424" y="6036658"/>
            <a:ext cx="2973443" cy="369332"/>
          </a:xfrm>
          <a:prstGeom prst="rect">
            <a:avLst/>
          </a:prstGeom>
        </p:spPr>
        <p:txBody>
          <a:bodyPr wrap="none">
            <a:sp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全専研</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ID</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テキスト</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p.80</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要約</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10</a:t>
            </a:fld>
            <a:endParaRPr lang="en-US"/>
          </a:p>
        </p:txBody>
      </p:sp>
    </p:spTree>
    <p:extLst>
      <p:ext uri="{BB962C8B-B14F-4D97-AF65-F5344CB8AC3E}">
        <p14:creationId xmlns:p14="http://schemas.microsoft.com/office/powerpoint/2010/main" val="2818714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08F3FB-4A73-9D46-BF50-3B4B6796B49B}"/>
              </a:ext>
            </a:extLst>
          </p:cNvPr>
          <p:cNvSpPr>
            <a:spLocks noGrp="1"/>
          </p:cNvSpPr>
          <p:nvPr>
            <p:ph type="title"/>
          </p:nvPr>
        </p:nvSpPr>
        <p:spPr>
          <a:xfrm>
            <a:off x="856564" y="1160701"/>
            <a:ext cx="10515600" cy="1585912"/>
          </a:xfrm>
        </p:spPr>
        <p:txBody>
          <a:bodyPr>
            <a:normAutofit/>
          </a:bodyPr>
          <a:lstStyle/>
          <a:p>
            <a:pPr algn="ctr"/>
            <a:r>
              <a:rPr lang="ja-JP" altLang="en-US" sz="4400" dirty="0">
                <a:solidFill>
                  <a:schemeClr val="tx1">
                    <a:lumMod val="65000"/>
                    <a:lumOff val="35000"/>
                  </a:schemeClr>
                </a:solidFill>
              </a:rPr>
              <a:t>インストラクショナルデザイン</a:t>
            </a:r>
            <a:r>
              <a:rPr lang="en-US" altLang="ja-JP" sz="4400" dirty="0">
                <a:solidFill>
                  <a:schemeClr val="tx1">
                    <a:lumMod val="65000"/>
                    <a:lumOff val="35000"/>
                  </a:schemeClr>
                </a:solidFill>
              </a:rPr>
              <a:t/>
            </a:r>
            <a:br>
              <a:rPr lang="en-US" altLang="ja-JP" sz="4400" dirty="0">
                <a:solidFill>
                  <a:schemeClr val="tx1">
                    <a:lumMod val="65000"/>
                    <a:lumOff val="35000"/>
                  </a:schemeClr>
                </a:solidFill>
              </a:rPr>
            </a:br>
            <a:r>
              <a:rPr lang="ja-JP" altLang="en-US" sz="4400" dirty="0" smtClean="0">
                <a:solidFill>
                  <a:schemeClr val="tx1">
                    <a:lumMod val="65000"/>
                    <a:lumOff val="35000"/>
                  </a:schemeClr>
                </a:solidFill>
              </a:rPr>
              <a:t>かみくだき入門</a:t>
            </a:r>
            <a:endParaRPr lang="en-US" sz="4400" dirty="0">
              <a:solidFill>
                <a:schemeClr val="tx1">
                  <a:lumMod val="65000"/>
                  <a:lumOff val="35000"/>
                </a:schemeClr>
              </a:solidFill>
            </a:endParaRPr>
          </a:p>
        </p:txBody>
      </p:sp>
      <p:sp>
        <p:nvSpPr>
          <p:cNvPr id="4" name="テキスト ボックス 3"/>
          <p:cNvSpPr txBox="1"/>
          <p:nvPr/>
        </p:nvSpPr>
        <p:spPr>
          <a:xfrm>
            <a:off x="2015802" y="5072854"/>
            <a:ext cx="2190023" cy="523220"/>
          </a:xfrm>
          <a:prstGeom prst="rect">
            <a:avLst/>
          </a:prstGeom>
          <a:solidFill>
            <a:srgbClr val="00B050"/>
          </a:solidFill>
          <a:ln>
            <a:noFill/>
          </a:ln>
        </p:spPr>
        <p:txBody>
          <a:bodyPr wrap="none" rtlCol="0">
            <a:spAutoFit/>
          </a:bodyPr>
          <a:lstStyle/>
          <a:p>
            <a:r>
              <a:rPr kumimoji="1" lang="en-US" altLang="ja-JP" sz="2800" dirty="0" smtClean="0">
                <a:solidFill>
                  <a:schemeClr val="bg1"/>
                </a:solidFill>
                <a:latin typeface="Meiryo UI" panose="020B0604030504040204" pitchFamily="50" charset="-128"/>
                <a:ea typeface="Meiryo UI" panose="020B0604030504040204" pitchFamily="50" charset="-128"/>
              </a:rPr>
              <a:t>ADDIE</a:t>
            </a:r>
            <a:r>
              <a:rPr kumimoji="1" lang="ja-JP" altLang="en-US" sz="2800" dirty="0" smtClean="0">
                <a:solidFill>
                  <a:schemeClr val="bg1"/>
                </a:solidFill>
                <a:latin typeface="Meiryo UI" panose="020B0604030504040204" pitchFamily="50" charset="-128"/>
                <a:ea typeface="Meiryo UI" panose="020B0604030504040204" pitchFamily="50" charset="-128"/>
              </a:rPr>
              <a:t>モデル</a:t>
            </a:r>
            <a:endParaRPr kumimoji="1" lang="ja-JP" altLang="en-US" sz="28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081637" y="4277819"/>
            <a:ext cx="3145413" cy="523220"/>
          </a:xfrm>
          <a:prstGeom prst="rect">
            <a:avLst/>
          </a:prstGeom>
          <a:solidFill>
            <a:srgbClr val="FF0000"/>
          </a:solidFill>
          <a:ln>
            <a:noFill/>
          </a:ln>
        </p:spPr>
        <p:txBody>
          <a:bodyPr wrap="none" rtlCol="0">
            <a:spAutoFit/>
          </a:bodyPr>
          <a:lstStyle/>
          <a:p>
            <a:r>
              <a:rPr kumimoji="1" lang="ja-JP" altLang="en-US" sz="2800" dirty="0" smtClean="0">
                <a:solidFill>
                  <a:schemeClr val="bg1"/>
                </a:solidFill>
                <a:latin typeface="Meiryo UI" panose="020B0604030504040204" pitchFamily="50" charset="-128"/>
                <a:ea typeface="Meiryo UI" panose="020B0604030504040204" pitchFamily="50" charset="-128"/>
              </a:rPr>
              <a:t>メリルの</a:t>
            </a:r>
            <a:r>
              <a:rPr kumimoji="1" lang="en-US" altLang="ja-JP" sz="2800" dirty="0" smtClean="0">
                <a:solidFill>
                  <a:schemeClr val="bg1"/>
                </a:solidFill>
                <a:latin typeface="Meiryo UI" panose="020B0604030504040204" pitchFamily="50" charset="-128"/>
                <a:ea typeface="Meiryo UI" panose="020B0604030504040204" pitchFamily="50" charset="-128"/>
              </a:rPr>
              <a:t>ID</a:t>
            </a:r>
            <a:r>
              <a:rPr kumimoji="1" lang="ja-JP" altLang="en-US" sz="2800" dirty="0" smtClean="0">
                <a:solidFill>
                  <a:schemeClr val="bg1"/>
                </a:solidFill>
                <a:latin typeface="Meiryo UI" panose="020B0604030504040204" pitchFamily="50" charset="-128"/>
                <a:ea typeface="Meiryo UI" panose="020B0604030504040204" pitchFamily="50" charset="-128"/>
              </a:rPr>
              <a:t>第一原理</a:t>
            </a:r>
            <a:endParaRPr kumimoji="1" lang="ja-JP" altLang="en-US" sz="2800"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7104237" y="3359663"/>
            <a:ext cx="3252814" cy="523220"/>
          </a:xfrm>
          <a:prstGeom prst="rect">
            <a:avLst/>
          </a:prstGeom>
          <a:solidFill>
            <a:srgbClr val="002060"/>
          </a:solidFill>
          <a:ln>
            <a:noFill/>
          </a:ln>
        </p:spPr>
        <p:txBody>
          <a:bodyPr wrap="none" rtlCol="0">
            <a:spAutoFit/>
          </a:bodyPr>
          <a:lstStyle/>
          <a:p>
            <a:r>
              <a:rPr kumimoji="1" lang="ja-JP" altLang="en-US" sz="2800" dirty="0" smtClean="0">
                <a:solidFill>
                  <a:schemeClr val="bg1"/>
                </a:solidFill>
                <a:latin typeface="Meiryo UI" panose="020B0604030504040204" pitchFamily="50" charset="-128"/>
                <a:ea typeface="Meiryo UI" panose="020B0604030504040204" pitchFamily="50" charset="-128"/>
              </a:rPr>
              <a:t>メーガーの３つの質問</a:t>
            </a:r>
            <a:endParaRPr kumimoji="1" lang="ja-JP" altLang="en-US" sz="2800"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104237" y="5163013"/>
            <a:ext cx="2906565" cy="523220"/>
          </a:xfrm>
          <a:prstGeom prst="rect">
            <a:avLst/>
          </a:prstGeom>
          <a:solidFill>
            <a:schemeClr val="accent4">
              <a:lumMod val="75000"/>
            </a:schemeClr>
          </a:solidFill>
          <a:ln>
            <a:noFill/>
          </a:ln>
        </p:spPr>
        <p:txBody>
          <a:bodyPr wrap="none" rtlCol="0">
            <a:spAutoFit/>
          </a:bodyPr>
          <a:lstStyle/>
          <a:p>
            <a:r>
              <a:rPr kumimoji="1" lang="ja-JP" altLang="en-US" sz="2800" dirty="0" smtClean="0">
                <a:solidFill>
                  <a:schemeClr val="bg1"/>
                </a:solidFill>
                <a:latin typeface="Meiryo UI" panose="020B0604030504040204" pitchFamily="50" charset="-128"/>
                <a:ea typeface="Meiryo UI" panose="020B0604030504040204" pitchFamily="50" charset="-128"/>
              </a:rPr>
              <a:t>ガニェの</a:t>
            </a:r>
            <a:r>
              <a:rPr kumimoji="1" lang="en-US" altLang="ja-JP" sz="2800" dirty="0" smtClean="0">
                <a:solidFill>
                  <a:schemeClr val="bg1"/>
                </a:solidFill>
                <a:latin typeface="Meiryo UI" panose="020B0604030504040204" pitchFamily="50" charset="-128"/>
                <a:ea typeface="Meiryo UI" panose="020B0604030504040204" pitchFamily="50" charset="-128"/>
              </a:rPr>
              <a:t>9</a:t>
            </a:r>
            <a:r>
              <a:rPr kumimoji="1" lang="ja-JP" altLang="en-US" sz="2800" dirty="0" smtClean="0">
                <a:solidFill>
                  <a:schemeClr val="bg1"/>
                </a:solidFill>
                <a:latin typeface="Meiryo UI" panose="020B0604030504040204" pitchFamily="50" charset="-128"/>
                <a:ea typeface="Meiryo UI" panose="020B0604030504040204" pitchFamily="50" charset="-128"/>
              </a:rPr>
              <a:t>教授事象</a:t>
            </a:r>
            <a:endParaRPr kumimoji="1" lang="ja-JP" altLang="en-US" sz="2800"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652268" y="3347620"/>
            <a:ext cx="2000869" cy="523220"/>
          </a:xfrm>
          <a:prstGeom prst="rect">
            <a:avLst/>
          </a:prstGeom>
          <a:solidFill>
            <a:srgbClr val="7030A0"/>
          </a:solidFill>
          <a:ln>
            <a:noFill/>
          </a:ln>
        </p:spPr>
        <p:txBody>
          <a:bodyPr wrap="none" rtlCol="0">
            <a:spAutoFit/>
          </a:bodyPr>
          <a:lstStyle/>
          <a:p>
            <a:r>
              <a:rPr kumimoji="1" lang="en-US" altLang="ja-JP" sz="2800" dirty="0" smtClean="0">
                <a:solidFill>
                  <a:schemeClr val="bg1"/>
                </a:solidFill>
                <a:latin typeface="Meiryo UI" panose="020B0604030504040204" pitchFamily="50" charset="-128"/>
                <a:ea typeface="Meiryo UI" panose="020B0604030504040204" pitchFamily="50" charset="-128"/>
              </a:rPr>
              <a:t>ARCS</a:t>
            </a:r>
            <a:r>
              <a:rPr kumimoji="1" lang="ja-JP" altLang="en-US" sz="2800" dirty="0" smtClean="0">
                <a:solidFill>
                  <a:schemeClr val="bg1"/>
                </a:solidFill>
                <a:latin typeface="Meiryo UI" panose="020B0604030504040204" pitchFamily="50" charset="-128"/>
                <a:ea typeface="Meiryo UI" panose="020B0604030504040204" pitchFamily="50" charset="-128"/>
              </a:rPr>
              <a:t>モデル</a:t>
            </a:r>
            <a:endParaRPr kumimoji="1" lang="ja-JP" altLang="en-US" sz="2800" dirty="0">
              <a:solidFill>
                <a:schemeClr val="bg1"/>
              </a:solidFill>
              <a:latin typeface="Meiryo UI" panose="020B0604030504040204" pitchFamily="50" charset="-128"/>
              <a:ea typeface="Meiryo UI" panose="020B0604030504040204" pitchFamily="50" charset="-128"/>
            </a:endParaRPr>
          </a:p>
        </p:txBody>
      </p:sp>
      <p:sp>
        <p:nvSpPr>
          <p:cNvPr id="12" name="円形吹き出し 11"/>
          <p:cNvSpPr/>
          <p:nvPr/>
        </p:nvSpPr>
        <p:spPr>
          <a:xfrm>
            <a:off x="227914" y="559693"/>
            <a:ext cx="2424354" cy="1203463"/>
          </a:xfrm>
          <a:prstGeom prst="wedgeEllipseCallout">
            <a:avLst>
              <a:gd name="adj1" fmla="val 46015"/>
              <a:gd name="adj2" fmla="val 48133"/>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rPr>
              <a:t>ざっくり！</a:t>
            </a:r>
            <a:endParaRPr kumimoji="1" lang="ja-JP" altLang="en-US" sz="2400" b="1"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11</a:t>
            </a:fld>
            <a:endParaRPr lang="en-US"/>
          </a:p>
        </p:txBody>
      </p:sp>
    </p:spTree>
    <p:extLst>
      <p:ext uri="{BB962C8B-B14F-4D97-AF65-F5344CB8AC3E}">
        <p14:creationId xmlns:p14="http://schemas.microsoft.com/office/powerpoint/2010/main" val="3125579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9CE87FC-D2F1-AA41-B701-04313CDEF5F4}"/>
              </a:ext>
            </a:extLst>
          </p:cNvPr>
          <p:cNvSpPr>
            <a:spLocks noGrp="1"/>
          </p:cNvSpPr>
          <p:nvPr>
            <p:ph type="title"/>
          </p:nvPr>
        </p:nvSpPr>
        <p:spPr>
          <a:xfrm>
            <a:off x="838200" y="563775"/>
            <a:ext cx="10515600" cy="898898"/>
          </a:xfrm>
        </p:spPr>
        <p:txBody>
          <a:bodyPr/>
          <a:lstStyle/>
          <a:p>
            <a:r>
              <a:rPr lang="ja-JP" altLang="en-US" dirty="0">
                <a:solidFill>
                  <a:schemeClr val="tx1">
                    <a:lumMod val="65000"/>
                    <a:lumOff val="35000"/>
                  </a:schemeClr>
                </a:solidFill>
              </a:rPr>
              <a:t>人はどうやって学ぶのか？</a:t>
            </a:r>
            <a:endParaRPr lang="en-US" dirty="0">
              <a:solidFill>
                <a:schemeClr val="tx1">
                  <a:lumMod val="65000"/>
                  <a:lumOff val="35000"/>
                </a:schemeClr>
              </a:solidFill>
            </a:endParaRPr>
          </a:p>
        </p:txBody>
      </p:sp>
      <p:pic>
        <p:nvPicPr>
          <p:cNvPr id="8" name="Picture 7">
            <a:extLst>
              <a:ext uri="{FF2B5EF4-FFF2-40B4-BE49-F238E27FC236}">
                <a16:creationId xmlns="" xmlns:a16="http://schemas.microsoft.com/office/drawing/2014/main" id="{DD35D95B-61E8-0547-BC7C-24C9727E9E99}"/>
              </a:ext>
            </a:extLst>
          </p:cNvPr>
          <p:cNvPicPr>
            <a:picLocks noChangeAspect="1"/>
          </p:cNvPicPr>
          <p:nvPr/>
        </p:nvPicPr>
        <p:blipFill>
          <a:blip r:embed="rId3"/>
          <a:stretch>
            <a:fillRect/>
          </a:stretch>
        </p:blipFill>
        <p:spPr>
          <a:xfrm>
            <a:off x="1420743" y="1320609"/>
            <a:ext cx="9350513" cy="4417206"/>
          </a:xfrm>
          <a:prstGeom prst="rect">
            <a:avLst/>
          </a:prstGeom>
        </p:spPr>
      </p:pic>
      <p:sp>
        <p:nvSpPr>
          <p:cNvPr id="9" name="Rectangle 8">
            <a:extLst>
              <a:ext uri="{FF2B5EF4-FFF2-40B4-BE49-F238E27FC236}">
                <a16:creationId xmlns="" xmlns:a16="http://schemas.microsoft.com/office/drawing/2014/main" id="{85BCAB99-EF4A-FD49-A82A-5521DE3524E0}"/>
              </a:ext>
            </a:extLst>
          </p:cNvPr>
          <p:cNvSpPr/>
          <p:nvPr/>
        </p:nvSpPr>
        <p:spPr>
          <a:xfrm>
            <a:off x="3950354" y="6069539"/>
            <a:ext cx="6937514" cy="646331"/>
          </a:xfrm>
          <a:prstGeom prst="rect">
            <a:avLst/>
          </a:prstGeom>
        </p:spPr>
        <p:txBody>
          <a:bodyPr wrap="square">
            <a:spAutoFit/>
          </a:bodyPr>
          <a:lstStyle/>
          <a:p>
            <a:pPr algn="r">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鈴木克明・合田美子監訳</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リーサー・デンプシー編著</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(2013) </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インストラクショナルデザインとテクノロジー</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北大路書房</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p.555)</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12</a:t>
            </a:fld>
            <a:endParaRPr lang="en-US"/>
          </a:p>
        </p:txBody>
      </p:sp>
    </p:spTree>
    <p:extLst>
      <p:ext uri="{BB962C8B-B14F-4D97-AF65-F5344CB8AC3E}">
        <p14:creationId xmlns:p14="http://schemas.microsoft.com/office/powerpoint/2010/main" val="1474249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1B64DB-AF91-394D-9BDA-E65D5AA8CB21}"/>
              </a:ext>
            </a:extLst>
          </p:cNvPr>
          <p:cNvSpPr>
            <a:spLocks noGrp="1"/>
          </p:cNvSpPr>
          <p:nvPr>
            <p:ph type="title"/>
          </p:nvPr>
        </p:nvSpPr>
        <p:spPr>
          <a:xfrm>
            <a:off x="838200" y="2974982"/>
            <a:ext cx="10515600" cy="898898"/>
          </a:xfrm>
        </p:spPr>
        <p:txBody>
          <a:bodyPr>
            <a:noAutofit/>
          </a:bodyPr>
          <a:lstStyle/>
          <a:p>
            <a:r>
              <a:rPr lang="ja-JP" altLang="en-US" dirty="0">
                <a:solidFill>
                  <a:schemeClr val="tx1">
                    <a:lumMod val="65000"/>
                    <a:lumOff val="35000"/>
                  </a:schemeClr>
                </a:solidFill>
              </a:rPr>
              <a:t>インストラクショナルデザイン</a:t>
            </a:r>
            <a:r>
              <a:rPr lang="en-US" altLang="ja-JP" dirty="0">
                <a:solidFill>
                  <a:schemeClr val="tx1">
                    <a:lumMod val="65000"/>
                    <a:lumOff val="35000"/>
                  </a:schemeClr>
                </a:solidFill>
              </a:rPr>
              <a:t>(ID</a:t>
            </a:r>
            <a:r>
              <a:rPr lang="en-US" altLang="ja-JP" dirty="0" smtClean="0">
                <a:solidFill>
                  <a:schemeClr val="tx1">
                    <a:lumMod val="65000"/>
                    <a:lumOff val="35000"/>
                  </a:schemeClr>
                </a:solidFill>
              </a:rPr>
              <a:t>)</a:t>
            </a:r>
            <a:r>
              <a:rPr lang="ja-JP" altLang="en-US" dirty="0" smtClean="0">
                <a:solidFill>
                  <a:schemeClr val="tx1">
                    <a:lumMod val="65000"/>
                    <a:lumOff val="35000"/>
                  </a:schemeClr>
                </a:solidFill>
              </a:rPr>
              <a:t>は</a:t>
            </a:r>
            <a:r>
              <a:rPr lang="ja-JP" altLang="en-US" dirty="0">
                <a:solidFill>
                  <a:schemeClr val="tx1">
                    <a:lumMod val="65000"/>
                    <a:lumOff val="35000"/>
                  </a:schemeClr>
                </a:solidFill>
              </a:rPr>
              <a:t>、</a:t>
            </a:r>
            <a:r>
              <a:rPr lang="en-US" altLang="ja-JP" dirty="0" smtClean="0">
                <a:solidFill>
                  <a:schemeClr val="tx1">
                    <a:lumMod val="65000"/>
                    <a:lumOff val="35000"/>
                  </a:schemeClr>
                </a:solidFill>
              </a:rPr>
              <a:t/>
            </a:r>
            <a:br>
              <a:rPr lang="en-US" altLang="ja-JP" dirty="0" smtClean="0">
                <a:solidFill>
                  <a:schemeClr val="tx1">
                    <a:lumMod val="65000"/>
                    <a:lumOff val="35000"/>
                  </a:schemeClr>
                </a:solidFill>
              </a:rPr>
            </a:br>
            <a:r>
              <a:rPr lang="ja-JP" altLang="en-US" dirty="0" smtClean="0">
                <a:solidFill>
                  <a:schemeClr val="tx1">
                    <a:lumMod val="65000"/>
                    <a:lumOff val="35000"/>
                  </a:schemeClr>
                </a:solidFill>
              </a:rPr>
              <a:t>どういうものだと思っていますか？</a:t>
            </a:r>
            <a:endParaRPr lang="en-US" dirty="0">
              <a:solidFill>
                <a:schemeClr val="tx1">
                  <a:lumMod val="65000"/>
                  <a:lumOff val="35000"/>
                </a:schemeClr>
              </a:solidFill>
            </a:endParaRPr>
          </a:p>
        </p:txBody>
      </p:sp>
      <p:sp>
        <p:nvSpPr>
          <p:cNvPr id="4" name="コンテンツ プレースホルダ 5">
            <a:extLst>
              <a:ext uri="{FF2B5EF4-FFF2-40B4-BE49-F238E27FC236}">
                <a16:creationId xmlns="" xmlns:a16="http://schemas.microsoft.com/office/drawing/2014/main" id="{7F9F9531-FCF7-3D47-B178-378527C03516}"/>
              </a:ext>
            </a:extLst>
          </p:cNvPr>
          <p:cNvSpPr txBox="1">
            <a:spLocks/>
          </p:cNvSpPr>
          <p:nvPr/>
        </p:nvSpPr>
        <p:spPr>
          <a:xfrm>
            <a:off x="838200" y="1156447"/>
            <a:ext cx="10515600" cy="502051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kumimoji="1" lang="ja-JP" altLang="en-US" sz="20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13</a:t>
            </a:fld>
            <a:endParaRPr lang="en-US"/>
          </a:p>
        </p:txBody>
      </p:sp>
    </p:spTree>
    <p:extLst>
      <p:ext uri="{BB962C8B-B14F-4D97-AF65-F5344CB8AC3E}">
        <p14:creationId xmlns:p14="http://schemas.microsoft.com/office/powerpoint/2010/main" val="1765222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1B64DB-AF91-394D-9BDA-E65D5AA8CB21}"/>
              </a:ext>
            </a:extLst>
          </p:cNvPr>
          <p:cNvSpPr>
            <a:spLocks noGrp="1"/>
          </p:cNvSpPr>
          <p:nvPr>
            <p:ph type="title"/>
          </p:nvPr>
        </p:nvSpPr>
        <p:spPr/>
        <p:txBody>
          <a:bodyPr>
            <a:normAutofit/>
          </a:bodyPr>
          <a:lstStyle/>
          <a:p>
            <a:r>
              <a:rPr lang="ja-JP" altLang="en-US" u="sng" dirty="0">
                <a:solidFill>
                  <a:schemeClr val="accent1">
                    <a:lumMod val="75000"/>
                  </a:schemeClr>
                </a:solidFill>
              </a:rPr>
              <a:t>インストラクショナルデザイン</a:t>
            </a:r>
            <a:r>
              <a:rPr lang="en-US" altLang="ja-JP" u="sng" dirty="0">
                <a:solidFill>
                  <a:schemeClr val="accent1">
                    <a:lumMod val="75000"/>
                  </a:schemeClr>
                </a:solidFill>
              </a:rPr>
              <a:t>(ID)</a:t>
            </a:r>
            <a:r>
              <a:rPr lang="ja-JP" altLang="en-US" u="sng" dirty="0">
                <a:solidFill>
                  <a:schemeClr val="accent1">
                    <a:lumMod val="75000"/>
                  </a:schemeClr>
                </a:solidFill>
              </a:rPr>
              <a:t>とは</a:t>
            </a:r>
            <a:r>
              <a:rPr lang="en-US" altLang="ja-JP" u="sng" dirty="0">
                <a:solidFill>
                  <a:schemeClr val="accent1">
                    <a:lumMod val="75000"/>
                  </a:schemeClr>
                </a:solidFill>
              </a:rPr>
              <a:t> </a:t>
            </a:r>
            <a:endParaRPr lang="en-US" u="sng" dirty="0">
              <a:solidFill>
                <a:schemeClr val="accent1">
                  <a:lumMod val="75000"/>
                </a:schemeClr>
              </a:solidFill>
            </a:endParaRPr>
          </a:p>
        </p:txBody>
      </p:sp>
      <p:sp>
        <p:nvSpPr>
          <p:cNvPr id="4" name="コンテンツ プレースホルダ 5">
            <a:extLst>
              <a:ext uri="{FF2B5EF4-FFF2-40B4-BE49-F238E27FC236}">
                <a16:creationId xmlns="" xmlns:a16="http://schemas.microsoft.com/office/drawing/2014/main" id="{7F9F9531-FCF7-3D47-B178-378527C03516}"/>
              </a:ext>
            </a:extLst>
          </p:cNvPr>
          <p:cNvSpPr txBox="1">
            <a:spLocks/>
          </p:cNvSpPr>
          <p:nvPr/>
        </p:nvSpPr>
        <p:spPr>
          <a:xfrm>
            <a:off x="838200" y="1156447"/>
            <a:ext cx="10515600" cy="502051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kumimoji="1"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838200" y="1156447"/>
            <a:ext cx="10515600" cy="1510553"/>
          </a:xfrm>
        </p:spPr>
        <p:txBody>
          <a:bodyPr>
            <a:noAutofit/>
          </a:bodyPr>
          <a:lstStyle/>
          <a:p>
            <a:pPr marL="0" indent="0">
              <a:buNone/>
            </a:pPr>
            <a:r>
              <a:rPr kumimoji="1" lang="ja-JP" altLang="en-US" sz="4000" b="1" dirty="0" smtClean="0">
                <a:solidFill>
                  <a:srgbClr val="FF0000"/>
                </a:solidFill>
              </a:rPr>
              <a:t>・どのように教えたらよいか？を研究に基づく</a:t>
            </a:r>
            <a:endParaRPr kumimoji="1" lang="en-US" altLang="ja-JP" sz="4000" b="1" dirty="0" smtClean="0">
              <a:solidFill>
                <a:srgbClr val="FF0000"/>
              </a:solidFill>
            </a:endParaRPr>
          </a:p>
          <a:p>
            <a:pPr marL="0" indent="0">
              <a:buNone/>
            </a:pPr>
            <a:r>
              <a:rPr kumimoji="1" lang="ja-JP" altLang="en-US" sz="4000" b="1" dirty="0" smtClean="0">
                <a:solidFill>
                  <a:srgbClr val="FF0000"/>
                </a:solidFill>
              </a:rPr>
              <a:t> </a:t>
            </a:r>
            <a:r>
              <a:rPr kumimoji="1" lang="ja-JP" altLang="en-US" sz="4000" b="1" u="sng" dirty="0" smtClean="0">
                <a:solidFill>
                  <a:srgbClr val="FF0000"/>
                </a:solidFill>
              </a:rPr>
              <a:t>共通の</a:t>
            </a:r>
            <a:r>
              <a:rPr kumimoji="1" lang="ja-JP" altLang="en-US" sz="4000" b="1" dirty="0" smtClean="0">
                <a:solidFill>
                  <a:srgbClr val="FF0000"/>
                </a:solidFill>
              </a:rPr>
              <a:t>手法・プロセスで設計する</a:t>
            </a:r>
            <a:endParaRPr kumimoji="1" lang="ja-JP" altLang="en-US" sz="4000" b="1" dirty="0">
              <a:solidFill>
                <a:srgbClr val="FF0000"/>
              </a:solidFill>
            </a:endParaRPr>
          </a:p>
        </p:txBody>
      </p:sp>
      <p:sp>
        <p:nvSpPr>
          <p:cNvPr id="7" name="Title 1">
            <a:extLst>
              <a:ext uri="{FF2B5EF4-FFF2-40B4-BE49-F238E27FC236}">
                <a16:creationId xmlns="" xmlns:a16="http://schemas.microsoft.com/office/drawing/2014/main" id="{D3867B63-4597-D746-955F-BD9AF64E99D7}"/>
              </a:ext>
            </a:extLst>
          </p:cNvPr>
          <p:cNvSpPr txBox="1">
            <a:spLocks/>
          </p:cNvSpPr>
          <p:nvPr/>
        </p:nvSpPr>
        <p:spPr>
          <a:xfrm>
            <a:off x="990599" y="2767807"/>
            <a:ext cx="5623525" cy="898898"/>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ja-JP" altLang="en-US" dirty="0" smtClean="0">
                <a:solidFill>
                  <a:schemeClr val="bg1"/>
                </a:solidFill>
              </a:rPr>
              <a:t>メーガーの“</a:t>
            </a:r>
            <a:r>
              <a:rPr lang="en-US" altLang="ja-JP" dirty="0" smtClean="0">
                <a:solidFill>
                  <a:schemeClr val="bg1"/>
                </a:solidFill>
              </a:rPr>
              <a:t>3</a:t>
            </a:r>
            <a:r>
              <a:rPr lang="ja-JP" altLang="en-US" dirty="0" err="1" smtClean="0">
                <a:solidFill>
                  <a:schemeClr val="bg1"/>
                </a:solidFill>
              </a:rPr>
              <a:t>つ</a:t>
            </a:r>
            <a:r>
              <a:rPr lang="ja-JP" altLang="en-US" sz="3500" dirty="0" err="1" smtClean="0">
                <a:solidFill>
                  <a:schemeClr val="bg1"/>
                </a:solidFill>
              </a:rPr>
              <a:t>の</a:t>
            </a:r>
            <a:r>
              <a:rPr lang="ja-JP" altLang="en-US" dirty="0" smtClean="0">
                <a:solidFill>
                  <a:schemeClr val="bg1"/>
                </a:solidFill>
              </a:rPr>
              <a:t>質問”</a:t>
            </a:r>
            <a:endParaRPr lang="en-US" dirty="0">
              <a:solidFill>
                <a:schemeClr val="bg1"/>
              </a:solidFill>
            </a:endParaRPr>
          </a:p>
        </p:txBody>
      </p:sp>
      <p:sp>
        <p:nvSpPr>
          <p:cNvPr id="8" name="Content Placeholder 2">
            <a:extLst>
              <a:ext uri="{FF2B5EF4-FFF2-40B4-BE49-F238E27FC236}">
                <a16:creationId xmlns="" xmlns:a16="http://schemas.microsoft.com/office/drawing/2014/main" id="{77093844-A398-954B-8BF7-76AF94B745D4}"/>
              </a:ext>
            </a:extLst>
          </p:cNvPr>
          <p:cNvSpPr txBox="1">
            <a:spLocks/>
          </p:cNvSpPr>
          <p:nvPr/>
        </p:nvSpPr>
        <p:spPr>
          <a:xfrm>
            <a:off x="1117600" y="3823962"/>
            <a:ext cx="10515600" cy="2230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3600" b="1" dirty="0">
                <a:solidFill>
                  <a:schemeClr val="tx1">
                    <a:lumMod val="65000"/>
                    <a:lumOff val="35000"/>
                  </a:schemeClr>
                </a:solidFill>
              </a:rPr>
              <a:t>①</a:t>
            </a:r>
            <a:r>
              <a:rPr lang="ja-JP" altLang="en-US" sz="3600" b="1" dirty="0" smtClean="0">
                <a:solidFill>
                  <a:schemeClr val="tx1">
                    <a:lumMod val="65000"/>
                    <a:lumOff val="35000"/>
                  </a:schemeClr>
                </a:solidFill>
              </a:rPr>
              <a:t>どこへ行くのか</a:t>
            </a:r>
            <a:r>
              <a:rPr lang="en-US" altLang="ja-JP" sz="3600" b="1" dirty="0" smtClean="0">
                <a:solidFill>
                  <a:schemeClr val="tx1">
                    <a:lumMod val="65000"/>
                    <a:lumOff val="35000"/>
                  </a:schemeClr>
                </a:solidFill>
              </a:rPr>
              <a:t>?</a:t>
            </a:r>
            <a:r>
              <a:rPr lang="ja-JP" altLang="en-US" sz="3600" b="1" dirty="0" smtClean="0">
                <a:solidFill>
                  <a:schemeClr val="tx1">
                    <a:lumMod val="65000"/>
                    <a:lumOff val="35000"/>
                  </a:schemeClr>
                </a:solidFill>
              </a:rPr>
              <a:t>　　　　　　　：</a:t>
            </a:r>
            <a:r>
              <a:rPr lang="ja-JP" altLang="en-US" sz="3600" b="1" dirty="0">
                <a:solidFill>
                  <a:schemeClr val="tx1">
                    <a:lumMod val="65000"/>
                    <a:lumOff val="35000"/>
                  </a:schemeClr>
                </a:solidFill>
              </a:rPr>
              <a:t>目標</a:t>
            </a:r>
            <a:r>
              <a:rPr lang="ja-JP" altLang="en-US" sz="3600" b="1" dirty="0" smtClean="0">
                <a:solidFill>
                  <a:schemeClr val="tx1">
                    <a:lumMod val="65000"/>
                    <a:lumOff val="35000"/>
                  </a:schemeClr>
                </a:solidFill>
              </a:rPr>
              <a:t>　</a:t>
            </a:r>
            <a:endParaRPr lang="en-US" altLang="ja-JP" sz="3600" b="1" dirty="0" smtClean="0">
              <a:solidFill>
                <a:schemeClr val="tx1">
                  <a:lumMod val="65000"/>
                  <a:lumOff val="35000"/>
                </a:schemeClr>
              </a:solidFill>
            </a:endParaRPr>
          </a:p>
          <a:p>
            <a:pPr marL="0" indent="0">
              <a:buNone/>
            </a:pPr>
            <a:r>
              <a:rPr lang="ja-JP" altLang="en-US" sz="3600" b="1" dirty="0" smtClean="0">
                <a:solidFill>
                  <a:schemeClr val="tx1">
                    <a:lumMod val="65000"/>
                    <a:lumOff val="35000"/>
                  </a:schemeClr>
                </a:solidFill>
              </a:rPr>
              <a:t>②到達をどうやって知るのか</a:t>
            </a:r>
            <a:r>
              <a:rPr lang="en-US" altLang="ja-JP" sz="3600" b="1" dirty="0" smtClean="0">
                <a:solidFill>
                  <a:schemeClr val="tx1">
                    <a:lumMod val="65000"/>
                    <a:lumOff val="35000"/>
                  </a:schemeClr>
                </a:solidFill>
              </a:rPr>
              <a:t>?</a:t>
            </a:r>
            <a:r>
              <a:rPr lang="ja-JP" altLang="en-US" sz="3600" b="1" dirty="0" smtClean="0">
                <a:solidFill>
                  <a:schemeClr val="tx1">
                    <a:lumMod val="65000"/>
                    <a:lumOff val="35000"/>
                  </a:schemeClr>
                </a:solidFill>
              </a:rPr>
              <a:t>：評価</a:t>
            </a:r>
            <a:endParaRPr lang="en-US" altLang="ja-JP" sz="3600" b="1" dirty="0" smtClean="0">
              <a:solidFill>
                <a:schemeClr val="tx1">
                  <a:lumMod val="65000"/>
                  <a:lumOff val="35000"/>
                </a:schemeClr>
              </a:solidFill>
            </a:endParaRPr>
          </a:p>
          <a:p>
            <a:pPr marL="0" indent="0">
              <a:buNone/>
            </a:pPr>
            <a:r>
              <a:rPr lang="ja-JP" altLang="en-US" sz="3600" b="1" dirty="0" smtClean="0">
                <a:solidFill>
                  <a:schemeClr val="tx1">
                    <a:lumMod val="65000"/>
                    <a:lumOff val="35000"/>
                  </a:schemeClr>
                </a:solidFill>
              </a:rPr>
              <a:t>③どうやってそこへ行くのか</a:t>
            </a:r>
            <a:r>
              <a:rPr lang="en-US" altLang="ja-JP" sz="3600" b="1" dirty="0" smtClean="0">
                <a:solidFill>
                  <a:schemeClr val="tx1">
                    <a:lumMod val="65000"/>
                    <a:lumOff val="35000"/>
                  </a:schemeClr>
                </a:solidFill>
              </a:rPr>
              <a:t>? </a:t>
            </a:r>
            <a:r>
              <a:rPr lang="ja-JP" altLang="en-US" sz="3600" b="1" dirty="0" smtClean="0">
                <a:solidFill>
                  <a:schemeClr val="tx1">
                    <a:lumMod val="65000"/>
                    <a:lumOff val="35000"/>
                  </a:schemeClr>
                </a:solidFill>
              </a:rPr>
              <a:t>　</a:t>
            </a:r>
            <a:r>
              <a:rPr lang="en-US" altLang="ja-JP" sz="3600" b="1" dirty="0" smtClean="0">
                <a:solidFill>
                  <a:schemeClr val="tx1">
                    <a:lumMod val="65000"/>
                    <a:lumOff val="35000"/>
                  </a:schemeClr>
                </a:solidFill>
              </a:rPr>
              <a:t>:</a:t>
            </a:r>
            <a:r>
              <a:rPr lang="ja-JP" altLang="en-US" sz="3600" b="1" dirty="0">
                <a:solidFill>
                  <a:schemeClr val="tx1">
                    <a:lumMod val="65000"/>
                    <a:lumOff val="35000"/>
                  </a:schemeClr>
                </a:solidFill>
              </a:rPr>
              <a:t> </a:t>
            </a:r>
            <a:r>
              <a:rPr lang="ja-JP" altLang="en-US" sz="3600" b="1" dirty="0" smtClean="0">
                <a:solidFill>
                  <a:schemeClr val="tx1">
                    <a:lumMod val="65000"/>
                    <a:lumOff val="35000"/>
                  </a:schemeClr>
                </a:solidFill>
              </a:rPr>
              <a:t>指導</a:t>
            </a:r>
            <a:endParaRPr lang="en-US" altLang="ja-JP" sz="3600" b="1" dirty="0" smtClean="0">
              <a:solidFill>
                <a:schemeClr val="tx1">
                  <a:lumMod val="65000"/>
                  <a:lumOff val="35000"/>
                </a:schemeClr>
              </a:solidFill>
            </a:endParaRPr>
          </a:p>
        </p:txBody>
      </p:sp>
      <p:grpSp>
        <p:nvGrpSpPr>
          <p:cNvPr id="32" name="グループ化 31"/>
          <p:cNvGrpSpPr/>
          <p:nvPr/>
        </p:nvGrpSpPr>
        <p:grpSpPr>
          <a:xfrm>
            <a:off x="9458577" y="3864868"/>
            <a:ext cx="2249234" cy="1806966"/>
            <a:chOff x="9591673" y="4100508"/>
            <a:chExt cx="1905001" cy="1530420"/>
          </a:xfrm>
        </p:grpSpPr>
        <p:grpSp>
          <p:nvGrpSpPr>
            <p:cNvPr id="24" name="グループ化 23"/>
            <p:cNvGrpSpPr/>
            <p:nvPr/>
          </p:nvGrpSpPr>
          <p:grpSpPr>
            <a:xfrm>
              <a:off x="9591673" y="4100508"/>
              <a:ext cx="1714500" cy="1530420"/>
              <a:chOff x="10294937" y="3971094"/>
              <a:chExt cx="1714500" cy="1530420"/>
            </a:xfrm>
          </p:grpSpPr>
          <p:sp>
            <p:nvSpPr>
              <p:cNvPr id="10" name="円柱 9"/>
              <p:cNvSpPr/>
              <p:nvPr/>
            </p:nvSpPr>
            <p:spPr>
              <a:xfrm>
                <a:off x="10294937" y="4524073"/>
                <a:ext cx="1714500" cy="977441"/>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大</a:t>
                </a:r>
                <a:endParaRPr kumimoji="1" lang="ja-JP" altLang="en-US" b="1" dirty="0">
                  <a:latin typeface="Meiryo UI" panose="020B0604030504040204" pitchFamily="50" charset="-128"/>
                  <a:ea typeface="Meiryo UI" panose="020B0604030504040204" pitchFamily="50" charset="-128"/>
                </a:endParaRPr>
              </a:p>
            </p:txBody>
          </p:sp>
          <p:sp>
            <p:nvSpPr>
              <p:cNvPr id="11" name="円柱 10"/>
              <p:cNvSpPr/>
              <p:nvPr/>
            </p:nvSpPr>
            <p:spPr>
              <a:xfrm>
                <a:off x="10406062" y="4164367"/>
                <a:ext cx="746125" cy="732308"/>
              </a:xfrm>
              <a:prstGeom prst="can">
                <a:avLst>
                  <a:gd name="adj" fmla="val 3946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中</a:t>
                </a:r>
                <a:endParaRPr kumimoji="1" lang="ja-JP" altLang="en-US" b="1" dirty="0">
                  <a:latin typeface="Meiryo UI" panose="020B0604030504040204" pitchFamily="50" charset="-128"/>
                  <a:ea typeface="Meiryo UI" panose="020B0604030504040204" pitchFamily="50" charset="-128"/>
                </a:endParaRPr>
              </a:p>
            </p:txBody>
          </p:sp>
          <p:sp>
            <p:nvSpPr>
              <p:cNvPr id="12" name="円柱 11"/>
              <p:cNvSpPr/>
              <p:nvPr/>
            </p:nvSpPr>
            <p:spPr>
              <a:xfrm>
                <a:off x="10514012" y="3971094"/>
                <a:ext cx="249238" cy="378077"/>
              </a:xfrm>
              <a:prstGeom prst="can">
                <a:avLst>
                  <a:gd name="adj" fmla="val 479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小</a:t>
                </a:r>
              </a:p>
            </p:txBody>
          </p:sp>
          <p:sp>
            <p:nvSpPr>
              <p:cNvPr id="13" name="円柱 12"/>
              <p:cNvSpPr/>
              <p:nvPr/>
            </p:nvSpPr>
            <p:spPr>
              <a:xfrm>
                <a:off x="11166474" y="4164367"/>
                <a:ext cx="746125" cy="732308"/>
              </a:xfrm>
              <a:prstGeom prst="can">
                <a:avLst>
                  <a:gd name="adj" fmla="val 4428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中</a:t>
                </a:r>
                <a:endParaRPr kumimoji="1" lang="ja-JP" altLang="en-US" b="1" dirty="0">
                  <a:latin typeface="Meiryo UI" panose="020B0604030504040204" pitchFamily="50" charset="-128"/>
                  <a:ea typeface="Meiryo UI" panose="020B0604030504040204" pitchFamily="50" charset="-128"/>
                </a:endParaRPr>
              </a:p>
            </p:txBody>
          </p:sp>
          <p:sp>
            <p:nvSpPr>
              <p:cNvPr id="21" name="円柱 20"/>
              <p:cNvSpPr/>
              <p:nvPr/>
            </p:nvSpPr>
            <p:spPr>
              <a:xfrm>
                <a:off x="10812462" y="3971094"/>
                <a:ext cx="249238" cy="378077"/>
              </a:xfrm>
              <a:prstGeom prst="can">
                <a:avLst>
                  <a:gd name="adj" fmla="val 479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小</a:t>
                </a:r>
              </a:p>
            </p:txBody>
          </p:sp>
          <p:sp>
            <p:nvSpPr>
              <p:cNvPr id="22" name="円柱 21"/>
              <p:cNvSpPr/>
              <p:nvPr/>
            </p:nvSpPr>
            <p:spPr>
              <a:xfrm>
                <a:off x="11250612" y="3971094"/>
                <a:ext cx="249238" cy="378077"/>
              </a:xfrm>
              <a:prstGeom prst="can">
                <a:avLst>
                  <a:gd name="adj" fmla="val 479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小</a:t>
                </a:r>
              </a:p>
            </p:txBody>
          </p:sp>
          <p:sp>
            <p:nvSpPr>
              <p:cNvPr id="23" name="円柱 22"/>
              <p:cNvSpPr/>
              <p:nvPr/>
            </p:nvSpPr>
            <p:spPr>
              <a:xfrm>
                <a:off x="11549062" y="3971094"/>
                <a:ext cx="249238" cy="378077"/>
              </a:xfrm>
              <a:prstGeom prst="can">
                <a:avLst>
                  <a:gd name="adj" fmla="val 479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小</a:t>
                </a:r>
              </a:p>
            </p:txBody>
          </p:sp>
        </p:grpSp>
        <p:cxnSp>
          <p:nvCxnSpPr>
            <p:cNvPr id="26" name="直線矢印コネクタ 25"/>
            <p:cNvCxnSpPr/>
            <p:nvPr/>
          </p:nvCxnSpPr>
          <p:spPr>
            <a:xfrm flipV="1">
              <a:off x="11496674" y="4100508"/>
              <a:ext cx="0" cy="14010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テキスト ボックス 26"/>
          <p:cNvSpPr txBox="1"/>
          <p:nvPr/>
        </p:nvSpPr>
        <p:spPr>
          <a:xfrm>
            <a:off x="286738" y="2466945"/>
            <a:ext cx="1088760" cy="400110"/>
          </a:xfrm>
          <a:prstGeom prst="rect">
            <a:avLst/>
          </a:prstGeom>
          <a:noFill/>
        </p:spPr>
        <p:txBody>
          <a:bodyPr wrap="none" rtlCol="0">
            <a:spAutoFit/>
          </a:bodyPr>
          <a:lstStyle/>
          <a:p>
            <a:r>
              <a:rPr kumimoji="1" lang="ja-JP" altLang="en-US" sz="2000" dirty="0" smtClean="0">
                <a:solidFill>
                  <a:schemeClr val="tx1">
                    <a:lumMod val="65000"/>
                    <a:lumOff val="35000"/>
                  </a:schemeClr>
                </a:solidFill>
                <a:latin typeface="Meiryo UI" panose="020B0604030504040204" pitchFamily="50" charset="-128"/>
                <a:ea typeface="Meiryo UI" panose="020B0604030504040204" pitchFamily="50" charset="-128"/>
              </a:rPr>
              <a:t>手法</a:t>
            </a:r>
            <a:r>
              <a:rPr kumimoji="1" lang="en-US" altLang="ja-JP" sz="2000" dirty="0" smtClean="0">
                <a:solidFill>
                  <a:schemeClr val="tx1">
                    <a:lumMod val="65000"/>
                    <a:lumOff val="35000"/>
                  </a:schemeClr>
                </a:solidFill>
                <a:latin typeface="Meiryo UI" panose="020B0604030504040204" pitchFamily="50" charset="-128"/>
                <a:ea typeface="Meiryo UI" panose="020B0604030504040204" pitchFamily="50" charset="-128"/>
              </a:rPr>
              <a:t>Ex.</a:t>
            </a:r>
            <a:endParaRPr kumimoji="1" lang="ja-JP" altLang="en-US" sz="20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9" name="雲形吹き出し 28"/>
          <p:cNvSpPr/>
          <p:nvPr/>
        </p:nvSpPr>
        <p:spPr>
          <a:xfrm>
            <a:off x="9661524" y="1425551"/>
            <a:ext cx="2197100" cy="1611360"/>
          </a:xfrm>
          <a:prstGeom prst="cloudCallout">
            <a:avLst>
              <a:gd name="adj1" fmla="val -63029"/>
              <a:gd name="adj2" fmla="val -3129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lumMod val="75000"/>
                    <a:lumOff val="25000"/>
                  </a:schemeClr>
                </a:solidFill>
                <a:latin typeface="Meiryo UI" panose="020B0604030504040204" pitchFamily="50" charset="-128"/>
                <a:ea typeface="Meiryo UI" panose="020B0604030504040204" pitchFamily="50" charset="-128"/>
              </a:rPr>
              <a:t>ちゃんと</a:t>
            </a:r>
            <a:endParaRPr kumimoji="1" lang="en-US" altLang="ja-JP"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algn="ctr"/>
            <a:r>
              <a:rPr kumimoji="1" lang="ja-JP" altLang="en-US" b="1" dirty="0" smtClean="0">
                <a:solidFill>
                  <a:schemeClr val="tx1">
                    <a:lumMod val="75000"/>
                    <a:lumOff val="25000"/>
                  </a:schemeClr>
                </a:solidFill>
                <a:latin typeface="Meiryo UI" panose="020B0604030504040204" pitchFamily="50" charset="-128"/>
                <a:ea typeface="Meiryo UI" panose="020B0604030504040204" pitchFamily="50" charset="-128"/>
              </a:rPr>
              <a:t>教えてるのに</a:t>
            </a:r>
            <a:r>
              <a:rPr kumimoji="1" lang="en-US" altLang="ja-JP"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雲形吹き出し 29"/>
          <p:cNvSpPr/>
          <p:nvPr/>
        </p:nvSpPr>
        <p:spPr>
          <a:xfrm>
            <a:off x="7874000" y="2192387"/>
            <a:ext cx="2338386" cy="1419002"/>
          </a:xfrm>
          <a:prstGeom prst="cloudCallout">
            <a:avLst>
              <a:gd name="adj1" fmla="val -16186"/>
              <a:gd name="adj2" fmla="val -7656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lumMod val="65000"/>
                    <a:lumOff val="35000"/>
                  </a:schemeClr>
                </a:solidFill>
                <a:latin typeface="Meiryo UI" panose="020B0604030504040204" pitchFamily="50" charset="-128"/>
                <a:ea typeface="Meiryo UI" panose="020B0604030504040204" pitchFamily="50" charset="-128"/>
              </a:rPr>
              <a:t>学生の</a:t>
            </a:r>
            <a:endParaRPr kumimoji="1" lang="en-US" altLang="ja-JP"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ctr"/>
            <a:r>
              <a:rPr kumimoji="1" lang="ja-JP" altLang="en-US" b="1" dirty="0" smtClean="0">
                <a:solidFill>
                  <a:schemeClr val="tx1">
                    <a:lumMod val="65000"/>
                    <a:lumOff val="35000"/>
                  </a:schemeClr>
                </a:solidFill>
                <a:latin typeface="Meiryo UI" panose="020B0604030504040204" pitchFamily="50" charset="-128"/>
                <a:ea typeface="Meiryo UI" panose="020B0604030504040204" pitchFamily="50" charset="-128"/>
              </a:rPr>
              <a:t>理解度が低い</a:t>
            </a:r>
            <a:endParaRPr kumimoji="1" lang="ja-JP" alt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042989" y="5807631"/>
            <a:ext cx="8105104" cy="707886"/>
          </a:xfrm>
          <a:prstGeom prst="rect">
            <a:avLst/>
          </a:prstGeom>
          <a:noFill/>
        </p:spPr>
        <p:txBody>
          <a:bodyPr wrap="none" rtlCol="0">
            <a:spAutoFit/>
          </a:bodyPr>
          <a:lstStyle/>
          <a:p>
            <a:r>
              <a:rPr kumimoji="1" lang="ja-JP" altLang="en-US" sz="4000" dirty="0" smtClean="0">
                <a:solidFill>
                  <a:srgbClr val="FF0000"/>
                </a:solidFill>
                <a:latin typeface="Meiryo UI" panose="020B0604030504040204" pitchFamily="50" charset="-128"/>
                <a:ea typeface="Meiryo UI" panose="020B0604030504040204" pitchFamily="50" charset="-128"/>
              </a:rPr>
              <a:t>皆さんの</a:t>
            </a:r>
            <a:r>
              <a:rPr kumimoji="1" lang="ja-JP" altLang="en-US" sz="4000" u="sng" dirty="0" smtClean="0">
                <a:solidFill>
                  <a:srgbClr val="FF0000"/>
                </a:solidFill>
                <a:latin typeface="Meiryo UI" panose="020B0604030504040204" pitchFamily="50" charset="-128"/>
                <a:ea typeface="Meiryo UI" panose="020B0604030504040204" pitchFamily="50" charset="-128"/>
              </a:rPr>
              <a:t>指導を振り返り・改良する道具</a:t>
            </a:r>
            <a:endParaRPr kumimoji="1" lang="ja-JP" altLang="en-US" sz="4000" dirty="0">
              <a:solidFill>
                <a:srgbClr val="FF0000"/>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14</a:t>
            </a:fld>
            <a:endParaRPr lang="en-US"/>
          </a:p>
        </p:txBody>
      </p:sp>
    </p:spTree>
    <p:extLst>
      <p:ext uri="{BB962C8B-B14F-4D97-AF65-F5344CB8AC3E}">
        <p14:creationId xmlns:p14="http://schemas.microsoft.com/office/powerpoint/2010/main" val="2210975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67B63-4597-D746-955F-BD9AF64E99D7}"/>
              </a:ext>
            </a:extLst>
          </p:cNvPr>
          <p:cNvSpPr>
            <a:spLocks noGrp="1"/>
          </p:cNvSpPr>
          <p:nvPr>
            <p:ph type="title"/>
          </p:nvPr>
        </p:nvSpPr>
        <p:spPr/>
        <p:txBody>
          <a:bodyPr/>
          <a:lstStyle/>
          <a:p>
            <a:r>
              <a:rPr lang="ja-JP" altLang="en-US" u="sng" dirty="0">
                <a:solidFill>
                  <a:schemeClr val="tx1">
                    <a:lumMod val="65000"/>
                    <a:lumOff val="35000"/>
                  </a:schemeClr>
                </a:solidFill>
              </a:rPr>
              <a:t>メーガーの</a:t>
            </a:r>
            <a:r>
              <a:rPr lang="en-US" altLang="ja-JP" u="sng" dirty="0">
                <a:solidFill>
                  <a:schemeClr val="tx1">
                    <a:lumMod val="65000"/>
                    <a:lumOff val="35000"/>
                  </a:schemeClr>
                </a:solidFill>
              </a:rPr>
              <a:t>3</a:t>
            </a:r>
            <a:r>
              <a:rPr lang="ja-JP" altLang="en-US" u="sng" dirty="0" err="1">
                <a:solidFill>
                  <a:schemeClr val="tx1">
                    <a:lumMod val="65000"/>
                    <a:lumOff val="35000"/>
                  </a:schemeClr>
                </a:solidFill>
              </a:rPr>
              <a:t>つの</a:t>
            </a:r>
            <a:r>
              <a:rPr lang="ja-JP" altLang="en-US" u="sng" dirty="0">
                <a:solidFill>
                  <a:schemeClr val="tx1">
                    <a:lumMod val="65000"/>
                    <a:lumOff val="35000"/>
                  </a:schemeClr>
                </a:solidFill>
              </a:rPr>
              <a:t>質問</a:t>
            </a:r>
            <a:endParaRPr lang="en-US" u="sng"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77093844-A398-954B-8BF7-76AF94B745D4}"/>
              </a:ext>
            </a:extLst>
          </p:cNvPr>
          <p:cNvSpPr>
            <a:spLocks noGrp="1"/>
          </p:cNvSpPr>
          <p:nvPr>
            <p:ph idx="1"/>
          </p:nvPr>
        </p:nvSpPr>
        <p:spPr>
          <a:xfrm>
            <a:off x="838200" y="1067921"/>
            <a:ext cx="11163300" cy="5472953"/>
          </a:xfrm>
        </p:spPr>
        <p:txBody>
          <a:bodyPr>
            <a:normAutofit fontScale="70000" lnSpcReduction="20000"/>
          </a:bodyPr>
          <a:lstStyle/>
          <a:p>
            <a:pPr marL="0" indent="0">
              <a:buNone/>
            </a:pPr>
            <a:r>
              <a:rPr lang="ja-JP" altLang="en-US" sz="4000" b="1" dirty="0" smtClean="0">
                <a:solidFill>
                  <a:schemeClr val="tx1">
                    <a:lumMod val="65000"/>
                    <a:lumOff val="35000"/>
                  </a:schemeClr>
                </a:solidFill>
              </a:rPr>
              <a:t>①</a:t>
            </a:r>
            <a:r>
              <a:rPr lang="en-US" sz="4000" b="1" dirty="0" smtClean="0">
                <a:solidFill>
                  <a:schemeClr val="tx1">
                    <a:lumMod val="65000"/>
                    <a:lumOff val="35000"/>
                  </a:schemeClr>
                </a:solidFill>
              </a:rPr>
              <a:t>Where </a:t>
            </a:r>
            <a:r>
              <a:rPr lang="en-US" sz="4000" b="1" dirty="0">
                <a:solidFill>
                  <a:schemeClr val="tx1">
                    <a:lumMod val="65000"/>
                    <a:lumOff val="35000"/>
                  </a:schemeClr>
                </a:solidFill>
              </a:rPr>
              <a:t>am I going? （</a:t>
            </a:r>
            <a:r>
              <a:rPr lang="ja-JP" altLang="en-US" sz="4000" b="1" dirty="0">
                <a:solidFill>
                  <a:schemeClr val="tx1">
                    <a:lumMod val="65000"/>
                    <a:lumOff val="35000"/>
                  </a:schemeClr>
                </a:solidFill>
              </a:rPr>
              <a:t>どこへ行くのか？）</a:t>
            </a:r>
            <a:endParaRPr lang="en-US" altLang="ja-JP" sz="4000" b="1" dirty="0">
              <a:solidFill>
                <a:schemeClr val="tx1">
                  <a:lumMod val="65000"/>
                  <a:lumOff val="35000"/>
                </a:schemeClr>
              </a:solidFill>
            </a:endParaRPr>
          </a:p>
          <a:p>
            <a:pPr marL="0" indent="0">
              <a:buNone/>
            </a:pPr>
            <a:r>
              <a:rPr lang="ja-JP" altLang="en-US" sz="4000" b="1" dirty="0" smtClean="0"/>
              <a:t>　　</a:t>
            </a:r>
            <a:r>
              <a:rPr lang="ja-JP" altLang="en-US" sz="4000" b="1" dirty="0" smtClean="0">
                <a:solidFill>
                  <a:schemeClr val="tx1">
                    <a:lumMod val="65000"/>
                    <a:lumOff val="35000"/>
                  </a:schemeClr>
                </a:solidFill>
              </a:rPr>
              <a:t>→</a:t>
            </a:r>
            <a:r>
              <a:rPr lang="ja-JP" altLang="en-US" sz="4000" b="1" dirty="0">
                <a:solidFill>
                  <a:srgbClr val="FF0000"/>
                </a:solidFill>
                <a:latin typeface="Meiryo UI" panose="020B0604030504040204" pitchFamily="50" charset="-128"/>
                <a:ea typeface="Meiryo UI" panose="020B0604030504040204" pitchFamily="50" charset="-128"/>
              </a:rPr>
              <a:t>目標　</a:t>
            </a:r>
            <a:endParaRPr lang="en-US" altLang="ja-JP" sz="4000" b="1" dirty="0" smtClean="0">
              <a:solidFill>
                <a:srgbClr val="FF0000"/>
              </a:solidFill>
              <a:latin typeface="Meiryo UI" panose="020B0604030504040204" pitchFamily="50" charset="-128"/>
              <a:ea typeface="Meiryo UI" panose="020B0604030504040204" pitchFamily="50" charset="-128"/>
            </a:endParaRPr>
          </a:p>
          <a:p>
            <a:pPr marL="0" indent="0">
              <a:buNone/>
            </a:pPr>
            <a:r>
              <a:rPr lang="en-US" altLang="ja-JP" sz="4000" b="1" dirty="0">
                <a:solidFill>
                  <a:srgbClr val="FF0000"/>
                </a:solidFill>
                <a:latin typeface="Meiryo UI" panose="020B0604030504040204" pitchFamily="50" charset="-128"/>
                <a:ea typeface="Meiryo UI" panose="020B0604030504040204" pitchFamily="50" charset="-128"/>
              </a:rPr>
              <a:t> </a:t>
            </a:r>
            <a:r>
              <a:rPr lang="en-US" altLang="ja-JP" sz="4000" b="1" dirty="0" smtClean="0">
                <a:solidFill>
                  <a:srgbClr val="FF0000"/>
                </a:solidFill>
                <a:latin typeface="Meiryo UI" panose="020B0604030504040204" pitchFamily="50" charset="-128"/>
                <a:ea typeface="Meiryo UI" panose="020B0604030504040204" pitchFamily="50" charset="-128"/>
              </a:rPr>
              <a:t>  </a:t>
            </a:r>
            <a:r>
              <a:rPr lang="ja-JP" altLang="en-US" sz="4000" b="1" dirty="0" smtClean="0">
                <a:solidFill>
                  <a:srgbClr val="FF0000"/>
                </a:solidFill>
                <a:latin typeface="Meiryo UI" panose="020B0604030504040204" pitchFamily="50" charset="-128"/>
                <a:ea typeface="Meiryo UI" panose="020B0604030504040204" pitchFamily="50" charset="-128"/>
              </a:rPr>
              <a:t>　　　　</a:t>
            </a:r>
            <a:r>
              <a:rPr lang="ja-JP" altLang="en-US" sz="3400" dirty="0" smtClean="0">
                <a:solidFill>
                  <a:srgbClr val="FF0000"/>
                </a:solidFill>
                <a:latin typeface="Meiryo UI" panose="020B0604030504040204" pitchFamily="50" charset="-128"/>
                <a:ea typeface="Meiryo UI" panose="020B0604030504040204" pitchFamily="50" charset="-128"/>
              </a:rPr>
              <a:t>例：先生方に授業での動画活用をしてもらう</a:t>
            </a:r>
            <a:endParaRPr lang="en-US" altLang="ja-JP" sz="3400" dirty="0" smtClean="0">
              <a:solidFill>
                <a:srgbClr val="FF0000"/>
              </a:solidFill>
              <a:latin typeface="Meiryo UI" panose="020B0604030504040204" pitchFamily="50" charset="-128"/>
              <a:ea typeface="Meiryo UI" panose="020B0604030504040204" pitchFamily="50" charset="-128"/>
            </a:endParaRPr>
          </a:p>
          <a:p>
            <a:pPr marL="0" indent="0">
              <a:buNone/>
            </a:pPr>
            <a:endParaRPr lang="en-US" altLang="ja-JP" sz="1300" dirty="0" smtClean="0">
              <a:solidFill>
                <a:srgbClr val="FF0000"/>
              </a:solidFill>
            </a:endParaRPr>
          </a:p>
          <a:p>
            <a:pPr marL="0" indent="0">
              <a:buNone/>
            </a:pPr>
            <a:r>
              <a:rPr lang="ja-JP" altLang="en-US" sz="4000" b="1" dirty="0">
                <a:solidFill>
                  <a:schemeClr val="tx1">
                    <a:lumMod val="65000"/>
                    <a:lumOff val="35000"/>
                  </a:schemeClr>
                </a:solidFill>
              </a:rPr>
              <a:t>②</a:t>
            </a:r>
            <a:r>
              <a:rPr lang="en-US" sz="4000" b="1" dirty="0" smtClean="0">
                <a:solidFill>
                  <a:schemeClr val="tx1">
                    <a:lumMod val="65000"/>
                    <a:lumOff val="35000"/>
                  </a:schemeClr>
                </a:solidFill>
              </a:rPr>
              <a:t>How </a:t>
            </a:r>
            <a:r>
              <a:rPr lang="en-US" sz="4000" b="1" dirty="0">
                <a:solidFill>
                  <a:schemeClr val="tx1">
                    <a:lumMod val="65000"/>
                    <a:lumOff val="35000"/>
                  </a:schemeClr>
                </a:solidFill>
              </a:rPr>
              <a:t>do I know when I get there</a:t>
            </a:r>
            <a:r>
              <a:rPr lang="en-US" sz="4000" b="1" dirty="0" smtClean="0">
                <a:solidFill>
                  <a:schemeClr val="tx1">
                    <a:lumMod val="65000"/>
                    <a:lumOff val="35000"/>
                  </a:schemeClr>
                </a:solidFill>
              </a:rPr>
              <a:t>?</a:t>
            </a:r>
          </a:p>
          <a:p>
            <a:pPr marL="0" indent="0">
              <a:buNone/>
            </a:pPr>
            <a:r>
              <a:rPr lang="en-US" sz="4000" b="1" dirty="0" smtClean="0">
                <a:solidFill>
                  <a:schemeClr val="tx1">
                    <a:lumMod val="65000"/>
                    <a:lumOff val="35000"/>
                  </a:schemeClr>
                </a:solidFill>
              </a:rPr>
              <a:t>（</a:t>
            </a:r>
            <a:r>
              <a:rPr lang="ja-JP" altLang="en-US" sz="4000" b="1" dirty="0" smtClean="0">
                <a:solidFill>
                  <a:schemeClr val="tx1">
                    <a:lumMod val="65000"/>
                    <a:lumOff val="35000"/>
                  </a:schemeClr>
                </a:solidFill>
              </a:rPr>
              <a:t>辿りついたかどうかをどうやって知るのか？）</a:t>
            </a:r>
            <a:endParaRPr lang="en-US" altLang="ja-JP" sz="4000" b="1" dirty="0" smtClean="0">
              <a:solidFill>
                <a:schemeClr val="tx1">
                  <a:lumMod val="65000"/>
                  <a:lumOff val="35000"/>
                </a:schemeClr>
              </a:solidFill>
            </a:endParaRPr>
          </a:p>
          <a:p>
            <a:pPr marL="0" indent="0">
              <a:buNone/>
            </a:pPr>
            <a:r>
              <a:rPr lang="ja-JP" altLang="en-US" sz="4000" b="1" dirty="0" smtClean="0"/>
              <a:t>　　</a:t>
            </a:r>
            <a:r>
              <a:rPr lang="ja-JP" altLang="en-US" sz="4000" b="1" dirty="0" smtClean="0">
                <a:solidFill>
                  <a:schemeClr val="tx1">
                    <a:lumMod val="65000"/>
                    <a:lumOff val="35000"/>
                  </a:schemeClr>
                </a:solidFill>
              </a:rPr>
              <a:t>→</a:t>
            </a:r>
            <a:r>
              <a:rPr lang="ja-JP" altLang="en-US" sz="4000" b="1" dirty="0" smtClean="0">
                <a:solidFill>
                  <a:srgbClr val="FF0000"/>
                </a:solidFill>
              </a:rPr>
              <a:t>評価法</a:t>
            </a:r>
            <a:endParaRPr lang="en-US" altLang="ja-JP" sz="4000" b="1" dirty="0" smtClean="0">
              <a:solidFill>
                <a:srgbClr val="FF0000"/>
              </a:solidFill>
            </a:endParaRPr>
          </a:p>
          <a:p>
            <a:pPr marL="0" indent="0">
              <a:buNone/>
            </a:pPr>
            <a:r>
              <a:rPr lang="ja-JP" altLang="en-US" sz="4000" b="1" dirty="0">
                <a:solidFill>
                  <a:srgbClr val="FF0000"/>
                </a:solidFill>
              </a:rPr>
              <a:t>　 </a:t>
            </a:r>
            <a:r>
              <a:rPr lang="ja-JP" altLang="en-US" sz="4000" b="1" dirty="0" smtClean="0">
                <a:solidFill>
                  <a:srgbClr val="FF0000"/>
                </a:solidFill>
              </a:rPr>
              <a:t>　　　　 </a:t>
            </a:r>
            <a:r>
              <a:rPr lang="ja-JP" altLang="en-US" sz="3400" dirty="0" smtClean="0">
                <a:solidFill>
                  <a:srgbClr val="FF0000"/>
                </a:solidFill>
              </a:rPr>
              <a:t>例：動画活用のアフターレポートの提出</a:t>
            </a:r>
            <a:endParaRPr lang="en-US" altLang="ja-JP" sz="3400" dirty="0" smtClean="0">
              <a:solidFill>
                <a:srgbClr val="FF0000"/>
              </a:solidFill>
            </a:endParaRPr>
          </a:p>
          <a:p>
            <a:pPr marL="0" indent="0">
              <a:buNone/>
            </a:pPr>
            <a:endParaRPr lang="en-US" sz="1300" b="1" dirty="0" smtClean="0">
              <a:solidFill>
                <a:schemeClr val="tx1">
                  <a:lumMod val="65000"/>
                  <a:lumOff val="35000"/>
                </a:schemeClr>
              </a:solidFill>
            </a:endParaRPr>
          </a:p>
          <a:p>
            <a:pPr marL="0" indent="0">
              <a:buNone/>
            </a:pPr>
            <a:r>
              <a:rPr lang="ja-JP" altLang="en-US" sz="4000" b="1" dirty="0">
                <a:solidFill>
                  <a:schemeClr val="tx1">
                    <a:lumMod val="65000"/>
                    <a:lumOff val="35000"/>
                  </a:schemeClr>
                </a:solidFill>
              </a:rPr>
              <a:t>③</a:t>
            </a:r>
            <a:r>
              <a:rPr lang="en-US" sz="4000" b="1" dirty="0" smtClean="0">
                <a:solidFill>
                  <a:schemeClr val="tx1">
                    <a:lumMod val="65000"/>
                    <a:lumOff val="35000"/>
                  </a:schemeClr>
                </a:solidFill>
              </a:rPr>
              <a:t>How </a:t>
            </a:r>
            <a:r>
              <a:rPr lang="en-US" sz="4000" b="1" dirty="0">
                <a:solidFill>
                  <a:schemeClr val="tx1">
                    <a:lumMod val="65000"/>
                    <a:lumOff val="35000"/>
                  </a:schemeClr>
                </a:solidFill>
              </a:rPr>
              <a:t>do I get there?（</a:t>
            </a:r>
            <a:r>
              <a:rPr lang="ja-JP" altLang="en-US" sz="4000" b="1" dirty="0">
                <a:solidFill>
                  <a:schemeClr val="tx1">
                    <a:lumMod val="65000"/>
                    <a:lumOff val="35000"/>
                  </a:schemeClr>
                </a:solidFill>
              </a:rPr>
              <a:t>どうやってそこへ行くのか？）</a:t>
            </a:r>
            <a:endParaRPr lang="en-US" altLang="ja-JP" sz="4000" b="1" dirty="0">
              <a:solidFill>
                <a:schemeClr val="tx1">
                  <a:lumMod val="65000"/>
                  <a:lumOff val="35000"/>
                </a:schemeClr>
              </a:solidFill>
            </a:endParaRPr>
          </a:p>
          <a:p>
            <a:pPr marL="0" indent="0">
              <a:buNone/>
            </a:pPr>
            <a:r>
              <a:rPr lang="ja-JP" altLang="en-US" sz="4000" b="1" dirty="0" smtClean="0">
                <a:solidFill>
                  <a:srgbClr val="FF0000"/>
                </a:solidFill>
              </a:rPr>
              <a:t>　　</a:t>
            </a:r>
            <a:r>
              <a:rPr lang="ja-JP" altLang="en-US" sz="4000" b="1" dirty="0" smtClean="0">
                <a:solidFill>
                  <a:schemeClr val="tx1">
                    <a:lumMod val="65000"/>
                    <a:lumOff val="35000"/>
                  </a:schemeClr>
                </a:solidFill>
              </a:rPr>
              <a:t>→</a:t>
            </a:r>
            <a:r>
              <a:rPr lang="ja-JP" altLang="en-US" sz="4000" b="1" dirty="0">
                <a:solidFill>
                  <a:srgbClr val="FF0000"/>
                </a:solidFill>
              </a:rPr>
              <a:t>目標到達の手段　</a:t>
            </a:r>
            <a:endParaRPr lang="en-US" altLang="ja-JP" sz="4000" b="1" dirty="0">
              <a:solidFill>
                <a:srgbClr val="FF0000"/>
              </a:solidFill>
            </a:endParaRPr>
          </a:p>
          <a:p>
            <a:pPr marL="0" indent="0">
              <a:buNone/>
            </a:pPr>
            <a:r>
              <a:rPr lang="ja-JP" altLang="en-US" dirty="0" smtClean="0">
                <a:solidFill>
                  <a:srgbClr val="FF0000"/>
                </a:solidFill>
              </a:rPr>
              <a:t>　　　　　　　　</a:t>
            </a:r>
            <a:r>
              <a:rPr lang="ja-JP" altLang="en-US" sz="3400" dirty="0" smtClean="0">
                <a:solidFill>
                  <a:srgbClr val="FF0000"/>
                </a:solidFill>
              </a:rPr>
              <a:t>例：</a:t>
            </a:r>
            <a:r>
              <a:rPr lang="en-US" altLang="ja-JP" sz="3400" dirty="0" smtClean="0">
                <a:solidFill>
                  <a:srgbClr val="FF0000"/>
                </a:solidFill>
              </a:rPr>
              <a:t>ID</a:t>
            </a:r>
            <a:r>
              <a:rPr lang="ja-JP" altLang="en-US" sz="3400" dirty="0" smtClean="0">
                <a:solidFill>
                  <a:srgbClr val="FF0000"/>
                </a:solidFill>
              </a:rPr>
              <a:t>を用いて指導案を作り、指導に</a:t>
            </a:r>
            <a:r>
              <a:rPr lang="ja-JP" altLang="en-US" sz="3400" dirty="0">
                <a:solidFill>
                  <a:srgbClr val="FF0000"/>
                </a:solidFill>
              </a:rPr>
              <a:t>動画</a:t>
            </a:r>
            <a:r>
              <a:rPr lang="ja-JP" altLang="en-US" sz="3400" dirty="0" smtClean="0">
                <a:solidFill>
                  <a:srgbClr val="FF0000"/>
                </a:solidFill>
              </a:rPr>
              <a:t>を組み込む</a:t>
            </a:r>
            <a:endParaRPr lang="en-US" altLang="ja-JP" sz="3400" dirty="0" smtClean="0">
              <a:solidFill>
                <a:srgbClr val="FF0000"/>
              </a:solidFill>
            </a:endParaRPr>
          </a:p>
          <a:p>
            <a:pPr marL="0" indent="0">
              <a:buNone/>
            </a:pPr>
            <a:r>
              <a:rPr lang="ja-JP" altLang="en-US" sz="3400" dirty="0" smtClean="0">
                <a:solidFill>
                  <a:srgbClr val="FF0000"/>
                </a:solidFill>
              </a:rPr>
              <a:t>　　　　　　　　　　　組み込む</a:t>
            </a:r>
            <a:r>
              <a:rPr lang="ja-JP" altLang="en-US" sz="3400" dirty="0">
                <a:solidFill>
                  <a:srgbClr val="FF0000"/>
                </a:solidFill>
              </a:rPr>
              <a:t>動画</a:t>
            </a:r>
            <a:r>
              <a:rPr lang="ja-JP" altLang="en-US" sz="3400" dirty="0" smtClean="0">
                <a:solidFill>
                  <a:srgbClr val="FF0000"/>
                </a:solidFill>
              </a:rPr>
              <a:t>の作り</a:t>
            </a:r>
            <a:r>
              <a:rPr lang="ja-JP" altLang="en-US" sz="3400" dirty="0">
                <a:solidFill>
                  <a:srgbClr val="FF0000"/>
                </a:solidFill>
              </a:rPr>
              <a:t>方</a:t>
            </a:r>
            <a:r>
              <a:rPr lang="ja-JP" altLang="en-US" sz="3400" dirty="0" smtClean="0">
                <a:solidFill>
                  <a:srgbClr val="FF0000"/>
                </a:solidFill>
              </a:rPr>
              <a:t>を覚える</a:t>
            </a:r>
            <a:endParaRPr lang="en-US" altLang="ja-JP" sz="3400" dirty="0" smtClean="0">
              <a:solidFill>
                <a:srgbClr val="FF0000"/>
              </a:solidFill>
            </a:endParaRPr>
          </a:p>
          <a:p>
            <a:pPr marL="0" indent="0">
              <a:buNone/>
            </a:pPr>
            <a:r>
              <a:rPr lang="ja-JP" altLang="en-US" sz="3400" dirty="0" smtClean="0">
                <a:solidFill>
                  <a:srgbClr val="FF0000"/>
                </a:solidFill>
              </a:rPr>
              <a:t>　　　　　　　　　　　実際に作った</a:t>
            </a:r>
            <a:r>
              <a:rPr lang="ja-JP" altLang="en-US" sz="3400" dirty="0">
                <a:solidFill>
                  <a:srgbClr val="FF0000"/>
                </a:solidFill>
              </a:rPr>
              <a:t>動画</a:t>
            </a:r>
            <a:r>
              <a:rPr lang="ja-JP" altLang="en-US" sz="3400" dirty="0" smtClean="0">
                <a:solidFill>
                  <a:srgbClr val="FF0000"/>
                </a:solidFill>
              </a:rPr>
              <a:t>を</a:t>
            </a:r>
            <a:r>
              <a:rPr lang="ja-JP" altLang="en-US" sz="3400" dirty="0">
                <a:solidFill>
                  <a:srgbClr val="FF0000"/>
                </a:solidFill>
              </a:rPr>
              <a:t>学生</a:t>
            </a:r>
            <a:r>
              <a:rPr lang="ja-JP" altLang="en-US" sz="3400" dirty="0" smtClean="0">
                <a:solidFill>
                  <a:srgbClr val="FF0000"/>
                </a:solidFill>
              </a:rPr>
              <a:t>に見せ、効果を測る</a:t>
            </a:r>
            <a:endParaRPr lang="en-US" sz="3400" dirty="0">
              <a:solidFill>
                <a:srgbClr val="FF0000"/>
              </a:solidFill>
            </a:endParaRPr>
          </a:p>
        </p:txBody>
      </p:sp>
      <p:sp>
        <p:nvSpPr>
          <p:cNvPr id="4" name="テキスト ボックス 3"/>
          <p:cNvSpPr txBox="1"/>
          <p:nvPr/>
        </p:nvSpPr>
        <p:spPr>
          <a:xfrm>
            <a:off x="5924550" y="507200"/>
            <a:ext cx="3684022" cy="369332"/>
          </a:xfrm>
          <a:prstGeom prst="rect">
            <a:avLst/>
          </a:prstGeom>
          <a:noFill/>
        </p:spPr>
        <p:txBody>
          <a:bodyPr wrap="none" rtlCol="0">
            <a:spAutoFit/>
          </a:bodyPr>
          <a:lstStyle/>
          <a:p>
            <a:r>
              <a:rPr kumimoji="1" lang="en-US" altLang="ja-JP" dirty="0" smtClean="0">
                <a:solidFill>
                  <a:srgbClr val="FF0000"/>
                </a:solidFill>
                <a:latin typeface="Meiryo UI" panose="020B0604030504040204" pitchFamily="50" charset="-128"/>
                <a:ea typeface="Meiryo UI" panose="020B0604030504040204" pitchFamily="50" charset="-128"/>
              </a:rPr>
              <a:t>※</a:t>
            </a:r>
            <a:r>
              <a:rPr kumimoji="1" lang="ja-JP" altLang="en-US" dirty="0" smtClean="0">
                <a:solidFill>
                  <a:srgbClr val="FF0000"/>
                </a:solidFill>
                <a:latin typeface="Meiryo UI" panose="020B0604030504040204" pitchFamily="50" charset="-128"/>
                <a:ea typeface="Meiryo UI" panose="020B0604030504040204" pitchFamily="50" charset="-128"/>
              </a:rPr>
              <a:t>赤字部分は、本研修に当てはめると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9226DAE-D732-0D44-A3A9-3426432CAC1A}" type="slidenum">
              <a:rPr lang="en-US" smtClean="0"/>
              <a:t>15</a:t>
            </a:fld>
            <a:endParaRPr lang="en-US"/>
          </a:p>
        </p:txBody>
      </p:sp>
    </p:spTree>
    <p:extLst>
      <p:ext uri="{BB962C8B-B14F-4D97-AF65-F5344CB8AC3E}">
        <p14:creationId xmlns:p14="http://schemas.microsoft.com/office/powerpoint/2010/main" val="94135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F8D87B-9B51-0840-A085-7CB89342C7E0}"/>
              </a:ext>
            </a:extLst>
          </p:cNvPr>
          <p:cNvSpPr>
            <a:spLocks noGrp="1"/>
          </p:cNvSpPr>
          <p:nvPr>
            <p:ph type="title"/>
          </p:nvPr>
        </p:nvSpPr>
        <p:spPr>
          <a:xfrm>
            <a:off x="838200" y="565162"/>
            <a:ext cx="10515600" cy="898898"/>
          </a:xfrm>
        </p:spPr>
        <p:txBody>
          <a:bodyPr>
            <a:normAutofit/>
          </a:bodyPr>
          <a:lstStyle/>
          <a:p>
            <a:r>
              <a:rPr lang="ja-JP" altLang="en-US" u="sng" dirty="0">
                <a:solidFill>
                  <a:schemeClr val="tx1">
                    <a:lumMod val="65000"/>
                    <a:lumOff val="35000"/>
                  </a:schemeClr>
                </a:solidFill>
              </a:rPr>
              <a:t>ガニェの９教授事象</a:t>
            </a:r>
            <a:endParaRPr lang="en-US" u="sng" dirty="0">
              <a:solidFill>
                <a:schemeClr val="tx1">
                  <a:lumMod val="65000"/>
                  <a:lumOff val="35000"/>
                </a:schemeClr>
              </a:solidFill>
            </a:endParaRPr>
          </a:p>
        </p:txBody>
      </p:sp>
      <p:sp>
        <p:nvSpPr>
          <p:cNvPr id="21" name="Content Placeholder 20">
            <a:extLst>
              <a:ext uri="{FF2B5EF4-FFF2-40B4-BE49-F238E27FC236}">
                <a16:creationId xmlns="" xmlns:a16="http://schemas.microsoft.com/office/drawing/2014/main" id="{405954AE-C84F-0948-864F-248CDA044DF9}"/>
              </a:ext>
            </a:extLst>
          </p:cNvPr>
          <p:cNvSpPr>
            <a:spLocks noGrp="1"/>
          </p:cNvSpPr>
          <p:nvPr>
            <p:ph idx="1"/>
          </p:nvPr>
        </p:nvSpPr>
        <p:spPr>
          <a:xfrm>
            <a:off x="838200" y="1516667"/>
            <a:ext cx="10515600" cy="5020516"/>
          </a:xfrm>
        </p:spPr>
        <p:txBody>
          <a:bodyPr>
            <a:normAutofit lnSpcReduction="10000"/>
          </a:bodyPr>
          <a:lstStyle/>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1.</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学習者の注意を喚起する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2.</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授業の学習目標を知らせる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3.</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前提条件を思い出させる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4.</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新しい事項を提示する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5.</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学習の方針を与える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（理解を促進する手法を用いる）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6.</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練習の機会を作る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7.</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フィードバックを与える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8.</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学習の成果を評価する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9.</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保持と転移を高める</a:t>
            </a:r>
          </a:p>
          <a:p>
            <a:endParaRPr lang="en-US" dirty="0"/>
          </a:p>
        </p:txBody>
      </p:sp>
      <p:grpSp>
        <p:nvGrpSpPr>
          <p:cNvPr id="5" name="グループ化 4"/>
          <p:cNvGrpSpPr/>
          <p:nvPr/>
        </p:nvGrpSpPr>
        <p:grpSpPr>
          <a:xfrm>
            <a:off x="5652725" y="1511066"/>
            <a:ext cx="6269636" cy="5026119"/>
            <a:chOff x="5652725" y="1150844"/>
            <a:chExt cx="6269636" cy="5026119"/>
          </a:xfrm>
        </p:grpSpPr>
        <p:sp>
          <p:nvSpPr>
            <p:cNvPr id="22" name="Right Brace 21">
              <a:extLst>
                <a:ext uri="{FF2B5EF4-FFF2-40B4-BE49-F238E27FC236}">
                  <a16:creationId xmlns="" xmlns:a16="http://schemas.microsoft.com/office/drawing/2014/main" id="{149AB495-907B-F845-8937-2FAF61EB630E}"/>
                </a:ext>
              </a:extLst>
            </p:cNvPr>
            <p:cNvSpPr/>
            <p:nvPr/>
          </p:nvSpPr>
          <p:spPr>
            <a:xfrm>
              <a:off x="8488470" y="1156447"/>
              <a:ext cx="329783" cy="1199213"/>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 xmlns:a16="http://schemas.microsoft.com/office/drawing/2014/main" id="{F5E2EEA2-358B-A64B-B555-0C20379BC848}"/>
                </a:ext>
              </a:extLst>
            </p:cNvPr>
            <p:cNvSpPr/>
            <p:nvPr/>
          </p:nvSpPr>
          <p:spPr>
            <a:xfrm>
              <a:off x="8495408" y="2467492"/>
              <a:ext cx="329783" cy="1199213"/>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 xmlns:a16="http://schemas.microsoft.com/office/drawing/2014/main" id="{421EFB7D-0866-AB4A-B86E-8F6C51ECDD56}"/>
                </a:ext>
              </a:extLst>
            </p:cNvPr>
            <p:cNvSpPr/>
            <p:nvPr/>
          </p:nvSpPr>
          <p:spPr>
            <a:xfrm>
              <a:off x="8488505" y="3955494"/>
              <a:ext cx="329783" cy="852006"/>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 xmlns:a16="http://schemas.microsoft.com/office/drawing/2014/main" id="{62B4C59F-D842-9E4A-A20B-6C8A0A205DB1}"/>
                </a:ext>
              </a:extLst>
            </p:cNvPr>
            <p:cNvSpPr/>
            <p:nvPr/>
          </p:nvSpPr>
          <p:spPr>
            <a:xfrm>
              <a:off x="10673076" y="2467492"/>
              <a:ext cx="276486" cy="2172241"/>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 xmlns:a16="http://schemas.microsoft.com/office/drawing/2014/main" id="{124BA03D-35D1-DE4A-B702-536F5D1C0846}"/>
                </a:ext>
              </a:extLst>
            </p:cNvPr>
            <p:cNvSpPr/>
            <p:nvPr/>
          </p:nvSpPr>
          <p:spPr>
            <a:xfrm>
              <a:off x="8488616" y="5060771"/>
              <a:ext cx="329783" cy="993013"/>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 xmlns:a16="http://schemas.microsoft.com/office/drawing/2014/main" id="{286E3AA1-7DAB-E740-8EE2-3D4894DD38BA}"/>
                </a:ext>
              </a:extLst>
            </p:cNvPr>
            <p:cNvSpPr txBox="1"/>
            <p:nvPr/>
          </p:nvSpPr>
          <p:spPr>
            <a:xfrm>
              <a:off x="9055320" y="1494443"/>
              <a:ext cx="800219"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導入</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8" name="TextBox 27">
              <a:extLst>
                <a:ext uri="{FF2B5EF4-FFF2-40B4-BE49-F238E27FC236}">
                  <a16:creationId xmlns="" xmlns:a16="http://schemas.microsoft.com/office/drawing/2014/main" id="{AD94D977-61B4-7F48-9723-62FF9BD1CFE3}"/>
                </a:ext>
              </a:extLst>
            </p:cNvPr>
            <p:cNvSpPr txBox="1"/>
            <p:nvPr/>
          </p:nvSpPr>
          <p:spPr>
            <a:xfrm>
              <a:off x="9055320" y="2805488"/>
              <a:ext cx="1415772"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情報提示</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9" name="TextBox 28">
              <a:extLst>
                <a:ext uri="{FF2B5EF4-FFF2-40B4-BE49-F238E27FC236}">
                  <a16:creationId xmlns="" xmlns:a16="http://schemas.microsoft.com/office/drawing/2014/main" id="{9F78A8B4-0AAC-0347-B1B7-C539DFA83DA4}"/>
                </a:ext>
              </a:extLst>
            </p:cNvPr>
            <p:cNvSpPr txBox="1"/>
            <p:nvPr/>
          </p:nvSpPr>
          <p:spPr>
            <a:xfrm>
              <a:off x="9055320" y="4157551"/>
              <a:ext cx="1415772"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学習活動</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0" name="TextBox 29">
              <a:extLst>
                <a:ext uri="{FF2B5EF4-FFF2-40B4-BE49-F238E27FC236}">
                  <a16:creationId xmlns="" xmlns:a16="http://schemas.microsoft.com/office/drawing/2014/main" id="{C7B2603F-A166-EA42-8A57-8AEA6F0FA76A}"/>
                </a:ext>
              </a:extLst>
            </p:cNvPr>
            <p:cNvSpPr txBox="1"/>
            <p:nvPr/>
          </p:nvSpPr>
          <p:spPr>
            <a:xfrm>
              <a:off x="9135296" y="5190704"/>
              <a:ext cx="862737"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まとめ</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1" name="TextBox 30">
              <a:extLst>
                <a:ext uri="{FF2B5EF4-FFF2-40B4-BE49-F238E27FC236}">
                  <a16:creationId xmlns="" xmlns:a16="http://schemas.microsoft.com/office/drawing/2014/main" id="{7CDAF24D-E6FC-4E41-94E5-A5C353958310}"/>
                </a:ext>
              </a:extLst>
            </p:cNvPr>
            <p:cNvSpPr txBox="1"/>
            <p:nvPr/>
          </p:nvSpPr>
          <p:spPr>
            <a:xfrm>
              <a:off x="11122142" y="3322779"/>
              <a:ext cx="800219"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展開</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 name="角丸四角形 2"/>
            <p:cNvSpPr/>
            <p:nvPr/>
          </p:nvSpPr>
          <p:spPr>
            <a:xfrm>
              <a:off x="5652725" y="1150844"/>
              <a:ext cx="2724150" cy="376162"/>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動画の開発・活用は誰でもできる！</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15" name="角丸四角形 14"/>
            <p:cNvSpPr/>
            <p:nvPr/>
          </p:nvSpPr>
          <p:spPr>
            <a:xfrm>
              <a:off x="5652725" y="1636619"/>
              <a:ext cx="2724150" cy="3379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動画の作り方・活用法・評価</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16" name="角丸四角形 15"/>
            <p:cNvSpPr/>
            <p:nvPr/>
          </p:nvSpPr>
          <p:spPr>
            <a:xfrm>
              <a:off x="5652725" y="2084294"/>
              <a:ext cx="2724150" cy="3379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事前学習動画</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17" name="角丸四角形 16"/>
            <p:cNvSpPr/>
            <p:nvPr/>
          </p:nvSpPr>
          <p:spPr>
            <a:xfrm>
              <a:off x="5652725" y="2560478"/>
              <a:ext cx="2724150" cy="417832"/>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事例を交えた講義</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18" name="角丸四角形 17"/>
            <p:cNvSpPr/>
            <p:nvPr/>
          </p:nvSpPr>
          <p:spPr>
            <a:xfrm>
              <a:off x="5652725" y="3054549"/>
              <a:ext cx="2724150" cy="649027"/>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動画で学習したことを指導案</a:t>
              </a:r>
              <a:endParaRPr kumimoji="1" lang="en-US" altLang="ja-JP" sz="1400" dirty="0" smtClean="0">
                <a:solidFill>
                  <a:srgbClr val="FF0000"/>
                </a:solidFill>
                <a:latin typeface="Meiryo UI" panose="020B0604030504040204" pitchFamily="50" charset="-128"/>
                <a:ea typeface="Meiryo UI" panose="020B0604030504040204" pitchFamily="50" charset="-128"/>
              </a:endParaRPr>
            </a:p>
            <a:p>
              <a:r>
                <a:rPr kumimoji="1" lang="ja-JP" altLang="en-US" sz="1400" dirty="0" smtClean="0">
                  <a:solidFill>
                    <a:srgbClr val="FF0000"/>
                  </a:solidFill>
                  <a:latin typeface="Meiryo UI" panose="020B0604030504040204" pitchFamily="50" charset="-128"/>
                  <a:ea typeface="Meiryo UI" panose="020B0604030504040204" pitchFamily="50" charset="-128"/>
                </a:rPr>
                <a:t>シート等にまとめる</a:t>
              </a:r>
              <a:endParaRPr kumimoji="1" lang="en-US" altLang="ja-JP" sz="1400" dirty="0" smtClean="0">
                <a:solidFill>
                  <a:srgbClr val="FF0000"/>
                </a:solidFill>
                <a:latin typeface="Meiryo UI" panose="020B0604030504040204" pitchFamily="50" charset="-128"/>
                <a:ea typeface="Meiryo UI" panose="020B0604030504040204" pitchFamily="50" charset="-128"/>
              </a:endParaRPr>
            </a:p>
          </p:txBody>
        </p:sp>
        <p:sp>
          <p:nvSpPr>
            <p:cNvPr id="19" name="角丸四角形 18"/>
            <p:cNvSpPr/>
            <p:nvPr/>
          </p:nvSpPr>
          <p:spPr>
            <a:xfrm>
              <a:off x="5652725" y="3955493"/>
              <a:ext cx="2724150" cy="391871"/>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グループで動画を作ってみる</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20" name="角丸四角形 19"/>
            <p:cNvSpPr/>
            <p:nvPr/>
          </p:nvSpPr>
          <p:spPr>
            <a:xfrm>
              <a:off x="5652725" y="4423603"/>
              <a:ext cx="2724150" cy="383897"/>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ペアで評価し合う</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32" name="角丸四角形 31"/>
            <p:cNvSpPr/>
            <p:nvPr/>
          </p:nvSpPr>
          <p:spPr>
            <a:xfrm>
              <a:off x="5652725" y="4933338"/>
              <a:ext cx="2724150" cy="40001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講師から発表動画に一言コメント</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33" name="角丸四角形 32"/>
            <p:cNvSpPr/>
            <p:nvPr/>
          </p:nvSpPr>
          <p:spPr>
            <a:xfrm>
              <a:off x="5652725" y="5425199"/>
              <a:ext cx="2724150" cy="751764"/>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rgbClr val="FF0000"/>
                  </a:solidFill>
                  <a:latin typeface="Meiryo UI" panose="020B0604030504040204" pitchFamily="50" charset="-128"/>
                  <a:ea typeface="Meiryo UI" panose="020B0604030504040204" pitchFamily="50" charset="-128"/>
                </a:rPr>
                <a:t>事後学習動画で復習</a:t>
              </a:r>
              <a:endParaRPr kumimoji="1" lang="en-US" altLang="ja-JP" sz="1400" dirty="0" smtClean="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自分</a:t>
              </a:r>
              <a:r>
                <a:rPr kumimoji="1" lang="ja-JP" altLang="en-US" sz="1400" dirty="0" smtClean="0">
                  <a:solidFill>
                    <a:srgbClr val="FF0000"/>
                  </a:solidFill>
                  <a:latin typeface="Meiryo UI" panose="020B0604030504040204" pitchFamily="50" charset="-128"/>
                  <a:ea typeface="Meiryo UI" panose="020B0604030504040204" pitchFamily="50" charset="-128"/>
                </a:rPr>
                <a:t>で</a:t>
              </a:r>
              <a:r>
                <a:rPr kumimoji="1" lang="ja-JP" altLang="en-US" sz="1400" dirty="0">
                  <a:solidFill>
                    <a:srgbClr val="FF0000"/>
                  </a:solidFill>
                  <a:latin typeface="Meiryo UI" panose="020B0604030504040204" pitchFamily="50" charset="-128"/>
                  <a:ea typeface="Meiryo UI" panose="020B0604030504040204" pitchFamily="50" charset="-128"/>
                </a:rPr>
                <a:t>撮影</a:t>
              </a:r>
              <a:r>
                <a:rPr kumimoji="1" lang="ja-JP" altLang="en-US" sz="1400" dirty="0" smtClean="0">
                  <a:solidFill>
                    <a:srgbClr val="FF0000"/>
                  </a:solidFill>
                  <a:latin typeface="Meiryo UI" panose="020B0604030504040204" pitchFamily="50" charset="-128"/>
                  <a:ea typeface="Meiryo UI" panose="020B0604030504040204" pitchFamily="50" charset="-128"/>
                </a:rPr>
                <a:t>した動画で振り返り</a:t>
              </a:r>
              <a:endParaRPr kumimoji="1" lang="en-US" altLang="ja-JP" sz="1400" dirty="0" smtClean="0">
                <a:solidFill>
                  <a:srgbClr val="FF0000"/>
                </a:solidFill>
                <a:latin typeface="Meiryo UI" panose="020B0604030504040204" pitchFamily="50" charset="-128"/>
                <a:ea typeface="Meiryo UI" panose="020B0604030504040204" pitchFamily="50" charset="-128"/>
              </a:endParaRPr>
            </a:p>
            <a:p>
              <a:r>
                <a:rPr kumimoji="1" lang="ja-JP" altLang="en-US" sz="1400" dirty="0" smtClean="0">
                  <a:solidFill>
                    <a:srgbClr val="FF0000"/>
                  </a:solidFill>
                  <a:latin typeface="Meiryo UI" panose="020B0604030504040204" pitchFamily="50" charset="-128"/>
                  <a:ea typeface="Meiryo UI" panose="020B0604030504040204" pitchFamily="50" charset="-128"/>
                </a:rPr>
                <a:t>再考して撮りなおす</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grpSp>
      <p:sp>
        <p:nvSpPr>
          <p:cNvPr id="34" name="テキスト ボックス 33"/>
          <p:cNvSpPr txBox="1"/>
          <p:nvPr/>
        </p:nvSpPr>
        <p:spPr>
          <a:xfrm>
            <a:off x="5652725" y="897054"/>
            <a:ext cx="3684022" cy="369332"/>
          </a:xfrm>
          <a:prstGeom prst="rect">
            <a:avLst/>
          </a:prstGeom>
          <a:noFill/>
        </p:spPr>
        <p:txBody>
          <a:bodyPr wrap="none" rtlCol="0">
            <a:spAutoFit/>
          </a:bodyPr>
          <a:lstStyle/>
          <a:p>
            <a:r>
              <a:rPr kumimoji="1" lang="en-US" altLang="ja-JP" dirty="0" smtClean="0">
                <a:solidFill>
                  <a:srgbClr val="FF0000"/>
                </a:solidFill>
                <a:latin typeface="Meiryo UI" panose="020B0604030504040204" pitchFamily="50" charset="-128"/>
                <a:ea typeface="Meiryo UI" panose="020B0604030504040204" pitchFamily="50" charset="-128"/>
              </a:rPr>
              <a:t>※</a:t>
            </a:r>
            <a:r>
              <a:rPr kumimoji="1" lang="ja-JP" altLang="en-US" dirty="0" smtClean="0">
                <a:solidFill>
                  <a:srgbClr val="FF0000"/>
                </a:solidFill>
                <a:latin typeface="Meiryo UI" panose="020B0604030504040204" pitchFamily="50" charset="-128"/>
                <a:ea typeface="Meiryo UI" panose="020B0604030504040204" pitchFamily="50" charset="-128"/>
              </a:rPr>
              <a:t>赤字部分は、本研修に当てはめると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16</a:t>
            </a:fld>
            <a:endParaRPr lang="en-US"/>
          </a:p>
        </p:txBody>
      </p:sp>
    </p:spTree>
    <p:extLst>
      <p:ext uri="{BB962C8B-B14F-4D97-AF65-F5344CB8AC3E}">
        <p14:creationId xmlns:p14="http://schemas.microsoft.com/office/powerpoint/2010/main" val="3408905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F8D87B-9B51-0840-A085-7CB89342C7E0}"/>
              </a:ext>
            </a:extLst>
          </p:cNvPr>
          <p:cNvSpPr>
            <a:spLocks noGrp="1"/>
          </p:cNvSpPr>
          <p:nvPr>
            <p:ph type="title"/>
          </p:nvPr>
        </p:nvSpPr>
        <p:spPr>
          <a:xfrm>
            <a:off x="829378" y="546932"/>
            <a:ext cx="10515600" cy="898898"/>
          </a:xfrm>
        </p:spPr>
        <p:txBody>
          <a:bodyPr>
            <a:normAutofit/>
          </a:bodyPr>
          <a:lstStyle/>
          <a:p>
            <a:r>
              <a:rPr lang="ja-JP" altLang="en-US" u="sng" dirty="0">
                <a:solidFill>
                  <a:schemeClr val="tx1">
                    <a:lumMod val="65000"/>
                    <a:lumOff val="35000"/>
                  </a:schemeClr>
                </a:solidFill>
              </a:rPr>
              <a:t>ガニェの９教授事象</a:t>
            </a:r>
            <a:endParaRPr lang="en-US" u="sng" dirty="0">
              <a:solidFill>
                <a:schemeClr val="tx1">
                  <a:lumMod val="65000"/>
                  <a:lumOff val="35000"/>
                </a:schemeClr>
              </a:solidFill>
            </a:endParaRPr>
          </a:p>
        </p:txBody>
      </p:sp>
      <p:sp>
        <p:nvSpPr>
          <p:cNvPr id="21" name="Content Placeholder 20">
            <a:extLst>
              <a:ext uri="{FF2B5EF4-FFF2-40B4-BE49-F238E27FC236}">
                <a16:creationId xmlns="" xmlns:a16="http://schemas.microsoft.com/office/drawing/2014/main" id="{405954AE-C84F-0948-864F-248CDA044DF9}"/>
              </a:ext>
            </a:extLst>
          </p:cNvPr>
          <p:cNvSpPr>
            <a:spLocks noGrp="1"/>
          </p:cNvSpPr>
          <p:nvPr>
            <p:ph idx="1"/>
          </p:nvPr>
        </p:nvSpPr>
        <p:spPr>
          <a:xfrm>
            <a:off x="838200" y="1544387"/>
            <a:ext cx="10515600" cy="5020516"/>
          </a:xfrm>
        </p:spPr>
        <p:txBody>
          <a:bodyPr>
            <a:normAutofit lnSpcReduction="10000"/>
          </a:bodyPr>
          <a:lstStyle/>
          <a:p>
            <a:pPr marL="0" indent="0">
              <a:buNone/>
            </a:pPr>
            <a:r>
              <a:rPr lang="en-US" altLang="ja-JP" dirty="0">
                <a:solidFill>
                  <a:schemeClr val="tx1">
                    <a:lumMod val="65000"/>
                    <a:lumOff val="35000"/>
                  </a:schemeClr>
                </a:solidFill>
                <a:latin typeface="Helvetica" pitchFamily="2" charset="0"/>
              </a:rPr>
              <a:t>1.</a:t>
            </a:r>
            <a:r>
              <a:rPr lang="ja-JP" altLang="en-US" dirty="0">
                <a:solidFill>
                  <a:schemeClr val="tx1">
                    <a:lumMod val="65000"/>
                    <a:lumOff val="35000"/>
                  </a:schemeClr>
                </a:solidFill>
                <a:latin typeface="Helvetica" pitchFamily="2" charset="0"/>
              </a:rPr>
              <a:t>学習者の注意を喚起する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2.</a:t>
            </a:r>
            <a:r>
              <a:rPr lang="ja-JP" altLang="en-US" dirty="0">
                <a:solidFill>
                  <a:schemeClr val="tx1">
                    <a:lumMod val="65000"/>
                    <a:lumOff val="35000"/>
                  </a:schemeClr>
                </a:solidFill>
                <a:latin typeface="Helvetica" pitchFamily="2" charset="0"/>
              </a:rPr>
              <a:t>授業の学習目標を知らせる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3.</a:t>
            </a:r>
            <a:r>
              <a:rPr lang="ja-JP" altLang="en-US" dirty="0">
                <a:solidFill>
                  <a:schemeClr val="tx1">
                    <a:lumMod val="65000"/>
                    <a:lumOff val="35000"/>
                  </a:schemeClr>
                </a:solidFill>
                <a:latin typeface="Helvetica" pitchFamily="2" charset="0"/>
              </a:rPr>
              <a:t>前提条件を思い出させる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4.</a:t>
            </a:r>
            <a:r>
              <a:rPr lang="ja-JP" altLang="en-US" dirty="0">
                <a:solidFill>
                  <a:schemeClr val="tx1">
                    <a:lumMod val="65000"/>
                    <a:lumOff val="35000"/>
                  </a:schemeClr>
                </a:solidFill>
                <a:latin typeface="Helvetica" pitchFamily="2" charset="0"/>
              </a:rPr>
              <a:t>新しい事項を提示する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5.</a:t>
            </a:r>
            <a:r>
              <a:rPr lang="ja-JP" altLang="en-US" dirty="0">
                <a:solidFill>
                  <a:schemeClr val="tx1">
                    <a:lumMod val="65000"/>
                    <a:lumOff val="35000"/>
                  </a:schemeClr>
                </a:solidFill>
                <a:latin typeface="Helvetica" pitchFamily="2" charset="0"/>
              </a:rPr>
              <a:t>学習の方針を与える</a:t>
            </a:r>
            <a:endParaRPr lang="en-US" altLang="ja-JP" dirty="0">
              <a:solidFill>
                <a:schemeClr val="tx1">
                  <a:lumMod val="65000"/>
                  <a:lumOff val="35000"/>
                </a:schemeClr>
              </a:solidFill>
              <a:latin typeface="Helvetica" pitchFamily="2" charset="0"/>
            </a:endParaRPr>
          </a:p>
          <a:p>
            <a:pPr marL="0" indent="0">
              <a:buNone/>
            </a:pPr>
            <a:r>
              <a:rPr lang="ja-JP" altLang="en-US" dirty="0">
                <a:solidFill>
                  <a:schemeClr val="tx1">
                    <a:lumMod val="65000"/>
                    <a:lumOff val="35000"/>
                  </a:schemeClr>
                </a:solidFill>
                <a:latin typeface="Helvetica" pitchFamily="2" charset="0"/>
              </a:rPr>
              <a:t>（理解を促進する手法を用いる）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6.</a:t>
            </a:r>
            <a:r>
              <a:rPr lang="ja-JP" altLang="en-US" dirty="0">
                <a:solidFill>
                  <a:schemeClr val="tx1">
                    <a:lumMod val="65000"/>
                    <a:lumOff val="35000"/>
                  </a:schemeClr>
                </a:solidFill>
                <a:latin typeface="Helvetica" pitchFamily="2" charset="0"/>
              </a:rPr>
              <a:t>練習の機会を作る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7.</a:t>
            </a:r>
            <a:r>
              <a:rPr lang="ja-JP" altLang="en-US" dirty="0">
                <a:solidFill>
                  <a:schemeClr val="tx1">
                    <a:lumMod val="65000"/>
                    <a:lumOff val="35000"/>
                  </a:schemeClr>
                </a:solidFill>
                <a:latin typeface="Helvetica" pitchFamily="2" charset="0"/>
              </a:rPr>
              <a:t>フィードバックを与える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8.</a:t>
            </a:r>
            <a:r>
              <a:rPr lang="ja-JP" altLang="en-US" dirty="0">
                <a:solidFill>
                  <a:schemeClr val="tx1">
                    <a:lumMod val="65000"/>
                    <a:lumOff val="35000"/>
                  </a:schemeClr>
                </a:solidFill>
                <a:latin typeface="Helvetica" pitchFamily="2" charset="0"/>
              </a:rPr>
              <a:t>学習の成果を評価する</a:t>
            </a:r>
            <a:endParaRPr lang="en-US" altLang="ja-JP" dirty="0">
              <a:solidFill>
                <a:schemeClr val="tx1">
                  <a:lumMod val="65000"/>
                  <a:lumOff val="35000"/>
                </a:schemeClr>
              </a:solidFill>
              <a:latin typeface="Helvetica" pitchFamily="2" charset="0"/>
            </a:endParaRPr>
          </a:p>
          <a:p>
            <a:pPr marL="0" indent="0">
              <a:buNone/>
            </a:pPr>
            <a:r>
              <a:rPr lang="en-US" altLang="ja-JP" dirty="0">
                <a:solidFill>
                  <a:schemeClr val="tx1">
                    <a:lumMod val="65000"/>
                    <a:lumOff val="35000"/>
                  </a:schemeClr>
                </a:solidFill>
                <a:latin typeface="Helvetica" pitchFamily="2" charset="0"/>
              </a:rPr>
              <a:t>9.</a:t>
            </a:r>
            <a:r>
              <a:rPr lang="ja-JP" altLang="en-US" dirty="0">
                <a:solidFill>
                  <a:schemeClr val="tx1">
                    <a:lumMod val="65000"/>
                    <a:lumOff val="35000"/>
                  </a:schemeClr>
                </a:solidFill>
                <a:latin typeface="Helvetica" pitchFamily="2" charset="0"/>
              </a:rPr>
              <a:t>保持と転移を高める</a:t>
            </a:r>
          </a:p>
          <a:p>
            <a:endParaRPr lang="en-US" dirty="0"/>
          </a:p>
        </p:txBody>
      </p:sp>
      <p:sp>
        <p:nvSpPr>
          <p:cNvPr id="22" name="Right Brace 21">
            <a:extLst>
              <a:ext uri="{FF2B5EF4-FFF2-40B4-BE49-F238E27FC236}">
                <a16:creationId xmlns="" xmlns:a16="http://schemas.microsoft.com/office/drawing/2014/main" id="{149AB495-907B-F845-8937-2FAF61EB630E}"/>
              </a:ext>
            </a:extLst>
          </p:cNvPr>
          <p:cNvSpPr/>
          <p:nvPr/>
        </p:nvSpPr>
        <p:spPr>
          <a:xfrm>
            <a:off x="5639620" y="1544387"/>
            <a:ext cx="329783" cy="1199213"/>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 xmlns:a16="http://schemas.microsoft.com/office/drawing/2014/main" id="{F5E2EEA2-358B-A64B-B555-0C20379BC848}"/>
              </a:ext>
            </a:extLst>
          </p:cNvPr>
          <p:cNvSpPr/>
          <p:nvPr/>
        </p:nvSpPr>
        <p:spPr>
          <a:xfrm>
            <a:off x="5646558" y="2855432"/>
            <a:ext cx="329783" cy="1199213"/>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 xmlns:a16="http://schemas.microsoft.com/office/drawing/2014/main" id="{421EFB7D-0866-AB4A-B86E-8F6C51ECDD56}"/>
              </a:ext>
            </a:extLst>
          </p:cNvPr>
          <p:cNvSpPr/>
          <p:nvPr/>
        </p:nvSpPr>
        <p:spPr>
          <a:xfrm>
            <a:off x="5602584" y="4343434"/>
            <a:ext cx="329783" cy="852006"/>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 xmlns:a16="http://schemas.microsoft.com/office/drawing/2014/main" id="{62B4C59F-D842-9E4A-A20B-6C8A0A205DB1}"/>
              </a:ext>
            </a:extLst>
          </p:cNvPr>
          <p:cNvSpPr/>
          <p:nvPr/>
        </p:nvSpPr>
        <p:spPr>
          <a:xfrm>
            <a:off x="7582260" y="2855432"/>
            <a:ext cx="276486" cy="2172241"/>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 xmlns:a16="http://schemas.microsoft.com/office/drawing/2014/main" id="{124BA03D-35D1-DE4A-B702-536F5D1C0846}"/>
              </a:ext>
            </a:extLst>
          </p:cNvPr>
          <p:cNvSpPr/>
          <p:nvPr/>
        </p:nvSpPr>
        <p:spPr>
          <a:xfrm>
            <a:off x="5615052" y="5300427"/>
            <a:ext cx="329783" cy="993013"/>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 xmlns:a16="http://schemas.microsoft.com/office/drawing/2014/main" id="{286E3AA1-7DAB-E740-8EE2-3D4894DD38BA}"/>
              </a:ext>
            </a:extLst>
          </p:cNvPr>
          <p:cNvSpPr txBox="1"/>
          <p:nvPr/>
        </p:nvSpPr>
        <p:spPr>
          <a:xfrm>
            <a:off x="6206470" y="1882383"/>
            <a:ext cx="800219"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導入</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8" name="TextBox 27">
            <a:extLst>
              <a:ext uri="{FF2B5EF4-FFF2-40B4-BE49-F238E27FC236}">
                <a16:creationId xmlns="" xmlns:a16="http://schemas.microsoft.com/office/drawing/2014/main" id="{AD94D977-61B4-7F48-9723-62FF9BD1CFE3}"/>
              </a:ext>
            </a:extLst>
          </p:cNvPr>
          <p:cNvSpPr txBox="1"/>
          <p:nvPr/>
        </p:nvSpPr>
        <p:spPr>
          <a:xfrm>
            <a:off x="6206470" y="3193428"/>
            <a:ext cx="1415772"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情報提示</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9" name="TextBox 28">
            <a:extLst>
              <a:ext uri="{FF2B5EF4-FFF2-40B4-BE49-F238E27FC236}">
                <a16:creationId xmlns="" xmlns:a16="http://schemas.microsoft.com/office/drawing/2014/main" id="{9F78A8B4-0AAC-0347-B1B7-C539DFA83DA4}"/>
              </a:ext>
            </a:extLst>
          </p:cNvPr>
          <p:cNvSpPr txBox="1"/>
          <p:nvPr/>
        </p:nvSpPr>
        <p:spPr>
          <a:xfrm>
            <a:off x="6206470" y="4545489"/>
            <a:ext cx="1415772"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学習活動</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0" name="TextBox 29">
            <a:extLst>
              <a:ext uri="{FF2B5EF4-FFF2-40B4-BE49-F238E27FC236}">
                <a16:creationId xmlns="" xmlns:a16="http://schemas.microsoft.com/office/drawing/2014/main" id="{C7B2603F-A166-EA42-8A57-8AEA6F0FA76A}"/>
              </a:ext>
            </a:extLst>
          </p:cNvPr>
          <p:cNvSpPr txBox="1"/>
          <p:nvPr/>
        </p:nvSpPr>
        <p:spPr>
          <a:xfrm>
            <a:off x="6298803" y="5578645"/>
            <a:ext cx="862737" cy="461665"/>
          </a:xfrm>
          <a:prstGeom prst="rect">
            <a:avLst/>
          </a:prstGeom>
          <a:noFill/>
        </p:spPr>
        <p:txBody>
          <a:bodyPr wrap="none" rtlCol="0">
            <a:spAutoFit/>
          </a:bodyPr>
          <a:lstStyle/>
          <a:p>
            <a:r>
              <a:rPr lang="ja-JP" altLang="en-US" sz="2400" dirty="0">
                <a:solidFill>
                  <a:schemeClr val="tx1">
                    <a:lumMod val="65000"/>
                    <a:lumOff val="35000"/>
                  </a:schemeClr>
                </a:solidFill>
                <a:latin typeface="Meiryo UI" panose="020B0604030504040204" pitchFamily="34" charset="-128"/>
                <a:ea typeface="Meiryo UI" panose="020B0604030504040204" pitchFamily="34" charset="-128"/>
              </a:rPr>
              <a:t>まとめ</a:t>
            </a:r>
            <a:endParaRPr lang="en-US" sz="2400" dirty="0">
              <a:solidFill>
                <a:schemeClr val="tx1">
                  <a:lumMod val="65000"/>
                  <a:lumOff val="35000"/>
                </a:schemeClr>
              </a:solidFill>
              <a:latin typeface="Meiryo UI" panose="020B0604030504040204" pitchFamily="34" charset="-128"/>
              <a:ea typeface="Meiryo UI" panose="020B0604030504040204" pitchFamily="34" charset="-128"/>
            </a:endParaRPr>
          </a:p>
        </p:txBody>
      </p:sp>
      <p:sp>
        <p:nvSpPr>
          <p:cNvPr id="31" name="TextBox 30">
            <a:extLst>
              <a:ext uri="{FF2B5EF4-FFF2-40B4-BE49-F238E27FC236}">
                <a16:creationId xmlns="" xmlns:a16="http://schemas.microsoft.com/office/drawing/2014/main" id="{7CDAF24D-E6FC-4E41-94E5-A5C353958310}"/>
              </a:ext>
            </a:extLst>
          </p:cNvPr>
          <p:cNvSpPr txBox="1"/>
          <p:nvPr/>
        </p:nvSpPr>
        <p:spPr>
          <a:xfrm>
            <a:off x="7957186" y="3710719"/>
            <a:ext cx="800219" cy="461665"/>
          </a:xfrm>
          <a:prstGeom prst="rect">
            <a:avLst/>
          </a:prstGeom>
          <a:noFill/>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展開</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pic>
        <p:nvPicPr>
          <p:cNvPr id="6" name="図 5"/>
          <p:cNvPicPr>
            <a:picLocks noChangeAspect="1"/>
          </p:cNvPicPr>
          <p:nvPr/>
        </p:nvPicPr>
        <p:blipFill>
          <a:blip r:embed="rId3"/>
          <a:stretch>
            <a:fillRect/>
          </a:stretch>
        </p:blipFill>
        <p:spPr>
          <a:xfrm>
            <a:off x="7859049" y="1506245"/>
            <a:ext cx="1258241" cy="706852"/>
          </a:xfrm>
          <a:prstGeom prst="rect">
            <a:avLst/>
          </a:prstGeom>
        </p:spPr>
      </p:pic>
      <p:sp>
        <p:nvSpPr>
          <p:cNvPr id="7" name="テキスト ボックス 6"/>
          <p:cNvSpPr txBox="1"/>
          <p:nvPr/>
        </p:nvSpPr>
        <p:spPr>
          <a:xfrm>
            <a:off x="9211698" y="1493427"/>
            <a:ext cx="2337499" cy="584775"/>
          </a:xfrm>
          <a:prstGeom prst="rect">
            <a:avLst/>
          </a:prstGeom>
          <a:noFill/>
        </p:spPr>
        <p:txBody>
          <a:bodyPr wrap="none" rtlCol="0">
            <a:spAutoFit/>
          </a:bodyPr>
          <a:lstStyle/>
          <a:p>
            <a:r>
              <a:rPr lang="ja-JP" altLang="ja-JP" sz="1600"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ja-JP" sz="1600" dirty="0">
                <a:solidFill>
                  <a:schemeClr val="tx1">
                    <a:lumMod val="65000"/>
                    <a:lumOff val="35000"/>
                  </a:schemeClr>
                </a:solidFill>
                <a:latin typeface="Meiryo UI" panose="020B0604030504040204" pitchFamily="50" charset="-128"/>
                <a:ea typeface="Meiryo UI" panose="020B0604030504040204" pitchFamily="50" charset="-128"/>
              </a:rPr>
              <a:t>食事介助</a:t>
            </a:r>
            <a:r>
              <a:rPr lang="ja-JP" altLang="ja-JP" sz="1600"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を行う、</a:t>
            </a:r>
            <a:endParaRPr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援助</a:t>
            </a:r>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を撮影しなさ</a:t>
            </a:r>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い</a:t>
            </a:r>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と説明</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211698" y="2854547"/>
            <a:ext cx="1620957" cy="338554"/>
          </a:xfrm>
          <a:prstGeom prst="rect">
            <a:avLst/>
          </a:prstGeom>
          <a:noFill/>
        </p:spPr>
        <p:txBody>
          <a:bodyPr wrap="none" rtlCol="0">
            <a:spAutoFit/>
          </a:bodyPr>
          <a:lstStyle/>
          <a:p>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講師が実演指導</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9211698" y="4116430"/>
            <a:ext cx="2443298" cy="830997"/>
          </a:xfrm>
          <a:prstGeom prst="rect">
            <a:avLst/>
          </a:prstGeom>
          <a:noFill/>
        </p:spPr>
        <p:txBody>
          <a:bodyPr wrap="none" rtlCol="0">
            <a:spAutoFit/>
          </a:bodyPr>
          <a:lstStyle/>
          <a:p>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学生がお互いに所作を実演</a:t>
            </a:r>
            <a:endParaRPr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rPr>
              <a:t>1</a:t>
            </a:r>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人がタブレットで録画</a:t>
            </a:r>
            <a:endParaRPr kumimoji="1"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1"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rPr>
              <a:t>1</a:t>
            </a:r>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人が気づきを記録）</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984" y="4140062"/>
            <a:ext cx="1199391" cy="674657"/>
          </a:xfrm>
          <a:prstGeom prst="rect">
            <a:avLst/>
          </a:prstGeom>
        </p:spPr>
      </p:pic>
      <p:sp>
        <p:nvSpPr>
          <p:cNvPr id="39" name="テキスト ボックス 38"/>
          <p:cNvSpPr txBox="1"/>
          <p:nvPr/>
        </p:nvSpPr>
        <p:spPr>
          <a:xfrm>
            <a:off x="9211698" y="5205871"/>
            <a:ext cx="2392001" cy="584775"/>
          </a:xfrm>
          <a:prstGeom prst="rect">
            <a:avLst/>
          </a:prstGeom>
          <a:noFill/>
        </p:spPr>
        <p:txBody>
          <a:bodyPr wrap="none" rtlCol="0">
            <a:spAutoFit/>
          </a:bodyPr>
          <a:lstStyle/>
          <a:p>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グループでお互いに</a:t>
            </a:r>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気づきを</a:t>
            </a:r>
            <a:endParaRPr kumimoji="1"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共有・フィードバック</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426" y="5162788"/>
            <a:ext cx="1179418" cy="663423"/>
          </a:xfrm>
          <a:prstGeom prst="rect">
            <a:avLst/>
          </a:prstGeom>
        </p:spPr>
      </p:pic>
      <p:pic>
        <p:nvPicPr>
          <p:cNvPr id="10" name="図 9"/>
          <p:cNvPicPr>
            <a:picLocks noChangeAspect="1"/>
          </p:cNvPicPr>
          <p:nvPr/>
        </p:nvPicPr>
        <p:blipFill>
          <a:blip r:embed="rId6"/>
          <a:stretch>
            <a:fillRect/>
          </a:stretch>
        </p:blipFill>
        <p:spPr>
          <a:xfrm>
            <a:off x="7929427" y="5984056"/>
            <a:ext cx="1204880" cy="679484"/>
          </a:xfrm>
          <a:prstGeom prst="rect">
            <a:avLst/>
          </a:prstGeom>
        </p:spPr>
      </p:pic>
      <p:sp>
        <p:nvSpPr>
          <p:cNvPr id="40" name="テキスト ボックス 39"/>
          <p:cNvSpPr txBox="1"/>
          <p:nvPr/>
        </p:nvSpPr>
        <p:spPr>
          <a:xfrm>
            <a:off x="9211698" y="6044071"/>
            <a:ext cx="2101857" cy="584775"/>
          </a:xfrm>
          <a:prstGeom prst="rect">
            <a:avLst/>
          </a:prstGeom>
          <a:noFill/>
        </p:spPr>
        <p:txBody>
          <a:bodyPr wrap="none" rtlCol="0">
            <a:spAutoFit/>
          </a:bodyPr>
          <a:lstStyle/>
          <a:p>
            <a:r>
              <a:rPr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授業後も動画で所作を</a:t>
            </a:r>
            <a:endParaRPr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振り返り・練習</a:t>
            </a:r>
            <a:endPar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7"/>
          <a:stretch>
            <a:fillRect/>
          </a:stretch>
        </p:blipFill>
        <p:spPr>
          <a:xfrm>
            <a:off x="7896533" y="2810645"/>
            <a:ext cx="1192578" cy="673605"/>
          </a:xfrm>
          <a:prstGeom prst="rect">
            <a:avLst/>
          </a:prstGeom>
        </p:spPr>
      </p:pic>
      <p:sp>
        <p:nvSpPr>
          <p:cNvPr id="41" name="テキスト ボックス 40"/>
          <p:cNvSpPr txBox="1"/>
          <p:nvPr/>
        </p:nvSpPr>
        <p:spPr>
          <a:xfrm>
            <a:off x="7794645" y="925383"/>
            <a:ext cx="3424335" cy="276999"/>
          </a:xfrm>
          <a:prstGeom prst="rect">
            <a:avLst/>
          </a:prstGeom>
          <a:noFill/>
          <a:ln>
            <a:solidFill>
              <a:schemeClr val="tx1">
                <a:lumMod val="75000"/>
                <a:lumOff val="25000"/>
              </a:schemeClr>
            </a:solidFill>
          </a:ln>
        </p:spPr>
        <p:txBody>
          <a:bodyPr wrap="none" rtlCol="0">
            <a:spAutoFit/>
          </a:bodyPr>
          <a:lstStyle/>
          <a:p>
            <a:r>
              <a:rPr kumimoji="1" lang="ja-JP" altLang="en-US" sz="1200" dirty="0" smtClean="0">
                <a:solidFill>
                  <a:schemeClr val="tx1">
                    <a:lumMod val="65000"/>
                    <a:lumOff val="35000"/>
                  </a:schemeClr>
                </a:solidFill>
                <a:latin typeface="Meiryo UI" panose="020B0604030504040204" pitchFamily="50" charset="-128"/>
                <a:ea typeface="Meiryo UI" panose="020B0604030504040204" pitchFamily="50" charset="-128"/>
              </a:rPr>
              <a:t>穴吹医療大学校の「食事介助」の事例にあてはめると</a:t>
            </a:r>
            <a:endParaRPr kumimoji="1" lang="ja-JP" altLang="en-US" sz="12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17</a:t>
            </a:fld>
            <a:endParaRPr lang="en-US" dirty="0"/>
          </a:p>
        </p:txBody>
      </p:sp>
    </p:spTree>
    <p:extLst>
      <p:ext uri="{BB962C8B-B14F-4D97-AF65-F5344CB8AC3E}">
        <p14:creationId xmlns:p14="http://schemas.microsoft.com/office/powerpoint/2010/main" val="678888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6BF0E-C8B5-8542-BC9C-5898B57A7025}"/>
              </a:ext>
            </a:extLst>
          </p:cNvPr>
          <p:cNvSpPr>
            <a:spLocks noGrp="1"/>
          </p:cNvSpPr>
          <p:nvPr>
            <p:ph type="title"/>
          </p:nvPr>
        </p:nvSpPr>
        <p:spPr>
          <a:xfrm>
            <a:off x="838200" y="566020"/>
            <a:ext cx="10515600" cy="898898"/>
          </a:xfrm>
        </p:spPr>
        <p:txBody>
          <a:bodyPr/>
          <a:lstStyle/>
          <a:p>
            <a:r>
              <a:rPr lang="ja-JP" altLang="en-US" u="sng" dirty="0">
                <a:solidFill>
                  <a:schemeClr val="tx1">
                    <a:lumMod val="65000"/>
                    <a:lumOff val="35000"/>
                  </a:schemeClr>
                </a:solidFill>
              </a:rPr>
              <a:t>メリルの</a:t>
            </a:r>
            <a:r>
              <a:rPr lang="en-US" u="sng" dirty="0">
                <a:solidFill>
                  <a:schemeClr val="tx1">
                    <a:lumMod val="65000"/>
                    <a:lumOff val="35000"/>
                  </a:schemeClr>
                </a:solidFill>
              </a:rPr>
              <a:t>ID</a:t>
            </a:r>
            <a:r>
              <a:rPr lang="ja-JP" altLang="en-US" u="sng" dirty="0">
                <a:solidFill>
                  <a:schemeClr val="tx1">
                    <a:lumMod val="65000"/>
                    <a:lumOff val="35000"/>
                  </a:schemeClr>
                </a:solidFill>
              </a:rPr>
              <a:t>第一原理</a:t>
            </a:r>
            <a:endParaRPr lang="en-US" u="sng"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E9111A61-62F1-1C43-9174-02C5A94D75E2}"/>
              </a:ext>
            </a:extLst>
          </p:cNvPr>
          <p:cNvSpPr>
            <a:spLocks noGrp="1"/>
          </p:cNvSpPr>
          <p:nvPr>
            <p:ph idx="1"/>
          </p:nvPr>
        </p:nvSpPr>
        <p:spPr>
          <a:xfrm>
            <a:off x="671945" y="1530526"/>
            <a:ext cx="10829925" cy="4801008"/>
          </a:xfrm>
        </p:spPr>
        <p:txBody>
          <a:bodyPr>
            <a:noAutofit/>
          </a:bodyPr>
          <a:lstStyle/>
          <a:p>
            <a:pPr marL="0" indent="0">
              <a:buNone/>
            </a:pPr>
            <a:r>
              <a:rPr lang="en-US" altLang="ja-JP" sz="2400" b="1" u="sng" dirty="0" smtClean="0">
                <a:solidFill>
                  <a:srgbClr val="0033CC"/>
                </a:solidFill>
              </a:rPr>
              <a:t>1.</a:t>
            </a:r>
            <a:r>
              <a:rPr lang="ja-JP" altLang="en-US" sz="2400" b="1" u="sng" dirty="0" smtClean="0">
                <a:solidFill>
                  <a:srgbClr val="0033CC"/>
                </a:solidFill>
              </a:rPr>
              <a:t>　現実</a:t>
            </a:r>
            <a:r>
              <a:rPr lang="ja-JP" altLang="en-US" sz="2400" b="1" u="sng" dirty="0">
                <a:solidFill>
                  <a:srgbClr val="0033CC"/>
                </a:solidFill>
              </a:rPr>
              <a:t>に起こりそうな問題に挑戦する</a:t>
            </a:r>
            <a:r>
              <a:rPr lang="en-US" altLang="ja-JP" sz="2400" b="1" u="sng" dirty="0">
                <a:solidFill>
                  <a:srgbClr val="0033CC"/>
                </a:solidFill>
              </a:rPr>
              <a:t>(</a:t>
            </a:r>
            <a:r>
              <a:rPr lang="en-US" sz="2400" b="1" u="sng" dirty="0">
                <a:solidFill>
                  <a:srgbClr val="0033CC"/>
                </a:solidFill>
              </a:rPr>
              <a:t>Problem) </a:t>
            </a:r>
            <a:endParaRPr lang="en-US" sz="2400" b="1" u="sng" dirty="0" smtClean="0">
              <a:solidFill>
                <a:srgbClr val="0033CC"/>
              </a:solidFill>
            </a:endParaRPr>
          </a:p>
          <a:p>
            <a:pPr marL="0" indent="0">
              <a:buNone/>
            </a:pPr>
            <a:endParaRPr lang="en-US" altLang="ja-JP" sz="1050" dirty="0">
              <a:solidFill>
                <a:srgbClr val="FF0000"/>
              </a:solidFill>
            </a:endParaRPr>
          </a:p>
          <a:p>
            <a:pPr marL="0" indent="0">
              <a:buNone/>
            </a:pPr>
            <a:r>
              <a:rPr lang="en-US" altLang="ja-JP" sz="2400" b="1" u="sng" dirty="0" smtClean="0">
                <a:solidFill>
                  <a:srgbClr val="0033CC"/>
                </a:solidFill>
              </a:rPr>
              <a:t>2</a:t>
            </a:r>
            <a:r>
              <a:rPr lang="ja-JP" altLang="en-US" sz="2400" b="1" u="sng" dirty="0">
                <a:solidFill>
                  <a:srgbClr val="0033CC"/>
                </a:solidFill>
              </a:rPr>
              <a:t>．</a:t>
            </a:r>
            <a:r>
              <a:rPr lang="ja-JP" altLang="en-US" sz="2400" b="1" u="sng" dirty="0" smtClean="0">
                <a:solidFill>
                  <a:srgbClr val="0033CC"/>
                </a:solidFill>
              </a:rPr>
              <a:t>すて</a:t>
            </a:r>
            <a:r>
              <a:rPr lang="ja-JP" altLang="en-US" sz="2400" b="1" u="sng" dirty="0" err="1" smtClean="0">
                <a:solidFill>
                  <a:srgbClr val="0033CC"/>
                </a:solidFill>
              </a:rPr>
              <a:t>゙に</a:t>
            </a:r>
            <a:r>
              <a:rPr lang="ja-JP" altLang="en-US" sz="2400" b="1" u="sng" dirty="0">
                <a:solidFill>
                  <a:srgbClr val="0033CC"/>
                </a:solidFill>
              </a:rPr>
              <a:t>知っている知識を動員する</a:t>
            </a:r>
            <a:r>
              <a:rPr lang="en-US" altLang="ja-JP" sz="2400" b="1" u="sng" dirty="0">
                <a:solidFill>
                  <a:srgbClr val="0033CC"/>
                </a:solidFill>
              </a:rPr>
              <a:t>(</a:t>
            </a:r>
            <a:r>
              <a:rPr lang="en-US" sz="2400" b="1" u="sng" dirty="0">
                <a:solidFill>
                  <a:srgbClr val="0033CC"/>
                </a:solidFill>
              </a:rPr>
              <a:t>Activation) </a:t>
            </a:r>
            <a:endParaRPr lang="en-US" sz="2000" b="1" u="sng" dirty="0" smtClean="0">
              <a:solidFill>
                <a:srgbClr val="0033CC"/>
              </a:solidFill>
            </a:endParaRPr>
          </a:p>
          <a:p>
            <a:pPr marL="0" indent="0">
              <a:buNone/>
            </a:pPr>
            <a:endParaRPr lang="en-US" sz="1050" b="1" u="sng" dirty="0" smtClean="0">
              <a:solidFill>
                <a:srgbClr val="0033CC"/>
              </a:solidFill>
            </a:endParaRPr>
          </a:p>
          <a:p>
            <a:pPr marL="0" indent="0">
              <a:buNone/>
            </a:pPr>
            <a:r>
              <a:rPr lang="en-US" altLang="ja-JP" sz="2400" b="1" u="sng" dirty="0" smtClean="0">
                <a:solidFill>
                  <a:srgbClr val="0033CC"/>
                </a:solidFill>
              </a:rPr>
              <a:t>3</a:t>
            </a:r>
            <a:r>
              <a:rPr lang="ja-JP" altLang="en-US" sz="2400" b="1" u="sng" dirty="0" err="1" smtClean="0">
                <a:solidFill>
                  <a:srgbClr val="0033CC"/>
                </a:solidFill>
              </a:rPr>
              <a:t>．</a:t>
            </a:r>
            <a:r>
              <a:rPr lang="ja-JP" altLang="en-US" sz="2400" b="1" u="sng" dirty="0" smtClean="0">
                <a:solidFill>
                  <a:srgbClr val="0033CC"/>
                </a:solidFill>
              </a:rPr>
              <a:t>例示</a:t>
            </a:r>
            <a:r>
              <a:rPr lang="ja-JP" altLang="en-US" sz="2400" b="1" u="sng" dirty="0">
                <a:solidFill>
                  <a:srgbClr val="0033CC"/>
                </a:solidFill>
              </a:rPr>
              <a:t>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Tell me </a:t>
            </a:r>
            <a:r>
              <a:rPr lang="ja-JP" altLang="en-US" sz="2400" b="1" u="sng" dirty="0">
                <a:solidFill>
                  <a:srgbClr val="0033CC"/>
                </a:solidFill>
              </a:rPr>
              <a:t>でなく </a:t>
            </a:r>
            <a:r>
              <a:rPr lang="en-US" sz="2400" b="1" u="sng" dirty="0">
                <a:solidFill>
                  <a:srgbClr val="0033CC"/>
                </a:solidFill>
              </a:rPr>
              <a:t>Show me) </a:t>
            </a:r>
          </a:p>
          <a:p>
            <a:pPr marL="0" indent="0">
              <a:buNone/>
            </a:pPr>
            <a:r>
              <a:rPr lang="ja-JP" altLang="en-US" sz="2000" dirty="0" smtClean="0"/>
              <a:t>　　　　</a:t>
            </a:r>
            <a:r>
              <a:rPr lang="ja-JP" altLang="en-US" sz="2000" dirty="0" smtClean="0">
                <a:solidFill>
                  <a:srgbClr val="FF0000"/>
                </a:solidFill>
              </a:rPr>
              <a:t>⇒　講師が、動画やプロジェクタ投影で指導方法のポイントを見せる</a:t>
            </a:r>
            <a:endParaRPr lang="en-US" altLang="ja-JP" sz="2000" dirty="0" smtClean="0">
              <a:solidFill>
                <a:srgbClr val="FF0000"/>
              </a:solidFill>
            </a:endParaRPr>
          </a:p>
          <a:p>
            <a:pPr marL="0" indent="0">
              <a:buNone/>
            </a:pPr>
            <a:endParaRPr lang="en-US" altLang="ja-JP" sz="1050" dirty="0" smtClean="0"/>
          </a:p>
          <a:p>
            <a:pPr marL="0" indent="0">
              <a:buNone/>
            </a:pPr>
            <a:r>
              <a:rPr lang="en-US" altLang="ja-JP" sz="2400" b="1" u="sng" dirty="0">
                <a:solidFill>
                  <a:srgbClr val="0033CC"/>
                </a:solidFill>
              </a:rPr>
              <a:t>4</a:t>
            </a:r>
            <a:r>
              <a:rPr lang="ja-JP" altLang="en-US" sz="2400" b="1" u="sng" dirty="0" err="1" smtClean="0">
                <a:solidFill>
                  <a:srgbClr val="0033CC"/>
                </a:solidFill>
              </a:rPr>
              <a:t>．</a:t>
            </a:r>
            <a:r>
              <a:rPr lang="ja-JP" altLang="en-US" sz="2400" b="1" u="sng" dirty="0" smtClean="0">
                <a:solidFill>
                  <a:srgbClr val="0033CC"/>
                </a:solidFill>
              </a:rPr>
              <a:t>応用</a:t>
            </a:r>
            <a:r>
              <a:rPr lang="ja-JP" altLang="en-US" sz="2400" b="1" u="sng" dirty="0">
                <a:solidFill>
                  <a:srgbClr val="0033CC"/>
                </a:solidFill>
              </a:rPr>
              <a:t>するチャンスか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Let me) </a:t>
            </a:r>
          </a:p>
          <a:p>
            <a:pPr marL="0" indent="0">
              <a:buNone/>
            </a:pPr>
            <a:r>
              <a:rPr lang="ja-JP" altLang="en-US" sz="2000" dirty="0" smtClean="0"/>
              <a:t>　　　　</a:t>
            </a:r>
            <a:r>
              <a:rPr lang="ja-JP" altLang="en-US" sz="2000" dirty="0" smtClean="0">
                <a:solidFill>
                  <a:srgbClr val="FF0000"/>
                </a:solidFill>
              </a:rPr>
              <a:t>⇒　３の講師の具体例を参考に再撮影してみる</a:t>
            </a:r>
            <a:endParaRPr lang="en-US" altLang="ja-JP" sz="2000" dirty="0" smtClean="0">
              <a:solidFill>
                <a:srgbClr val="FF0000"/>
              </a:solidFill>
            </a:endParaRPr>
          </a:p>
          <a:p>
            <a:pPr marL="0" indent="0">
              <a:buNone/>
            </a:pPr>
            <a:endParaRPr lang="en-US" altLang="ja-JP" sz="1000" dirty="0" smtClean="0"/>
          </a:p>
          <a:p>
            <a:pPr marL="0" indent="0">
              <a:buNone/>
            </a:pPr>
            <a:r>
              <a:rPr lang="en-US" altLang="ja-JP" sz="2400" b="1" u="sng" dirty="0">
                <a:solidFill>
                  <a:srgbClr val="0033CC"/>
                </a:solidFill>
              </a:rPr>
              <a:t>5</a:t>
            </a:r>
            <a:r>
              <a:rPr lang="ja-JP" altLang="en-US" sz="2400" b="1" u="sng" dirty="0" err="1" smtClean="0">
                <a:solidFill>
                  <a:srgbClr val="0033CC"/>
                </a:solidFill>
              </a:rPr>
              <a:t>．</a:t>
            </a:r>
            <a:r>
              <a:rPr lang="ja-JP" altLang="en-US" sz="2400" b="1" u="sng" dirty="0" smtClean="0">
                <a:solidFill>
                  <a:srgbClr val="0033CC"/>
                </a:solidFill>
              </a:rPr>
              <a:t>現場</a:t>
            </a:r>
            <a:r>
              <a:rPr lang="ja-JP" altLang="en-US" sz="2400" b="1" u="sng" dirty="0" err="1">
                <a:solidFill>
                  <a:srgbClr val="0033CC"/>
                </a:solidFill>
              </a:rPr>
              <a:t>で</a:t>
            </a:r>
            <a:r>
              <a:rPr lang="ja-JP" altLang="en-US" sz="2400" b="1" u="sng" dirty="0">
                <a:solidFill>
                  <a:srgbClr val="0033CC"/>
                </a:solidFill>
              </a:rPr>
              <a:t>活用し、振り返るチャンスか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Integration) </a:t>
            </a:r>
            <a:endParaRPr lang="en-US" sz="2400" b="1" u="sng" dirty="0" smtClean="0">
              <a:solidFill>
                <a:srgbClr val="0033CC"/>
              </a:solidFill>
            </a:endParaRPr>
          </a:p>
          <a:p>
            <a:pPr marL="0" indent="0">
              <a:buNone/>
            </a:pPr>
            <a:r>
              <a:rPr lang="ja-JP" altLang="en-US" sz="2000" dirty="0"/>
              <a:t>　</a:t>
            </a:r>
            <a:r>
              <a:rPr lang="ja-JP" altLang="en-US" sz="2000" dirty="0" smtClean="0"/>
              <a:t>　　　</a:t>
            </a:r>
            <a:r>
              <a:rPr lang="ja-JP" altLang="en-US" sz="2000" dirty="0" smtClean="0">
                <a:solidFill>
                  <a:srgbClr val="FF0000"/>
                </a:solidFill>
              </a:rPr>
              <a:t>⇒　学生に見せ、</a:t>
            </a:r>
            <a:r>
              <a:rPr lang="ja-JP" altLang="en-US" sz="2000" dirty="0">
                <a:solidFill>
                  <a:srgbClr val="FF0000"/>
                </a:solidFill>
              </a:rPr>
              <a:t>授業</a:t>
            </a:r>
            <a:r>
              <a:rPr lang="ja-JP" altLang="en-US" sz="2000" dirty="0" smtClean="0">
                <a:solidFill>
                  <a:srgbClr val="FF0000"/>
                </a:solidFill>
              </a:rPr>
              <a:t>の</a:t>
            </a:r>
            <a:r>
              <a:rPr lang="ja-JP" altLang="en-US" sz="2000" dirty="0">
                <a:solidFill>
                  <a:srgbClr val="FF0000"/>
                </a:solidFill>
              </a:rPr>
              <a:t>中</a:t>
            </a:r>
            <a:r>
              <a:rPr lang="ja-JP" altLang="en-US" sz="2000" dirty="0" smtClean="0">
                <a:solidFill>
                  <a:srgbClr val="FF0000"/>
                </a:solidFill>
              </a:rPr>
              <a:t>で</a:t>
            </a:r>
            <a:r>
              <a:rPr lang="ja-JP" altLang="en-US" sz="2000" dirty="0">
                <a:solidFill>
                  <a:srgbClr val="FF0000"/>
                </a:solidFill>
              </a:rPr>
              <a:t>活用</a:t>
            </a:r>
            <a:r>
              <a:rPr lang="ja-JP" altLang="en-US" sz="2000" dirty="0" smtClean="0">
                <a:solidFill>
                  <a:srgbClr val="FF0000"/>
                </a:solidFill>
              </a:rPr>
              <a:t>してみて</a:t>
            </a:r>
            <a:r>
              <a:rPr lang="ja-JP" altLang="en-US" sz="2000" dirty="0">
                <a:solidFill>
                  <a:srgbClr val="FF0000"/>
                </a:solidFill>
              </a:rPr>
              <a:t>、</a:t>
            </a:r>
            <a:r>
              <a:rPr lang="ja-JP" altLang="en-US" sz="2000" dirty="0" smtClean="0">
                <a:solidFill>
                  <a:srgbClr val="FF0000"/>
                </a:solidFill>
              </a:rPr>
              <a:t>その効果をヒアリングする、テストで理解度を測定する</a:t>
            </a:r>
            <a:endParaRPr lang="en-US" altLang="ja-JP" sz="2000" dirty="0" smtClean="0">
              <a:solidFill>
                <a:srgbClr val="FF0000"/>
              </a:solidFill>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18</a:t>
            </a:fld>
            <a:endParaRPr lang="en-US"/>
          </a:p>
        </p:txBody>
      </p:sp>
    </p:spTree>
    <p:extLst>
      <p:ext uri="{BB962C8B-B14F-4D97-AF65-F5344CB8AC3E}">
        <p14:creationId xmlns:p14="http://schemas.microsoft.com/office/powerpoint/2010/main" val="614721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6BF0E-C8B5-8542-BC9C-5898B57A7025}"/>
              </a:ext>
            </a:extLst>
          </p:cNvPr>
          <p:cNvSpPr>
            <a:spLocks noGrp="1"/>
          </p:cNvSpPr>
          <p:nvPr>
            <p:ph type="title"/>
          </p:nvPr>
        </p:nvSpPr>
        <p:spPr>
          <a:xfrm>
            <a:off x="838200" y="579873"/>
            <a:ext cx="10515600" cy="898898"/>
          </a:xfrm>
        </p:spPr>
        <p:txBody>
          <a:bodyPr/>
          <a:lstStyle/>
          <a:p>
            <a:r>
              <a:rPr lang="ja-JP" altLang="en-US" u="sng" dirty="0">
                <a:solidFill>
                  <a:schemeClr val="tx1">
                    <a:lumMod val="65000"/>
                    <a:lumOff val="35000"/>
                  </a:schemeClr>
                </a:solidFill>
              </a:rPr>
              <a:t>メリルの</a:t>
            </a:r>
            <a:r>
              <a:rPr lang="en-US" u="sng" dirty="0">
                <a:solidFill>
                  <a:schemeClr val="tx1">
                    <a:lumMod val="65000"/>
                    <a:lumOff val="35000"/>
                  </a:schemeClr>
                </a:solidFill>
              </a:rPr>
              <a:t>ID</a:t>
            </a:r>
            <a:r>
              <a:rPr lang="ja-JP" altLang="en-US" u="sng" dirty="0">
                <a:solidFill>
                  <a:schemeClr val="tx1">
                    <a:lumMod val="65000"/>
                    <a:lumOff val="35000"/>
                  </a:schemeClr>
                </a:solidFill>
              </a:rPr>
              <a:t>第一原理</a:t>
            </a:r>
            <a:endParaRPr lang="en-US" u="sng"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E9111A61-62F1-1C43-9174-02C5A94D75E2}"/>
              </a:ext>
            </a:extLst>
          </p:cNvPr>
          <p:cNvSpPr>
            <a:spLocks noGrp="1"/>
          </p:cNvSpPr>
          <p:nvPr>
            <p:ph idx="1"/>
          </p:nvPr>
        </p:nvSpPr>
        <p:spPr>
          <a:xfrm>
            <a:off x="838199" y="1849178"/>
            <a:ext cx="10829925" cy="5177678"/>
          </a:xfrm>
        </p:spPr>
        <p:txBody>
          <a:bodyPr>
            <a:noAutofit/>
          </a:bodyPr>
          <a:lstStyle/>
          <a:p>
            <a:pPr marL="0" indent="0">
              <a:buNone/>
            </a:pPr>
            <a:r>
              <a:rPr lang="en-US" altLang="ja-JP" sz="2400" b="1" u="sng" dirty="0" smtClean="0">
                <a:solidFill>
                  <a:srgbClr val="0033CC"/>
                </a:solidFill>
              </a:rPr>
              <a:t>1.</a:t>
            </a:r>
            <a:r>
              <a:rPr lang="ja-JP" altLang="en-US" sz="2400" b="1" u="sng" dirty="0" smtClean="0">
                <a:solidFill>
                  <a:srgbClr val="0033CC"/>
                </a:solidFill>
              </a:rPr>
              <a:t>　現実</a:t>
            </a:r>
            <a:r>
              <a:rPr lang="ja-JP" altLang="en-US" sz="2400" b="1" u="sng" dirty="0">
                <a:solidFill>
                  <a:srgbClr val="0033CC"/>
                </a:solidFill>
              </a:rPr>
              <a:t>に起こりそうな問題に挑戦する</a:t>
            </a:r>
            <a:r>
              <a:rPr lang="en-US" altLang="ja-JP" sz="2400" b="1" u="sng" dirty="0">
                <a:solidFill>
                  <a:srgbClr val="0033CC"/>
                </a:solidFill>
              </a:rPr>
              <a:t>(</a:t>
            </a:r>
            <a:r>
              <a:rPr lang="en-US" sz="2400" b="1" u="sng" dirty="0">
                <a:solidFill>
                  <a:srgbClr val="0033CC"/>
                </a:solidFill>
              </a:rPr>
              <a:t>Problem) </a:t>
            </a:r>
            <a:endParaRPr lang="en-US" sz="2400" b="1" u="sng" dirty="0" smtClean="0">
              <a:solidFill>
                <a:srgbClr val="0033CC"/>
              </a:solidFill>
            </a:endParaRPr>
          </a:p>
          <a:p>
            <a:pPr marL="0" indent="0">
              <a:buNone/>
            </a:pPr>
            <a:r>
              <a:rPr lang="ja-JP" altLang="en-US" sz="2000" dirty="0"/>
              <a:t>　</a:t>
            </a:r>
            <a:r>
              <a:rPr lang="ja-JP" altLang="en-US" sz="2000" dirty="0" smtClean="0"/>
              <a:t>　　</a:t>
            </a:r>
            <a:r>
              <a:rPr lang="ja-JP" altLang="en-US" sz="2000" dirty="0" smtClean="0">
                <a:solidFill>
                  <a:schemeClr val="bg1"/>
                </a:solidFill>
              </a:rPr>
              <a:t>　⇒　中々学生が理解しにくい技術指導を動画に置き換える</a:t>
            </a:r>
            <a:endParaRPr lang="en-US" altLang="ja-JP" sz="1050" dirty="0" smtClean="0"/>
          </a:p>
          <a:p>
            <a:pPr marL="0" indent="0">
              <a:buNone/>
            </a:pPr>
            <a:r>
              <a:rPr lang="en-US" altLang="ja-JP" sz="2400" b="1" u="sng" dirty="0" smtClean="0">
                <a:solidFill>
                  <a:srgbClr val="0033CC"/>
                </a:solidFill>
              </a:rPr>
              <a:t>2</a:t>
            </a:r>
            <a:r>
              <a:rPr lang="ja-JP" altLang="en-US" sz="2400" b="1" u="sng" dirty="0">
                <a:solidFill>
                  <a:srgbClr val="0033CC"/>
                </a:solidFill>
              </a:rPr>
              <a:t>．</a:t>
            </a:r>
            <a:r>
              <a:rPr lang="ja-JP" altLang="en-US" sz="2400" b="1" u="sng" dirty="0" smtClean="0">
                <a:solidFill>
                  <a:srgbClr val="0033CC"/>
                </a:solidFill>
              </a:rPr>
              <a:t>すて</a:t>
            </a:r>
            <a:r>
              <a:rPr lang="ja-JP" altLang="en-US" sz="2400" b="1" u="sng" dirty="0" err="1" smtClean="0">
                <a:solidFill>
                  <a:srgbClr val="0033CC"/>
                </a:solidFill>
              </a:rPr>
              <a:t>゙に</a:t>
            </a:r>
            <a:r>
              <a:rPr lang="ja-JP" altLang="en-US" sz="2400" b="1" u="sng" dirty="0">
                <a:solidFill>
                  <a:srgbClr val="0033CC"/>
                </a:solidFill>
              </a:rPr>
              <a:t>知っている知識を動員する</a:t>
            </a:r>
            <a:r>
              <a:rPr lang="en-US" altLang="ja-JP" sz="2400" b="1" u="sng" dirty="0">
                <a:solidFill>
                  <a:srgbClr val="0033CC"/>
                </a:solidFill>
              </a:rPr>
              <a:t>(</a:t>
            </a:r>
            <a:r>
              <a:rPr lang="en-US" sz="2400" b="1" u="sng" dirty="0">
                <a:solidFill>
                  <a:srgbClr val="0033CC"/>
                </a:solidFill>
              </a:rPr>
              <a:t>Activation) </a:t>
            </a:r>
            <a:endParaRPr lang="en-US" sz="2400" b="1" u="sng" dirty="0" smtClean="0">
              <a:solidFill>
                <a:srgbClr val="0033CC"/>
              </a:solidFill>
            </a:endParaRPr>
          </a:p>
          <a:p>
            <a:pPr marL="0" indent="0">
              <a:buNone/>
            </a:pPr>
            <a:r>
              <a:rPr lang="ja-JP" altLang="en-US" sz="2000" dirty="0" smtClean="0"/>
              <a:t>　　　　</a:t>
            </a:r>
            <a:r>
              <a:rPr lang="ja-JP" altLang="en-US" sz="2000" dirty="0" smtClean="0">
                <a:solidFill>
                  <a:schemeClr val="bg1"/>
                </a:solidFill>
              </a:rPr>
              <a:t>⇒　自分の今までの授業での指導法で撮影してみる</a:t>
            </a:r>
            <a:endParaRPr lang="en-US" altLang="ja-JP" sz="1050" dirty="0" smtClean="0"/>
          </a:p>
          <a:p>
            <a:pPr marL="0" indent="0">
              <a:buNone/>
            </a:pPr>
            <a:r>
              <a:rPr lang="en-US" altLang="ja-JP" sz="2400" b="1" u="sng" dirty="0" smtClean="0">
                <a:solidFill>
                  <a:srgbClr val="0033CC"/>
                </a:solidFill>
              </a:rPr>
              <a:t>3</a:t>
            </a:r>
            <a:r>
              <a:rPr lang="ja-JP" altLang="en-US" sz="2400" b="1" u="sng" dirty="0" err="1" smtClean="0">
                <a:solidFill>
                  <a:srgbClr val="0033CC"/>
                </a:solidFill>
              </a:rPr>
              <a:t>．</a:t>
            </a:r>
            <a:r>
              <a:rPr lang="ja-JP" altLang="en-US" sz="2400" b="1" u="sng" dirty="0" smtClean="0">
                <a:solidFill>
                  <a:srgbClr val="0033CC"/>
                </a:solidFill>
              </a:rPr>
              <a:t>例示</a:t>
            </a:r>
            <a:r>
              <a:rPr lang="ja-JP" altLang="en-US" sz="2400" b="1" u="sng" dirty="0">
                <a:solidFill>
                  <a:srgbClr val="0033CC"/>
                </a:solidFill>
              </a:rPr>
              <a:t>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Tell me </a:t>
            </a:r>
            <a:r>
              <a:rPr lang="ja-JP" altLang="en-US" sz="2400" b="1" u="sng" dirty="0">
                <a:solidFill>
                  <a:srgbClr val="0033CC"/>
                </a:solidFill>
              </a:rPr>
              <a:t>でなく </a:t>
            </a:r>
            <a:r>
              <a:rPr lang="en-US" sz="2400" b="1" u="sng" dirty="0">
                <a:solidFill>
                  <a:srgbClr val="0033CC"/>
                </a:solidFill>
              </a:rPr>
              <a:t>Show me) </a:t>
            </a:r>
          </a:p>
          <a:p>
            <a:pPr marL="0" indent="0">
              <a:buNone/>
            </a:pPr>
            <a:r>
              <a:rPr lang="ja-JP" altLang="en-US" sz="2000" dirty="0" smtClean="0"/>
              <a:t>　　　　</a:t>
            </a:r>
            <a:r>
              <a:rPr lang="ja-JP" altLang="en-US" sz="2000" dirty="0" smtClean="0">
                <a:solidFill>
                  <a:schemeClr val="bg1"/>
                </a:solidFill>
              </a:rPr>
              <a:t>⇒　講師が、動画での指導方法のポイントを具体例で見せる</a:t>
            </a:r>
            <a:endParaRPr lang="en-US" altLang="ja-JP" sz="1050" dirty="0" smtClean="0"/>
          </a:p>
          <a:p>
            <a:pPr marL="0" indent="0">
              <a:buNone/>
            </a:pPr>
            <a:r>
              <a:rPr lang="en-US" altLang="ja-JP" sz="2400" b="1" u="sng" dirty="0">
                <a:solidFill>
                  <a:srgbClr val="0033CC"/>
                </a:solidFill>
              </a:rPr>
              <a:t>4</a:t>
            </a:r>
            <a:r>
              <a:rPr lang="ja-JP" altLang="en-US" sz="2400" b="1" u="sng" dirty="0" err="1" smtClean="0">
                <a:solidFill>
                  <a:srgbClr val="0033CC"/>
                </a:solidFill>
              </a:rPr>
              <a:t>．</a:t>
            </a:r>
            <a:r>
              <a:rPr lang="ja-JP" altLang="en-US" sz="2400" b="1" u="sng" dirty="0" smtClean="0">
                <a:solidFill>
                  <a:srgbClr val="0033CC"/>
                </a:solidFill>
              </a:rPr>
              <a:t>応用</a:t>
            </a:r>
            <a:r>
              <a:rPr lang="ja-JP" altLang="en-US" sz="2400" b="1" u="sng" dirty="0">
                <a:solidFill>
                  <a:srgbClr val="0033CC"/>
                </a:solidFill>
              </a:rPr>
              <a:t>するチャンスか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Let me) </a:t>
            </a:r>
          </a:p>
          <a:p>
            <a:pPr marL="0" indent="0">
              <a:buNone/>
            </a:pPr>
            <a:r>
              <a:rPr lang="ja-JP" altLang="en-US" sz="2000" dirty="0" smtClean="0"/>
              <a:t>　　　　</a:t>
            </a:r>
            <a:r>
              <a:rPr lang="ja-JP" altLang="en-US" sz="2000" dirty="0" smtClean="0">
                <a:solidFill>
                  <a:schemeClr val="bg1"/>
                </a:solidFill>
              </a:rPr>
              <a:t>⇒　２で撮影したものを、３の講師の具体例を参考に再撮影してみる</a:t>
            </a:r>
            <a:endParaRPr lang="en-US" altLang="ja-JP" sz="1000" dirty="0" smtClean="0"/>
          </a:p>
          <a:p>
            <a:pPr marL="0" indent="0">
              <a:buNone/>
            </a:pPr>
            <a:r>
              <a:rPr lang="en-US" altLang="ja-JP" sz="2400" b="1" u="sng" dirty="0">
                <a:solidFill>
                  <a:srgbClr val="0033CC"/>
                </a:solidFill>
              </a:rPr>
              <a:t>5</a:t>
            </a:r>
            <a:r>
              <a:rPr lang="ja-JP" altLang="en-US" sz="2400" b="1" u="sng" dirty="0" err="1" smtClean="0">
                <a:solidFill>
                  <a:srgbClr val="0033CC"/>
                </a:solidFill>
              </a:rPr>
              <a:t>．</a:t>
            </a:r>
            <a:r>
              <a:rPr lang="ja-JP" altLang="en-US" sz="2400" b="1" u="sng" dirty="0" smtClean="0">
                <a:solidFill>
                  <a:srgbClr val="0033CC"/>
                </a:solidFill>
              </a:rPr>
              <a:t>現場</a:t>
            </a:r>
            <a:r>
              <a:rPr lang="ja-JP" altLang="en-US" sz="2400" b="1" u="sng" dirty="0" err="1">
                <a:solidFill>
                  <a:srgbClr val="0033CC"/>
                </a:solidFill>
              </a:rPr>
              <a:t>で</a:t>
            </a:r>
            <a:r>
              <a:rPr lang="ja-JP" altLang="en-US" sz="2400" b="1" u="sng" dirty="0">
                <a:solidFill>
                  <a:srgbClr val="0033CC"/>
                </a:solidFill>
              </a:rPr>
              <a:t>活用し、振り返るチャンスか</a:t>
            </a:r>
            <a:r>
              <a:rPr lang="ja-JP" altLang="en-US" sz="2400" b="1" u="sng" dirty="0" err="1">
                <a:solidFill>
                  <a:srgbClr val="0033CC"/>
                </a:solidFill>
              </a:rPr>
              <a:t>゙</a:t>
            </a:r>
            <a:r>
              <a:rPr lang="ja-JP" altLang="en-US" sz="2400" b="1" u="sng" dirty="0">
                <a:solidFill>
                  <a:srgbClr val="0033CC"/>
                </a:solidFill>
              </a:rPr>
              <a:t>ある</a:t>
            </a:r>
            <a:r>
              <a:rPr lang="en-US" altLang="ja-JP" sz="2400" b="1" u="sng" dirty="0">
                <a:solidFill>
                  <a:srgbClr val="0033CC"/>
                </a:solidFill>
              </a:rPr>
              <a:t>(</a:t>
            </a:r>
            <a:r>
              <a:rPr lang="en-US" sz="2400" b="1" u="sng" dirty="0">
                <a:solidFill>
                  <a:srgbClr val="0033CC"/>
                </a:solidFill>
              </a:rPr>
              <a:t>Integration) </a:t>
            </a:r>
            <a:endParaRPr lang="en-US" sz="2400" b="1" u="sng" dirty="0" smtClean="0">
              <a:solidFill>
                <a:srgbClr val="0033CC"/>
              </a:solidFill>
            </a:endParaRPr>
          </a:p>
          <a:p>
            <a:pPr marL="0" indent="0">
              <a:buNone/>
            </a:pPr>
            <a:r>
              <a:rPr lang="ja-JP" altLang="en-US" sz="2000" dirty="0"/>
              <a:t>　</a:t>
            </a:r>
            <a:r>
              <a:rPr lang="ja-JP" altLang="en-US" sz="2000" dirty="0" smtClean="0"/>
              <a:t>　　　</a:t>
            </a:r>
            <a:r>
              <a:rPr lang="ja-JP" altLang="en-US" sz="2000" dirty="0" smtClean="0">
                <a:solidFill>
                  <a:schemeClr val="bg1"/>
                </a:solidFill>
              </a:rPr>
              <a:t>⇒　学生に見せ、</a:t>
            </a:r>
            <a:r>
              <a:rPr lang="ja-JP" altLang="en-US" sz="2000" dirty="0">
                <a:solidFill>
                  <a:schemeClr val="bg1"/>
                </a:solidFill>
              </a:rPr>
              <a:t>授業</a:t>
            </a:r>
            <a:r>
              <a:rPr lang="ja-JP" altLang="en-US" sz="2000" dirty="0" smtClean="0">
                <a:solidFill>
                  <a:schemeClr val="bg1"/>
                </a:solidFill>
              </a:rPr>
              <a:t>の</a:t>
            </a:r>
            <a:r>
              <a:rPr lang="ja-JP" altLang="en-US" sz="2000" dirty="0">
                <a:solidFill>
                  <a:schemeClr val="bg1"/>
                </a:solidFill>
              </a:rPr>
              <a:t>中</a:t>
            </a:r>
            <a:r>
              <a:rPr lang="ja-JP" altLang="en-US" sz="2000" dirty="0" smtClean="0">
                <a:solidFill>
                  <a:schemeClr val="bg1"/>
                </a:solidFill>
              </a:rPr>
              <a:t>で</a:t>
            </a:r>
            <a:r>
              <a:rPr lang="ja-JP" altLang="en-US" sz="2000" dirty="0">
                <a:solidFill>
                  <a:schemeClr val="bg1"/>
                </a:solidFill>
              </a:rPr>
              <a:t>活用</a:t>
            </a:r>
            <a:r>
              <a:rPr lang="ja-JP" altLang="en-US" sz="2000" dirty="0" smtClean="0">
                <a:solidFill>
                  <a:schemeClr val="bg1"/>
                </a:solidFill>
              </a:rPr>
              <a:t>してみて　その効果をヒアリングする　テストで理解度を測定る</a:t>
            </a:r>
            <a:endParaRPr lang="en-US" altLang="ja-JP" sz="2000" dirty="0" smtClean="0">
              <a:solidFill>
                <a:schemeClr val="bg1"/>
              </a:solidFill>
            </a:endParaRPr>
          </a:p>
        </p:txBody>
      </p:sp>
      <p:pic>
        <p:nvPicPr>
          <p:cNvPr id="4" name="図 3"/>
          <p:cNvPicPr>
            <a:picLocks noChangeAspect="1"/>
          </p:cNvPicPr>
          <p:nvPr/>
        </p:nvPicPr>
        <p:blipFill>
          <a:blip r:embed="rId3"/>
          <a:stretch>
            <a:fillRect/>
          </a:stretch>
        </p:blipFill>
        <p:spPr>
          <a:xfrm>
            <a:off x="8662988" y="3314354"/>
            <a:ext cx="1437862" cy="823642"/>
          </a:xfrm>
          <a:prstGeom prst="rect">
            <a:avLst/>
          </a:prstGeom>
        </p:spPr>
      </p:pic>
      <p:pic>
        <p:nvPicPr>
          <p:cNvPr id="5" name="図 4"/>
          <p:cNvPicPr>
            <a:picLocks noChangeAspect="1"/>
          </p:cNvPicPr>
          <p:nvPr/>
        </p:nvPicPr>
        <p:blipFill>
          <a:blip r:embed="rId4"/>
          <a:stretch>
            <a:fillRect/>
          </a:stretch>
        </p:blipFill>
        <p:spPr>
          <a:xfrm>
            <a:off x="7084310" y="3314356"/>
            <a:ext cx="1459615" cy="823640"/>
          </a:xfrm>
          <a:prstGeom prst="rect">
            <a:avLst/>
          </a:prstGeom>
        </p:spPr>
      </p:pic>
      <p:pic>
        <p:nvPicPr>
          <p:cNvPr id="6" name="図 5"/>
          <p:cNvPicPr>
            <a:picLocks noChangeAspect="1"/>
          </p:cNvPicPr>
          <p:nvPr/>
        </p:nvPicPr>
        <p:blipFill>
          <a:blip r:embed="rId5"/>
          <a:stretch>
            <a:fillRect/>
          </a:stretch>
        </p:blipFill>
        <p:spPr>
          <a:xfrm>
            <a:off x="10219913" y="3314356"/>
            <a:ext cx="1448211" cy="810881"/>
          </a:xfrm>
          <a:prstGeom prst="rect">
            <a:avLst/>
          </a:prstGeom>
        </p:spPr>
      </p:pic>
      <p:grpSp>
        <p:nvGrpSpPr>
          <p:cNvPr id="11" name="グループ化 10"/>
          <p:cNvGrpSpPr/>
          <p:nvPr/>
        </p:nvGrpSpPr>
        <p:grpSpPr>
          <a:xfrm>
            <a:off x="9571411" y="4521993"/>
            <a:ext cx="2096713" cy="1623971"/>
            <a:chOff x="9571411" y="4474368"/>
            <a:chExt cx="1577189" cy="1221583"/>
          </a:xfrm>
        </p:grpSpPr>
        <p:pic>
          <p:nvPicPr>
            <p:cNvPr id="8" name="図 7"/>
            <p:cNvPicPr>
              <a:picLocks noChangeAspect="1"/>
            </p:cNvPicPr>
            <p:nvPr/>
          </p:nvPicPr>
          <p:blipFill>
            <a:blip r:embed="rId6"/>
            <a:stretch>
              <a:fillRect/>
            </a:stretch>
          </p:blipFill>
          <p:spPr>
            <a:xfrm>
              <a:off x="10487376" y="4474368"/>
              <a:ext cx="661224" cy="1221583"/>
            </a:xfrm>
            <a:prstGeom prst="rect">
              <a:avLst/>
            </a:prstGeom>
          </p:spPr>
        </p:pic>
        <p:pic>
          <p:nvPicPr>
            <p:cNvPr id="9" name="図 8"/>
            <p:cNvPicPr>
              <a:picLocks noChangeAspect="1"/>
            </p:cNvPicPr>
            <p:nvPr/>
          </p:nvPicPr>
          <p:blipFill>
            <a:blip r:embed="rId7"/>
            <a:stretch>
              <a:fillRect/>
            </a:stretch>
          </p:blipFill>
          <p:spPr>
            <a:xfrm>
              <a:off x="9571411" y="4474369"/>
              <a:ext cx="690814" cy="1221582"/>
            </a:xfrm>
            <a:prstGeom prst="rect">
              <a:avLst/>
            </a:prstGeom>
          </p:spPr>
        </p:pic>
        <p:sp>
          <p:nvSpPr>
            <p:cNvPr id="10" name="右矢印 9"/>
            <p:cNvSpPr/>
            <p:nvPr/>
          </p:nvSpPr>
          <p:spPr>
            <a:xfrm>
              <a:off x="10262225" y="4883943"/>
              <a:ext cx="281744" cy="397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6958226" y="4153702"/>
            <a:ext cx="1890261" cy="276999"/>
          </a:xfrm>
          <a:prstGeom prst="rect">
            <a:avLst/>
          </a:prstGeom>
          <a:noFill/>
        </p:spPr>
        <p:txBody>
          <a:bodyPr wrap="none" rtlCol="0">
            <a:spAutoFit/>
          </a:bodyPr>
          <a:lstStyle/>
          <a:p>
            <a:r>
              <a:rPr kumimoji="1" lang="ja-JP" altLang="en-US" sz="1200" dirty="0" smtClean="0">
                <a:solidFill>
                  <a:schemeClr val="tx1">
                    <a:lumMod val="65000"/>
                    <a:lumOff val="35000"/>
                  </a:schemeClr>
                </a:solidFill>
                <a:latin typeface="Meiryo UI" panose="020B0604030504040204" pitchFamily="50" charset="-128"/>
                <a:ea typeface="Meiryo UI" panose="020B0604030504040204" pitchFamily="50" charset="-128"/>
              </a:rPr>
              <a:t>技術指導のプロジェクタ投影</a:t>
            </a:r>
            <a:endParaRPr kumimoji="1" lang="ja-JP" altLang="en-US" sz="12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0168151" y="4153702"/>
            <a:ext cx="1489510" cy="276999"/>
          </a:xfrm>
          <a:prstGeom prst="rect">
            <a:avLst/>
          </a:prstGeom>
          <a:noFill/>
        </p:spPr>
        <p:txBody>
          <a:bodyPr wrap="none" rtlCol="0">
            <a:spAutoFit/>
          </a:bodyPr>
          <a:lstStyle/>
          <a:p>
            <a:r>
              <a:rPr kumimoji="1" lang="ja-JP" altLang="en-US" sz="1200" dirty="0" smtClean="0">
                <a:solidFill>
                  <a:schemeClr val="tx1">
                    <a:lumMod val="65000"/>
                    <a:lumOff val="35000"/>
                  </a:schemeClr>
                </a:solidFill>
                <a:latin typeface="Meiryo UI" panose="020B0604030504040204" pitchFamily="50" charset="-128"/>
                <a:ea typeface="Meiryo UI" panose="020B0604030504040204" pitchFamily="50" charset="-128"/>
              </a:rPr>
              <a:t>スライドのビジュアル化</a:t>
            </a:r>
            <a:endParaRPr kumimoji="1" lang="ja-JP" altLang="en-US" sz="12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8687682" y="6203479"/>
            <a:ext cx="2137124" cy="577081"/>
          </a:xfrm>
          <a:prstGeom prst="rect">
            <a:avLst/>
          </a:prstGeom>
          <a:noFill/>
        </p:spPr>
        <p:txBody>
          <a:bodyPr wrap="none" rtlCol="0">
            <a:spAutoFit/>
          </a:bodyPr>
          <a:lstStyle/>
          <a:p>
            <a:r>
              <a:rPr kumimoji="1" lang="ja-JP" altLang="en-US" sz="1050" dirty="0" err="1" smtClean="0">
                <a:solidFill>
                  <a:schemeClr val="tx1">
                    <a:lumMod val="65000"/>
                    <a:lumOff val="35000"/>
                  </a:schemeClr>
                </a:solidFill>
                <a:latin typeface="Meiryo UI" panose="020B0604030504040204" pitchFamily="50" charset="-128"/>
                <a:ea typeface="Meiryo UI" panose="020B0604030504040204" pitchFamily="50" charset="-128"/>
              </a:rPr>
              <a:t>けん</a:t>
            </a:r>
            <a:r>
              <a:rPr kumimoji="1" lang="ja-JP" altLang="en-US" sz="1050" dirty="0" smtClean="0">
                <a:solidFill>
                  <a:schemeClr val="tx1">
                    <a:lumMod val="65000"/>
                    <a:lumOff val="35000"/>
                  </a:schemeClr>
                </a:solidFill>
                <a:latin typeface="Meiryo UI" panose="020B0604030504040204" pitchFamily="50" charset="-128"/>
                <a:ea typeface="Meiryo UI" panose="020B0604030504040204" pitchFamily="50" charset="-128"/>
              </a:rPr>
              <a:t>玉動画研修から、自身の</a:t>
            </a:r>
            <a:endParaRPr kumimoji="1"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050" dirty="0" smtClean="0">
                <a:solidFill>
                  <a:schemeClr val="tx1">
                    <a:lumMod val="65000"/>
                    <a:lumOff val="35000"/>
                  </a:schemeClr>
                </a:solidFill>
                <a:latin typeface="Meiryo UI" panose="020B0604030504040204" pitchFamily="50" charset="-128"/>
                <a:ea typeface="Meiryo UI" panose="020B0604030504040204" pitchFamily="50" charset="-128"/>
              </a:rPr>
              <a:t>指導</a:t>
            </a:r>
            <a:r>
              <a:rPr kumimoji="1" lang="ja-JP" altLang="en-US" sz="1050" dirty="0">
                <a:solidFill>
                  <a:schemeClr val="tx1">
                    <a:lumMod val="65000"/>
                    <a:lumOff val="35000"/>
                  </a:schemeClr>
                </a:solidFill>
                <a:latin typeface="Meiryo UI" panose="020B0604030504040204" pitchFamily="50" charset="-128"/>
                <a:ea typeface="Meiryo UI" panose="020B0604030504040204" pitchFamily="50" charset="-128"/>
              </a:rPr>
              <a:t>領域</a:t>
            </a:r>
            <a:r>
              <a:rPr kumimoji="1" lang="ja-JP" altLang="en-US" sz="1050" dirty="0" smtClean="0">
                <a:solidFill>
                  <a:schemeClr val="tx1">
                    <a:lumMod val="65000"/>
                    <a:lumOff val="35000"/>
                  </a:schemeClr>
                </a:solidFill>
                <a:latin typeface="Meiryo UI" panose="020B0604030504040204" pitchFamily="50" charset="-128"/>
                <a:ea typeface="Meiryo UI" panose="020B0604030504040204" pitchFamily="50" charset="-128"/>
              </a:rPr>
              <a:t>での動画作成の課題</a:t>
            </a:r>
            <a:endParaRPr kumimoji="1"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kumimoji="1" lang="ja-JP" altLang="en-US" sz="105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rPr>
              <a:t>2018</a:t>
            </a:r>
            <a:r>
              <a:rPr kumimoji="1" lang="ja-JP" altLang="en-US" sz="1050" dirty="0" smtClean="0">
                <a:solidFill>
                  <a:schemeClr val="tx1">
                    <a:lumMod val="65000"/>
                    <a:lumOff val="35000"/>
                  </a:schemeClr>
                </a:solidFill>
                <a:latin typeface="Meiryo UI" panose="020B0604030504040204" pitchFamily="50" charset="-128"/>
                <a:ea typeface="Meiryo UI" panose="020B0604030504040204" pitchFamily="50" charset="-128"/>
              </a:rPr>
              <a:t>年度研修にて）</a:t>
            </a:r>
            <a:endParaRPr kumimoji="1" lang="ja-JP" altLang="en-US" sz="1050" dirty="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5" name="直線矢印コネクタ 14"/>
          <p:cNvCxnSpPr/>
          <p:nvPr/>
        </p:nvCxnSpPr>
        <p:spPr>
          <a:xfrm>
            <a:off x="6781800" y="3818316"/>
            <a:ext cx="302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5821680" y="4709160"/>
            <a:ext cx="36695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D9226DAE-D732-0D44-A3A9-3426432CAC1A}" type="slidenum">
              <a:rPr lang="en-US" smtClean="0"/>
              <a:t>19</a:t>
            </a:fld>
            <a:endParaRPr lang="en-US" dirty="0"/>
          </a:p>
        </p:txBody>
      </p:sp>
    </p:spTree>
    <p:extLst>
      <p:ext uri="{BB962C8B-B14F-4D97-AF65-F5344CB8AC3E}">
        <p14:creationId xmlns:p14="http://schemas.microsoft.com/office/powerpoint/2010/main" val="933675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DBD799-0249-6748-8E84-959286CE4FDC}"/>
              </a:ext>
            </a:extLst>
          </p:cNvPr>
          <p:cNvSpPr>
            <a:spLocks noGrp="1"/>
          </p:cNvSpPr>
          <p:nvPr>
            <p:ph type="title"/>
          </p:nvPr>
        </p:nvSpPr>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研修の目標</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 xmlns:a16="http://schemas.microsoft.com/office/drawing/2014/main" id="{647EC6FB-2752-8C45-B5AA-0BEDE50A05F9}"/>
              </a:ext>
            </a:extLst>
          </p:cNvPr>
          <p:cNvSpPr>
            <a:spLocks noGrp="1"/>
          </p:cNvSpPr>
          <p:nvPr>
            <p:ph idx="1"/>
          </p:nvPr>
        </p:nvSpPr>
        <p:spPr/>
        <p:txBody>
          <a:bodyPr>
            <a:normAutofit/>
          </a:bodyPr>
          <a:lstStyle/>
          <a:p>
            <a:pPr marL="0" indent="0">
              <a:buNone/>
            </a:pP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①学習</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効果を上げるため</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の</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sz="4000" b="1" u="sng" dirty="0" smtClean="0">
                <a:solidFill>
                  <a:schemeClr val="tx1">
                    <a:lumMod val="65000"/>
                    <a:lumOff val="35000"/>
                  </a:schemeClr>
                </a:solidFill>
                <a:latin typeface="Meiryo UI" panose="020B0604030504040204" pitchFamily="50" charset="-128"/>
                <a:ea typeface="Meiryo UI" panose="020B0604030504040204" pitchFamily="50" charset="-128"/>
              </a:rPr>
              <a:t>動画</a:t>
            </a:r>
            <a:r>
              <a:rPr lang="ja-JP" altLang="en-US" sz="4000" b="1" u="sng" dirty="0">
                <a:solidFill>
                  <a:schemeClr val="tx1">
                    <a:lumMod val="65000"/>
                    <a:lumOff val="35000"/>
                  </a:schemeClr>
                </a:solidFill>
                <a:latin typeface="Meiryo UI" panose="020B0604030504040204" pitchFamily="50" charset="-128"/>
                <a:ea typeface="Meiryo UI" panose="020B0604030504040204" pitchFamily="50" charset="-128"/>
              </a:rPr>
              <a:t>教材を設計、開発</a:t>
            </a:r>
            <a:r>
              <a:rPr lang="ja-JP" altLang="en-US" sz="4000" b="1" u="sng" dirty="0" smtClean="0">
                <a:solidFill>
                  <a:schemeClr val="tx1">
                    <a:lumMod val="65000"/>
                    <a:lumOff val="35000"/>
                  </a:schemeClr>
                </a:solidFill>
                <a:latin typeface="Meiryo UI" panose="020B0604030504040204" pitchFamily="50" charset="-128"/>
                <a:ea typeface="Meiryo UI" panose="020B0604030504040204" pitchFamily="50" charset="-128"/>
              </a:rPr>
              <a:t>できる</a:t>
            </a:r>
            <a:endParaRPr lang="en-US" altLang="ja-JP" sz="4000" b="1" u="sng"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endParaRPr lang="en-US" altLang="ja-JP" sz="4000" u="sng"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②開発</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した動画教材</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を</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sz="4000" b="1" u="sng" dirty="0" smtClean="0">
                <a:solidFill>
                  <a:schemeClr val="tx1">
                    <a:lumMod val="65000"/>
                    <a:lumOff val="35000"/>
                  </a:schemeClr>
                </a:solidFill>
                <a:latin typeface="Meiryo UI" panose="020B0604030504040204" pitchFamily="50" charset="-128"/>
                <a:ea typeface="Meiryo UI" panose="020B0604030504040204" pitchFamily="50" charset="-128"/>
              </a:rPr>
              <a:t>有効に活用する方法を</a:t>
            </a:r>
            <a:r>
              <a:rPr lang="ja-JP" altLang="en-US" sz="4000" b="1" u="sng" dirty="0">
                <a:solidFill>
                  <a:schemeClr val="tx1">
                    <a:lumMod val="65000"/>
                    <a:lumOff val="35000"/>
                  </a:schemeClr>
                </a:solidFill>
                <a:latin typeface="Meiryo UI" panose="020B0604030504040204" pitchFamily="50" charset="-128"/>
                <a:ea typeface="Meiryo UI" panose="020B0604030504040204" pitchFamily="50" charset="-128"/>
              </a:rPr>
              <a:t>説明できる</a:t>
            </a:r>
            <a:endParaRPr lang="en-US" altLang="ja-JP" sz="4000" b="1" u="sng"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③</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教材を活用した授業を改善につなげるため</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の</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 </a:t>
            </a:r>
            <a:r>
              <a:rPr lang="ja-JP" altLang="en-US" sz="4000" b="1" u="sng" dirty="0" smtClean="0">
                <a:solidFill>
                  <a:schemeClr val="tx1">
                    <a:lumMod val="65000"/>
                    <a:lumOff val="35000"/>
                  </a:schemeClr>
                </a:solidFill>
                <a:latin typeface="Meiryo UI" panose="020B0604030504040204" pitchFamily="50" charset="-128"/>
                <a:ea typeface="Meiryo UI" panose="020B0604030504040204" pitchFamily="50" charset="-128"/>
              </a:rPr>
              <a:t>評価</a:t>
            </a:r>
            <a:r>
              <a:rPr lang="ja-JP" altLang="en-US" sz="4000" b="1" u="sng" dirty="0">
                <a:solidFill>
                  <a:schemeClr val="tx1">
                    <a:lumMod val="65000"/>
                    <a:lumOff val="35000"/>
                  </a:schemeClr>
                </a:solidFill>
                <a:latin typeface="Meiryo UI" panose="020B0604030504040204" pitchFamily="50" charset="-128"/>
                <a:ea typeface="Meiryo UI" panose="020B0604030504040204" pitchFamily="50" charset="-128"/>
              </a:rPr>
              <a:t>を計画できる</a:t>
            </a:r>
            <a:endParaRPr lang="en-US" sz="4000" b="1" u="sng"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2</a:t>
            </a:fld>
            <a:endParaRPr lang="en-US"/>
          </a:p>
        </p:txBody>
      </p:sp>
    </p:spTree>
    <p:extLst>
      <p:ext uri="{BB962C8B-B14F-4D97-AF65-F5344CB8AC3E}">
        <p14:creationId xmlns:p14="http://schemas.microsoft.com/office/powerpoint/2010/main" val="1957212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EEA21E-B4AB-8940-92B8-E85F47983A0B}"/>
              </a:ext>
            </a:extLst>
          </p:cNvPr>
          <p:cNvSpPr>
            <a:spLocks noGrp="1"/>
          </p:cNvSpPr>
          <p:nvPr>
            <p:ph type="title"/>
          </p:nvPr>
        </p:nvSpPr>
        <p:spPr>
          <a:xfrm>
            <a:off x="838200" y="552165"/>
            <a:ext cx="10515600" cy="898898"/>
          </a:xfrm>
        </p:spPr>
        <p:txBody>
          <a:bodyPr/>
          <a:lstStyle/>
          <a:p>
            <a:r>
              <a:rPr lang="ja-JP" altLang="en-US" dirty="0">
                <a:solidFill>
                  <a:schemeClr val="tx1">
                    <a:lumMod val="65000"/>
                    <a:lumOff val="35000"/>
                  </a:schemeClr>
                </a:solidFill>
              </a:rPr>
              <a:t>システム的な授業設計・開発の手順</a:t>
            </a:r>
            <a:r>
              <a:rPr lang="en-US" dirty="0">
                <a:solidFill>
                  <a:schemeClr val="tx1">
                    <a:lumMod val="65000"/>
                    <a:lumOff val="35000"/>
                  </a:schemeClr>
                </a:solidFill>
              </a:rPr>
              <a:t> </a:t>
            </a:r>
          </a:p>
        </p:txBody>
      </p:sp>
      <p:sp>
        <p:nvSpPr>
          <p:cNvPr id="10" name="Rectangle 9">
            <a:extLst>
              <a:ext uri="{FF2B5EF4-FFF2-40B4-BE49-F238E27FC236}">
                <a16:creationId xmlns="" xmlns:a16="http://schemas.microsoft.com/office/drawing/2014/main" id="{35856BB9-C009-5740-A8ED-F950C80CED39}"/>
              </a:ext>
            </a:extLst>
          </p:cNvPr>
          <p:cNvSpPr/>
          <p:nvPr/>
        </p:nvSpPr>
        <p:spPr>
          <a:xfrm>
            <a:off x="8517889" y="6417854"/>
            <a:ext cx="2511778" cy="369332"/>
          </a:xfrm>
          <a:prstGeom prst="rect">
            <a:avLst/>
          </a:prstGeom>
        </p:spPr>
        <p:txBody>
          <a:bodyPr wrap="none">
            <a:sp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全専研</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ID</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テキスト</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p.10</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921657" y="1448543"/>
            <a:ext cx="3049233" cy="70788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txBody>
          <a:bodyPr wrap="none" rtlCol="0">
            <a:spAutoFit/>
          </a:bodyPr>
          <a:lstStyle/>
          <a:p>
            <a:r>
              <a:rPr kumimoji="1" lang="en-US" altLang="ja-JP" sz="4000" u="sng" dirty="0" smtClean="0">
                <a:solidFill>
                  <a:schemeClr val="bg1"/>
                </a:solidFill>
                <a:latin typeface="Meiryo UI" panose="020B0604030504040204" pitchFamily="50" charset="-128"/>
                <a:ea typeface="Meiryo UI" panose="020B0604030504040204" pitchFamily="50" charset="-128"/>
              </a:rPr>
              <a:t>ADDIE</a:t>
            </a:r>
            <a:r>
              <a:rPr kumimoji="1" lang="ja-JP" altLang="en-US" sz="4000" u="sng" dirty="0" smtClean="0">
                <a:solidFill>
                  <a:schemeClr val="bg1"/>
                </a:solidFill>
                <a:latin typeface="Meiryo UI" panose="020B0604030504040204" pitchFamily="50" charset="-128"/>
                <a:ea typeface="Meiryo UI" panose="020B0604030504040204" pitchFamily="50" charset="-128"/>
              </a:rPr>
              <a:t>モデル</a:t>
            </a:r>
            <a:endParaRPr kumimoji="1" lang="en-US" altLang="ja-JP" sz="4000" u="sng" dirty="0" smtClean="0">
              <a:solidFill>
                <a:schemeClr val="bg1"/>
              </a:solidFill>
              <a:latin typeface="Meiryo UI" panose="020B0604030504040204" pitchFamily="50" charset="-128"/>
              <a:ea typeface="Meiryo UI" panose="020B0604030504040204" pitchFamily="50" charset="-128"/>
            </a:endParaRPr>
          </a:p>
        </p:txBody>
      </p:sp>
      <p:pic>
        <p:nvPicPr>
          <p:cNvPr id="7" name="Picture 6" descr="þÿ">
            <a:extLst>
              <a:ext uri="{FF2B5EF4-FFF2-40B4-BE49-F238E27FC236}">
                <a16:creationId xmlns="" xmlns:a16="http://schemas.microsoft.com/office/drawing/2014/main" id="{D20FD4E3-D622-C745-A167-559439A19666}"/>
              </a:ext>
            </a:extLst>
          </p:cNvPr>
          <p:cNvPicPr>
            <a:picLocks noChangeAspect="1" noEditPoint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86895" y="1508185"/>
            <a:ext cx="5070917" cy="45957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744188" y="1279029"/>
            <a:ext cx="526106" cy="646331"/>
          </a:xfrm>
          <a:prstGeom prst="rect">
            <a:avLst/>
          </a:prstGeom>
          <a:noFill/>
          <a:ln>
            <a:noFill/>
          </a:ln>
        </p:spPr>
        <p:txBody>
          <a:bodyPr wrap="none" rtlCol="0">
            <a:spAutoFit/>
          </a:bodyPr>
          <a:lstStyle/>
          <a:p>
            <a:r>
              <a:rPr kumimoji="1" lang="en-US" altLang="ja-JP" sz="3600" b="1" dirty="0" smtClean="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a:t>
            </a:r>
            <a:endParaRPr kumimoji="1" lang="ja-JP" altLang="en-US" sz="3600" b="1" dirty="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482363" y="2346722"/>
            <a:ext cx="550151" cy="646331"/>
          </a:xfrm>
          <a:prstGeom prst="rect">
            <a:avLst/>
          </a:prstGeom>
          <a:noFill/>
          <a:ln>
            <a:noFill/>
          </a:ln>
        </p:spPr>
        <p:txBody>
          <a:bodyPr wrap="none" rtlCol="0">
            <a:spAutoFit/>
          </a:bodyPr>
          <a:lstStyle/>
          <a:p>
            <a:r>
              <a:rPr kumimoji="1" lang="en-US" altLang="ja-JP" sz="3600" b="1" dirty="0" smtClean="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a:t>
            </a:r>
            <a:endParaRPr kumimoji="1" lang="ja-JP" altLang="en-US" sz="3600" b="1" dirty="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965976" y="4310296"/>
            <a:ext cx="550151" cy="646331"/>
          </a:xfrm>
          <a:prstGeom prst="rect">
            <a:avLst/>
          </a:prstGeom>
          <a:noFill/>
          <a:ln>
            <a:noFill/>
          </a:ln>
        </p:spPr>
        <p:txBody>
          <a:bodyPr wrap="none" rtlCol="0">
            <a:spAutoFit/>
          </a:bodyPr>
          <a:lstStyle/>
          <a:p>
            <a:r>
              <a:rPr kumimoji="1" lang="en-US" altLang="ja-JP" sz="3600" b="1" dirty="0" smtClean="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a:t>
            </a:r>
            <a:endParaRPr kumimoji="1" lang="ja-JP" altLang="en-US" sz="3600" b="1" dirty="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680097" y="4310296"/>
            <a:ext cx="420308" cy="646331"/>
          </a:xfrm>
          <a:prstGeom prst="rect">
            <a:avLst/>
          </a:prstGeom>
          <a:noFill/>
          <a:ln>
            <a:noFill/>
          </a:ln>
        </p:spPr>
        <p:txBody>
          <a:bodyPr wrap="none" rtlCol="0">
            <a:spAutoFit/>
          </a:bodyPr>
          <a:lstStyle/>
          <a:p>
            <a:r>
              <a:rPr kumimoji="1" lang="en-US" altLang="ja-JP" sz="3600" b="1" dirty="0" smtClean="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I</a:t>
            </a:r>
            <a:endParaRPr kumimoji="1" lang="ja-JP" altLang="en-US" sz="3600" b="1" dirty="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016397" y="2300555"/>
            <a:ext cx="486030" cy="646331"/>
          </a:xfrm>
          <a:prstGeom prst="rect">
            <a:avLst/>
          </a:prstGeom>
          <a:noFill/>
          <a:ln>
            <a:noFill/>
          </a:ln>
        </p:spPr>
        <p:txBody>
          <a:bodyPr wrap="none" rtlCol="0">
            <a:spAutoFit/>
          </a:bodyPr>
          <a:lstStyle/>
          <a:p>
            <a:r>
              <a:rPr kumimoji="1" lang="en-US" altLang="ja-JP" sz="3600" b="1" dirty="0" smtClean="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E</a:t>
            </a:r>
            <a:endParaRPr kumimoji="1" lang="ja-JP" altLang="en-US" sz="3600" b="1" dirty="0">
              <a:solidFill>
                <a:schemeClr val="accent1">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8" name="正方形/長方形 17"/>
          <p:cNvSpPr/>
          <p:nvPr/>
        </p:nvSpPr>
        <p:spPr>
          <a:xfrm>
            <a:off x="6648356" y="1406722"/>
            <a:ext cx="4791696" cy="1015663"/>
          </a:xfrm>
          <a:prstGeom prst="rect">
            <a:avLst/>
          </a:prstGeom>
        </p:spPr>
        <p:txBody>
          <a:bodyPr wrap="none">
            <a:spAutoFit/>
          </a:bodyPr>
          <a:lstStyle/>
          <a:p>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ニーズリサーチ・対象者設定</a:t>
            </a:r>
            <a:endPar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目標</a:t>
            </a:r>
            <a:r>
              <a:rPr lang="ja-JP" altLang="ja-JP" sz="2000" b="1" dirty="0">
                <a:solidFill>
                  <a:schemeClr val="tx1">
                    <a:lumMod val="65000"/>
                    <a:lumOff val="35000"/>
                  </a:schemeClr>
                </a:solidFill>
                <a:latin typeface="Meiryo UI" panose="020B0604030504040204" pitchFamily="50" charset="-128"/>
                <a:ea typeface="Meiryo UI" panose="020B0604030504040204" pitchFamily="50" charset="-128"/>
              </a:rPr>
              <a:t>と評価</a:t>
            </a:r>
            <a:r>
              <a:rPr lang="ja-JP"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基準</a:t>
            </a:r>
            <a:endPar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rPr>
              <a:t>　</a:t>
            </a:r>
            <a:r>
              <a:rPr lang="ja-JP" altLang="en-US" sz="2000" b="1" dirty="0" smtClean="0">
                <a:solidFill>
                  <a:srgbClr val="FF0000"/>
                </a:solidFill>
                <a:latin typeface="Meiryo UI" panose="020B0604030504040204" pitchFamily="50" charset="-128"/>
                <a:ea typeface="Meiryo UI" panose="020B0604030504040204" pitchFamily="50" charset="-128"/>
              </a:rPr>
              <a:t>（指導案シート　</a:t>
            </a:r>
            <a:r>
              <a:rPr lang="en-US" altLang="ja-JP" sz="2000" b="1" dirty="0" smtClean="0">
                <a:solidFill>
                  <a:srgbClr val="FF0000"/>
                </a:solidFill>
                <a:latin typeface="Meiryo UI" panose="020B0604030504040204" pitchFamily="50" charset="-128"/>
                <a:ea typeface="Meiryo UI" panose="020B0604030504040204" pitchFamily="50" charset="-128"/>
              </a:rPr>
              <a:t>※</a:t>
            </a:r>
            <a:r>
              <a:rPr lang="ja-JP" altLang="en-US" sz="2000" b="1" dirty="0" smtClean="0">
                <a:solidFill>
                  <a:srgbClr val="FF0000"/>
                </a:solidFill>
                <a:latin typeface="Meiryo UI" panose="020B0604030504040204" pitchFamily="50" charset="-128"/>
                <a:ea typeface="Meiryo UI" panose="020B0604030504040204" pitchFamily="50" charset="-128"/>
              </a:rPr>
              <a:t>事前課題・本研修）</a:t>
            </a:r>
            <a:endParaRPr lang="ja-JP" altLang="en-US" sz="2000" dirty="0">
              <a:solidFill>
                <a:srgbClr val="FF0000"/>
              </a:solidFill>
            </a:endParaRPr>
          </a:p>
        </p:txBody>
      </p:sp>
      <p:sp>
        <p:nvSpPr>
          <p:cNvPr id="19" name="正方形/長方形 18"/>
          <p:cNvSpPr/>
          <p:nvPr/>
        </p:nvSpPr>
        <p:spPr>
          <a:xfrm>
            <a:off x="7956372" y="2480668"/>
            <a:ext cx="4092467" cy="689932"/>
          </a:xfrm>
          <a:prstGeom prst="rect">
            <a:avLst/>
          </a:prstGeom>
        </p:spPr>
        <p:txBody>
          <a:bodyPr wrap="none">
            <a:spAutoFit/>
          </a:bodyPr>
          <a:lstStyle/>
          <a:p>
            <a:pPr marL="67945">
              <a:lnSpc>
                <a:spcPct val="100000"/>
              </a:lnSpc>
              <a:spcBef>
                <a:spcPts val="110"/>
              </a:spcBef>
              <a:spcAft>
                <a:spcPts val="0"/>
              </a:spcAft>
            </a:pPr>
            <a:r>
              <a:rPr lang="ja-JP" altLang="ja-JP" sz="2000" b="1" dirty="0">
                <a:solidFill>
                  <a:schemeClr val="tx1">
                    <a:lumMod val="65000"/>
                    <a:lumOff val="35000"/>
                  </a:schemeClr>
                </a:solidFill>
                <a:latin typeface="Meiryo UI" panose="020B0604030504040204" pitchFamily="50" charset="-128"/>
                <a:ea typeface="Meiryo UI" panose="020B0604030504040204" pitchFamily="50" charset="-128"/>
              </a:rPr>
              <a:t>シラバス</a:t>
            </a:r>
            <a:r>
              <a:rPr lang="ja-JP"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設計</a:t>
            </a:r>
            <a:endParaRPr lang="en-US" altLang="ja-JP" sz="2000" b="1" dirty="0">
              <a:solidFill>
                <a:schemeClr val="tx1">
                  <a:lumMod val="65000"/>
                  <a:lumOff val="35000"/>
                </a:schemeClr>
              </a:solidFill>
              <a:latin typeface="Meiryo UI" panose="020B0604030504040204" pitchFamily="50" charset="-128"/>
              <a:ea typeface="Meiryo UI" panose="020B0604030504040204" pitchFamily="50" charset="-128"/>
            </a:endParaRPr>
          </a:p>
          <a:p>
            <a:pPr marL="67945">
              <a:lnSpc>
                <a:spcPct val="100000"/>
              </a:lnSpc>
              <a:spcBef>
                <a:spcPts val="110"/>
              </a:spcBef>
              <a:spcAft>
                <a:spcPts val="0"/>
              </a:spcAft>
            </a:pPr>
            <a:r>
              <a:rPr lang="ja-JP" altLang="en-US" b="1" dirty="0" smtClean="0">
                <a:solidFill>
                  <a:srgbClr val="FF0000"/>
                </a:solidFill>
                <a:latin typeface="Meiryo UI" panose="020B0604030504040204" pitchFamily="50" charset="-128"/>
                <a:ea typeface="Meiryo UI" panose="020B0604030504040204" pitchFamily="50" charset="-128"/>
              </a:rPr>
              <a:t>（指導案シート　</a:t>
            </a:r>
            <a:r>
              <a:rPr lang="en-US" altLang="ja-JP" b="1" dirty="0" smtClean="0">
                <a:solidFill>
                  <a:srgbClr val="FF0000"/>
                </a:solidFill>
                <a:latin typeface="Meiryo UI" panose="020B0604030504040204" pitchFamily="50" charset="-128"/>
                <a:ea typeface="Meiryo UI" panose="020B0604030504040204" pitchFamily="50" charset="-128"/>
              </a:rPr>
              <a:t>※</a:t>
            </a:r>
            <a:r>
              <a:rPr lang="ja-JP" altLang="en-US" b="1" dirty="0" smtClean="0">
                <a:solidFill>
                  <a:srgbClr val="FF0000"/>
                </a:solidFill>
                <a:latin typeface="Meiryo UI" panose="020B0604030504040204" pitchFamily="50" charset="-128"/>
                <a:ea typeface="Meiryo UI" panose="020B0604030504040204" pitchFamily="50" charset="-128"/>
              </a:rPr>
              <a:t>事前課題・本研修）</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7936413" y="4592939"/>
            <a:ext cx="2987997" cy="720710"/>
          </a:xfrm>
          <a:prstGeom prst="rect">
            <a:avLst/>
          </a:prstGeom>
        </p:spPr>
        <p:txBody>
          <a:bodyPr wrap="none">
            <a:spAutoFit/>
          </a:bodyPr>
          <a:lstStyle/>
          <a:p>
            <a:pPr marL="67945">
              <a:lnSpc>
                <a:spcPct val="100000"/>
              </a:lnSpc>
              <a:spcBef>
                <a:spcPts val="110"/>
              </a:spcBef>
              <a:spcAft>
                <a:spcPts val="0"/>
              </a:spcAft>
            </a:pPr>
            <a:r>
              <a:rPr lang="ja-JP" altLang="en-US" sz="2000" b="1" dirty="0">
                <a:solidFill>
                  <a:schemeClr val="tx1">
                    <a:lumMod val="65000"/>
                    <a:lumOff val="35000"/>
                  </a:schemeClr>
                </a:solidFill>
                <a:latin typeface="Meiryo UI" panose="020B0604030504040204" pitchFamily="50" charset="-128"/>
                <a:ea typeface="Meiryo UI" panose="020B0604030504040204" pitchFamily="50" charset="-128"/>
              </a:rPr>
              <a:t>教材の</a:t>
            </a: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開発</a:t>
            </a:r>
            <a:endPar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67945">
              <a:lnSpc>
                <a:spcPct val="100000"/>
              </a:lnSpc>
              <a:spcBef>
                <a:spcPts val="110"/>
              </a:spcBef>
              <a:spcAft>
                <a:spcPts val="0"/>
              </a:spcAft>
            </a:pPr>
            <a:r>
              <a:rPr lang="ja-JP" altLang="en-US" sz="2000" b="1" dirty="0">
                <a:latin typeface="Meiryo UI" panose="020B0604030504040204" pitchFamily="50" charset="-128"/>
                <a:ea typeface="Meiryo UI" panose="020B0604030504040204" pitchFamily="50" charset="-128"/>
              </a:rPr>
              <a:t>　</a:t>
            </a:r>
            <a:r>
              <a:rPr lang="ja-JP" altLang="en-US" sz="2000" b="1" dirty="0" smtClean="0">
                <a:solidFill>
                  <a:srgbClr val="FF0000"/>
                </a:solidFill>
                <a:latin typeface="Meiryo UI" panose="020B0604030504040204" pitchFamily="50" charset="-128"/>
                <a:ea typeface="Meiryo UI" panose="020B0604030504040204" pitchFamily="50" charset="-128"/>
              </a:rPr>
              <a:t>（動画教材</a:t>
            </a:r>
            <a:r>
              <a:rPr lang="en-US" altLang="ja-JP" sz="2000" b="1" dirty="0" smtClean="0">
                <a:solidFill>
                  <a:srgbClr val="FF0000"/>
                </a:solidFill>
                <a:latin typeface="Meiryo UI" panose="020B0604030504040204" pitchFamily="50" charset="-128"/>
                <a:ea typeface="Meiryo UI" panose="020B0604030504040204" pitchFamily="50" charset="-128"/>
              </a:rPr>
              <a:t>※</a:t>
            </a:r>
            <a:r>
              <a:rPr lang="ja-JP" altLang="en-US" sz="2000" b="1" dirty="0" smtClean="0">
                <a:solidFill>
                  <a:srgbClr val="FF0000"/>
                </a:solidFill>
                <a:latin typeface="Meiryo UI" panose="020B0604030504040204" pitchFamily="50" charset="-128"/>
                <a:ea typeface="Meiryo UI" panose="020B0604030504040204" pitchFamily="50" charset="-128"/>
              </a:rPr>
              <a:t>本研修）</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056535" y="5690548"/>
            <a:ext cx="2186817" cy="707886"/>
          </a:xfrm>
          <a:prstGeom prst="rect">
            <a:avLst/>
          </a:prstGeom>
        </p:spPr>
        <p:txBody>
          <a:bodyPr wrap="none">
            <a:spAutoFit/>
          </a:bodyPr>
          <a:lstStyle/>
          <a:p>
            <a:r>
              <a:rPr lang="ja-JP" altLang="ja-JP" sz="2000" b="1" dirty="0">
                <a:solidFill>
                  <a:schemeClr val="tx1">
                    <a:lumMod val="65000"/>
                    <a:lumOff val="35000"/>
                  </a:schemeClr>
                </a:solidFill>
                <a:latin typeface="Meiryo UI" panose="020B0604030504040204" pitchFamily="50" charset="-128"/>
                <a:ea typeface="Meiryo UI" panose="020B0604030504040204" pitchFamily="50" charset="-128"/>
              </a:rPr>
              <a:t>シラバス、指導案</a:t>
            </a:r>
            <a:r>
              <a:rPr lang="ja-JP"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に</a:t>
            </a:r>
            <a:endPar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基づい</a:t>
            </a: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た</a:t>
            </a:r>
            <a:r>
              <a:rPr lang="ja-JP" altLang="ja-JP" sz="2000" b="1" dirty="0">
                <a:solidFill>
                  <a:schemeClr val="tx1">
                    <a:lumMod val="65000"/>
                    <a:lumOff val="35000"/>
                  </a:schemeClr>
                </a:solidFill>
                <a:latin typeface="Meiryo UI" panose="020B0604030504040204" pitchFamily="50" charset="-128"/>
                <a:ea typeface="Meiryo UI" panose="020B0604030504040204" pitchFamily="50" charset="-128"/>
              </a:rPr>
              <a:t>授業</a:t>
            </a:r>
            <a:endParaRPr lang="ja-JP" altLang="en-US" sz="2000" dirty="0">
              <a:solidFill>
                <a:schemeClr val="tx1">
                  <a:lumMod val="65000"/>
                  <a:lumOff val="35000"/>
                </a:schemeClr>
              </a:solidFill>
            </a:endParaRPr>
          </a:p>
        </p:txBody>
      </p:sp>
      <p:sp>
        <p:nvSpPr>
          <p:cNvPr id="22" name="正方形/長方形 21"/>
          <p:cNvSpPr/>
          <p:nvPr/>
        </p:nvSpPr>
        <p:spPr>
          <a:xfrm>
            <a:off x="1464016" y="2499843"/>
            <a:ext cx="2186496" cy="720710"/>
          </a:xfrm>
          <a:prstGeom prst="rect">
            <a:avLst/>
          </a:prstGeom>
        </p:spPr>
        <p:txBody>
          <a:bodyPr wrap="none">
            <a:spAutoFit/>
          </a:bodyPr>
          <a:lstStyle/>
          <a:p>
            <a:pPr marL="67945">
              <a:lnSpc>
                <a:spcPct val="100000"/>
              </a:lnSpc>
              <a:spcBef>
                <a:spcPts val="110"/>
              </a:spcBef>
              <a:spcAft>
                <a:spcPts val="0"/>
              </a:spcAft>
            </a:pP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テストや振り返りで</a:t>
            </a:r>
            <a:endPar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67945">
              <a:lnSpc>
                <a:spcPct val="100000"/>
              </a:lnSpc>
              <a:spcBef>
                <a:spcPts val="110"/>
              </a:spcBef>
              <a:spcAft>
                <a:spcPts val="0"/>
              </a:spcAft>
            </a:pP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授業の効果を測る</a:t>
            </a:r>
            <a:endParaRPr lang="en-US" altLang="ja-JP" sz="2000" b="1" dirty="0">
              <a:solidFill>
                <a:schemeClr val="tx1">
                  <a:lumMod val="65000"/>
                  <a:lumOff val="35000"/>
                </a:schemeClr>
              </a:solidFill>
              <a:latin typeface="Meiryo UI" panose="020B0604030504040204" pitchFamily="50" charset="-128"/>
              <a:ea typeface="Meiryo UI" panose="020B0604030504040204" pitchFamily="50" charset="-128"/>
              <a:cs typeface="MS PGothic" panose="020B0600070205080204" pitchFamily="34" charset="-128"/>
            </a:endParaRPr>
          </a:p>
        </p:txBody>
      </p:sp>
      <p:sp>
        <p:nvSpPr>
          <p:cNvPr id="25" name="円形吹き出し 24"/>
          <p:cNvSpPr/>
          <p:nvPr/>
        </p:nvSpPr>
        <p:spPr>
          <a:xfrm>
            <a:off x="9211206" y="3204526"/>
            <a:ext cx="2663294" cy="1203463"/>
          </a:xfrm>
          <a:prstGeom prst="wedgeEllipseCallout">
            <a:avLst>
              <a:gd name="adj1" fmla="val -48278"/>
              <a:gd name="adj2" fmla="val -6056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bg1"/>
                </a:solidFill>
                <a:latin typeface="Meiryo UI" panose="020B0604030504040204" pitchFamily="50" charset="-128"/>
                <a:ea typeface="Meiryo UI" panose="020B0604030504040204" pitchFamily="50" charset="-128"/>
              </a:rPr>
              <a:t>動画と指導を</a:t>
            </a:r>
            <a:endParaRPr kumimoji="1" lang="en-US" altLang="ja-JP" sz="2000" dirty="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どう連携？</a:t>
            </a:r>
          </a:p>
        </p:txBody>
      </p:sp>
      <p:sp>
        <p:nvSpPr>
          <p:cNvPr id="26" name="円形吹き出し 25"/>
          <p:cNvSpPr/>
          <p:nvPr/>
        </p:nvSpPr>
        <p:spPr>
          <a:xfrm>
            <a:off x="8723813" y="5405268"/>
            <a:ext cx="2985587" cy="1012040"/>
          </a:xfrm>
          <a:prstGeom prst="wedgeEllipseCallout">
            <a:avLst>
              <a:gd name="adj1" fmla="val -33229"/>
              <a:gd name="adj2" fmla="val -6498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bg1"/>
                </a:solidFill>
                <a:latin typeface="Meiryo UI" panose="020B0604030504040204" pitchFamily="50" charset="-128"/>
                <a:ea typeface="Meiryo UI" panose="020B0604030504040204" pitchFamily="50" charset="-128"/>
              </a:rPr>
              <a:t>動画にすべき</a:t>
            </a:r>
            <a:endParaRPr kumimoji="1" lang="en-US" altLang="ja-JP" sz="2000" dirty="0" smtClean="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部分</a:t>
            </a:r>
            <a:r>
              <a:rPr kumimoji="1" lang="ja-JP" altLang="en-US" sz="2000" dirty="0" smtClean="0">
                <a:solidFill>
                  <a:schemeClr val="bg1"/>
                </a:solidFill>
                <a:latin typeface="Meiryo UI" panose="020B0604030504040204" pitchFamily="50" charset="-128"/>
                <a:ea typeface="Meiryo UI" panose="020B0604030504040204" pitchFamily="50" charset="-128"/>
              </a:rPr>
              <a:t>を選定・作成</a:t>
            </a:r>
            <a:endParaRPr kumimoji="1" lang="ja-JP" altLang="en-US" sz="2000"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056535" y="6315924"/>
            <a:ext cx="1638269" cy="369332"/>
          </a:xfrm>
          <a:prstGeom prst="rect">
            <a:avLst/>
          </a:prstGeom>
        </p:spPr>
        <p:txBody>
          <a:bodyPr wrap="none">
            <a:spAutoFit/>
          </a:bodyPr>
          <a:lstStyle/>
          <a:p>
            <a:pPr marL="67945">
              <a:lnSpc>
                <a:spcPct val="100000"/>
              </a:lnSpc>
              <a:spcBef>
                <a:spcPts val="110"/>
              </a:spcBef>
              <a:spcAft>
                <a:spcPts val="0"/>
              </a:spcAft>
            </a:pPr>
            <a:r>
              <a:rPr lang="ja-JP" altLang="en-US" b="1" dirty="0" smtClean="0">
                <a:solidFill>
                  <a:srgbClr val="FF0000"/>
                </a:solidFill>
                <a:latin typeface="Meiryo UI" panose="020B0604030504040204" pitchFamily="50" charset="-128"/>
                <a:ea typeface="Meiryo UI" panose="020B0604030504040204" pitchFamily="50" charset="-128"/>
              </a:rPr>
              <a:t>（最終課題）</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1295342" y="3163994"/>
            <a:ext cx="1638269" cy="369332"/>
          </a:xfrm>
          <a:prstGeom prst="rect">
            <a:avLst/>
          </a:prstGeom>
        </p:spPr>
        <p:txBody>
          <a:bodyPr wrap="none">
            <a:spAutoFit/>
          </a:bodyPr>
          <a:lstStyle/>
          <a:p>
            <a:pPr marL="67945">
              <a:lnSpc>
                <a:spcPct val="100000"/>
              </a:lnSpc>
              <a:spcBef>
                <a:spcPts val="110"/>
              </a:spcBef>
              <a:spcAft>
                <a:spcPts val="0"/>
              </a:spcAft>
            </a:pPr>
            <a:r>
              <a:rPr lang="ja-JP" altLang="en-US" b="1" dirty="0" smtClean="0">
                <a:solidFill>
                  <a:srgbClr val="FF0000"/>
                </a:solidFill>
                <a:latin typeface="Meiryo UI" panose="020B0604030504040204" pitchFamily="50" charset="-128"/>
                <a:ea typeface="Meiryo UI" panose="020B0604030504040204" pitchFamily="50" charset="-128"/>
              </a:rPr>
              <a:t>（最終課題）</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20</a:t>
            </a:fld>
            <a:endParaRPr lang="en-US"/>
          </a:p>
        </p:txBody>
      </p:sp>
    </p:spTree>
    <p:extLst>
      <p:ext uri="{BB962C8B-B14F-4D97-AF65-F5344CB8AC3E}">
        <p14:creationId xmlns:p14="http://schemas.microsoft.com/office/powerpoint/2010/main" val="2435496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9E1BF3-3A34-3941-8F06-93F5A3E8AE7E}"/>
              </a:ext>
            </a:extLst>
          </p:cNvPr>
          <p:cNvSpPr>
            <a:spLocks noGrp="1"/>
          </p:cNvSpPr>
          <p:nvPr>
            <p:ph type="title"/>
          </p:nvPr>
        </p:nvSpPr>
        <p:spPr>
          <a:xfrm>
            <a:off x="218516" y="136527"/>
            <a:ext cx="10515600" cy="898898"/>
          </a:xfrm>
        </p:spPr>
        <p:txBody>
          <a:bodyPr/>
          <a:lstStyle/>
          <a:p>
            <a:r>
              <a:rPr lang="ja-JP" altLang="en-US" dirty="0">
                <a:solidFill>
                  <a:schemeClr val="tx1">
                    <a:lumMod val="65000"/>
                    <a:lumOff val="35000"/>
                  </a:schemeClr>
                </a:solidFill>
              </a:rPr>
              <a:t>授業計画の流れ</a:t>
            </a:r>
            <a:endParaRPr lang="en-US" dirty="0">
              <a:solidFill>
                <a:schemeClr val="tx1">
                  <a:lumMod val="65000"/>
                  <a:lumOff val="35000"/>
                </a:schemeClr>
              </a:solidFill>
            </a:endParaRPr>
          </a:p>
        </p:txBody>
      </p:sp>
      <p:sp>
        <p:nvSpPr>
          <p:cNvPr id="5" name="Rectangle 4">
            <a:extLst>
              <a:ext uri="{FF2B5EF4-FFF2-40B4-BE49-F238E27FC236}">
                <a16:creationId xmlns="" xmlns:a16="http://schemas.microsoft.com/office/drawing/2014/main" id="{428D4CBD-BC5E-684B-9088-93589B0C2C15}"/>
              </a:ext>
            </a:extLst>
          </p:cNvPr>
          <p:cNvSpPr/>
          <p:nvPr/>
        </p:nvSpPr>
        <p:spPr>
          <a:xfrm>
            <a:off x="8568876" y="6405538"/>
            <a:ext cx="2511778" cy="369332"/>
          </a:xfrm>
          <a:prstGeom prst="rect">
            <a:avLst/>
          </a:prstGeom>
        </p:spPr>
        <p:txBody>
          <a:bodyPr wrap="none">
            <a:sp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全専研</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ID</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テキスト</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p.11</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 name="円柱 3"/>
          <p:cNvSpPr/>
          <p:nvPr/>
        </p:nvSpPr>
        <p:spPr>
          <a:xfrm>
            <a:off x="1676400" y="1206500"/>
            <a:ext cx="8839200" cy="851932"/>
          </a:xfrm>
          <a:prstGeom prst="ca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latin typeface="Meiryo UI" panose="020B0604030504040204" pitchFamily="50" charset="-128"/>
                <a:ea typeface="Meiryo UI" panose="020B0604030504040204" pitchFamily="50" charset="-128"/>
              </a:rPr>
              <a:t>半年・</a:t>
            </a:r>
            <a:r>
              <a:rPr kumimoji="1" lang="en-US" altLang="ja-JP" sz="3200" dirty="0" smtClean="0">
                <a:latin typeface="Meiryo UI" panose="020B0604030504040204" pitchFamily="50" charset="-128"/>
                <a:ea typeface="Meiryo UI" panose="020B0604030504040204" pitchFamily="50" charset="-128"/>
              </a:rPr>
              <a:t>1</a:t>
            </a:r>
            <a:r>
              <a:rPr kumimoji="1" lang="ja-JP" altLang="en-US" sz="3200" dirty="0" smtClean="0">
                <a:latin typeface="Meiryo UI" panose="020B0604030504040204" pitchFamily="50" charset="-128"/>
                <a:ea typeface="Meiryo UI" panose="020B0604030504040204" pitchFamily="50" charset="-128"/>
              </a:rPr>
              <a:t>年の学習目標（大目標）設定</a:t>
            </a:r>
            <a:endParaRPr kumimoji="1" lang="ja-JP" altLang="en-US" sz="3200" dirty="0">
              <a:latin typeface="Meiryo UI" panose="020B0604030504040204" pitchFamily="50" charset="-128"/>
              <a:ea typeface="Meiryo UI" panose="020B0604030504040204" pitchFamily="50" charset="-128"/>
            </a:endParaRPr>
          </a:p>
        </p:txBody>
      </p:sp>
      <p:grpSp>
        <p:nvGrpSpPr>
          <p:cNvPr id="75" name="グループ化 74"/>
          <p:cNvGrpSpPr/>
          <p:nvPr/>
        </p:nvGrpSpPr>
        <p:grpSpPr>
          <a:xfrm>
            <a:off x="1676400" y="3324599"/>
            <a:ext cx="8839200" cy="964356"/>
            <a:chOff x="1676400" y="3426584"/>
            <a:chExt cx="8839200" cy="964356"/>
          </a:xfrm>
        </p:grpSpPr>
        <p:grpSp>
          <p:nvGrpSpPr>
            <p:cNvPr id="74" name="グループ化 73"/>
            <p:cNvGrpSpPr/>
            <p:nvPr/>
          </p:nvGrpSpPr>
          <p:grpSpPr>
            <a:xfrm>
              <a:off x="1676400" y="3580797"/>
              <a:ext cx="8839200" cy="810143"/>
              <a:chOff x="1676400" y="3580797"/>
              <a:chExt cx="8839200" cy="810143"/>
            </a:xfrm>
          </p:grpSpPr>
          <p:grpSp>
            <p:nvGrpSpPr>
              <p:cNvPr id="61" name="グループ化 60"/>
              <p:cNvGrpSpPr/>
              <p:nvPr/>
            </p:nvGrpSpPr>
            <p:grpSpPr>
              <a:xfrm>
                <a:off x="1757675" y="3833291"/>
                <a:ext cx="8636000" cy="444125"/>
                <a:chOff x="1757675" y="4129316"/>
                <a:chExt cx="8636000" cy="648732"/>
              </a:xfrm>
            </p:grpSpPr>
            <p:grpSp>
              <p:nvGrpSpPr>
                <p:cNvPr id="14" name="グループ化 13"/>
                <p:cNvGrpSpPr/>
                <p:nvPr/>
              </p:nvGrpSpPr>
              <p:grpSpPr>
                <a:xfrm>
                  <a:off x="1757675" y="4129316"/>
                  <a:ext cx="1943100" cy="648732"/>
                  <a:chOff x="1676400" y="4024868"/>
                  <a:chExt cx="2120900" cy="648732"/>
                </a:xfrm>
                <a:solidFill>
                  <a:srgbClr val="00B0F0"/>
                </a:solidFill>
              </p:grpSpPr>
              <p:sp>
                <p:nvSpPr>
                  <p:cNvPr id="11" name="フローチャート: 処理 10"/>
                  <p:cNvSpPr/>
                  <p:nvPr/>
                </p:nvSpPr>
                <p:spPr>
                  <a:xfrm>
                    <a:off x="16764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12" name="フローチャート: 処理 11"/>
                  <p:cNvSpPr/>
                  <p:nvPr/>
                </p:nvSpPr>
                <p:spPr>
                  <a:xfrm>
                    <a:off x="2400300" y="4024868"/>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13" name="フローチャート: 処理 12"/>
                  <p:cNvSpPr/>
                  <p:nvPr/>
                </p:nvSpPr>
                <p:spPr>
                  <a:xfrm>
                    <a:off x="31369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3980175" y="4129316"/>
                  <a:ext cx="1943100" cy="648732"/>
                  <a:chOff x="1676400" y="4024868"/>
                  <a:chExt cx="2120900" cy="648732"/>
                </a:xfrm>
                <a:solidFill>
                  <a:srgbClr val="0070C0"/>
                </a:solidFill>
              </p:grpSpPr>
              <p:sp>
                <p:nvSpPr>
                  <p:cNvPr id="33" name="フローチャート: 処理 32"/>
                  <p:cNvSpPr/>
                  <p:nvPr/>
                </p:nvSpPr>
                <p:spPr>
                  <a:xfrm>
                    <a:off x="16764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34" name="フローチャート: 処理 33"/>
                  <p:cNvSpPr/>
                  <p:nvPr/>
                </p:nvSpPr>
                <p:spPr>
                  <a:xfrm>
                    <a:off x="2400300" y="4024868"/>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35" name="フローチャート: 処理 34"/>
                  <p:cNvSpPr/>
                  <p:nvPr/>
                </p:nvSpPr>
                <p:spPr>
                  <a:xfrm>
                    <a:off x="31369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6240775" y="4129316"/>
                  <a:ext cx="1943100" cy="648732"/>
                  <a:chOff x="1676400" y="4024868"/>
                  <a:chExt cx="2120900" cy="648732"/>
                </a:xfrm>
              </p:grpSpPr>
              <p:sp>
                <p:nvSpPr>
                  <p:cNvPr id="37" name="フローチャート: 処理 36"/>
                  <p:cNvSpPr/>
                  <p:nvPr/>
                </p:nvSpPr>
                <p:spPr>
                  <a:xfrm>
                    <a:off x="1676400" y="4025900"/>
                    <a:ext cx="660400" cy="647700"/>
                  </a:xfrm>
                  <a:prstGeom prst="flowChartProcess">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38" name="フローチャート: 処理 37"/>
                  <p:cNvSpPr/>
                  <p:nvPr/>
                </p:nvSpPr>
                <p:spPr>
                  <a:xfrm>
                    <a:off x="2400300" y="4024868"/>
                    <a:ext cx="660400" cy="647700"/>
                  </a:xfrm>
                  <a:prstGeom prst="flowChartProcess">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39" name="フローチャート: 処理 38"/>
                  <p:cNvSpPr/>
                  <p:nvPr/>
                </p:nvSpPr>
                <p:spPr>
                  <a:xfrm>
                    <a:off x="3136900" y="4025900"/>
                    <a:ext cx="660400" cy="647700"/>
                  </a:xfrm>
                  <a:prstGeom prst="flowChartProcess">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grpSp>
            <p:grpSp>
              <p:nvGrpSpPr>
                <p:cNvPr id="40" name="グループ化 39"/>
                <p:cNvGrpSpPr/>
                <p:nvPr/>
              </p:nvGrpSpPr>
              <p:grpSpPr>
                <a:xfrm>
                  <a:off x="8450575" y="4129316"/>
                  <a:ext cx="1943100" cy="648732"/>
                  <a:chOff x="1676400" y="4024868"/>
                  <a:chExt cx="2120900" cy="648732"/>
                </a:xfrm>
                <a:solidFill>
                  <a:srgbClr val="0000FF"/>
                </a:solidFill>
              </p:grpSpPr>
              <p:sp>
                <p:nvSpPr>
                  <p:cNvPr id="41" name="フローチャート: 処理 40"/>
                  <p:cNvSpPr/>
                  <p:nvPr/>
                </p:nvSpPr>
                <p:spPr>
                  <a:xfrm>
                    <a:off x="16764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42" name="フローチャート: 処理 41"/>
                  <p:cNvSpPr/>
                  <p:nvPr/>
                </p:nvSpPr>
                <p:spPr>
                  <a:xfrm>
                    <a:off x="2400300" y="4024868"/>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sp>
                <p:nvSpPr>
                  <p:cNvPr id="43" name="フローチャート: 処理 42"/>
                  <p:cNvSpPr/>
                  <p:nvPr/>
                </p:nvSpPr>
                <p:spPr>
                  <a:xfrm>
                    <a:off x="3136900" y="4025900"/>
                    <a:ext cx="660400" cy="6477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コマ</a:t>
                    </a:r>
                    <a:endParaRPr kumimoji="1" lang="ja-JP" altLang="en-US" dirty="0">
                      <a:latin typeface="Meiryo UI" panose="020B0604030504040204" pitchFamily="50" charset="-128"/>
                      <a:ea typeface="Meiryo UI" panose="020B0604030504040204" pitchFamily="50" charset="-128"/>
                    </a:endParaRPr>
                  </a:p>
                </p:txBody>
              </p:sp>
            </p:grpSp>
          </p:grpSp>
          <p:sp>
            <p:nvSpPr>
              <p:cNvPr id="44" name="正方形/長方形 43"/>
              <p:cNvSpPr/>
              <p:nvPr/>
            </p:nvSpPr>
            <p:spPr>
              <a:xfrm>
                <a:off x="1676400" y="3580797"/>
                <a:ext cx="8839200" cy="81014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p:cNvSpPr/>
            <p:nvPr/>
          </p:nvSpPr>
          <p:spPr>
            <a:xfrm>
              <a:off x="1936470" y="3426584"/>
              <a:ext cx="1358900" cy="350135"/>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00FF"/>
                  </a:solidFill>
                  <a:latin typeface="Meiryo UI" panose="020B0604030504040204" pitchFamily="50" charset="-128"/>
                  <a:ea typeface="Meiryo UI" panose="020B0604030504040204" pitchFamily="50" charset="-128"/>
                </a:rPr>
                <a:t>シラバス</a:t>
              </a:r>
              <a:endParaRPr kumimoji="1" lang="ja-JP" altLang="en-US" dirty="0">
                <a:solidFill>
                  <a:srgbClr val="0000FF"/>
                </a:solidFill>
                <a:latin typeface="Meiryo UI" panose="020B0604030504040204" pitchFamily="50" charset="-128"/>
                <a:ea typeface="Meiryo UI" panose="020B0604030504040204" pitchFamily="50" charset="-128"/>
              </a:endParaRPr>
            </a:p>
          </p:txBody>
        </p:sp>
      </p:grpSp>
      <p:grpSp>
        <p:nvGrpSpPr>
          <p:cNvPr id="60" name="グループ化 59"/>
          <p:cNvGrpSpPr/>
          <p:nvPr/>
        </p:nvGrpSpPr>
        <p:grpSpPr>
          <a:xfrm>
            <a:off x="1760887" y="4165858"/>
            <a:ext cx="8627183" cy="599746"/>
            <a:chOff x="1760887" y="5232400"/>
            <a:chExt cx="8627183" cy="736600"/>
          </a:xfrm>
        </p:grpSpPr>
        <p:sp>
          <p:nvSpPr>
            <p:cNvPr id="46" name="上矢印吹き出し 45"/>
            <p:cNvSpPr/>
            <p:nvPr/>
          </p:nvSpPr>
          <p:spPr>
            <a:xfrm>
              <a:off x="1760887" y="5232400"/>
              <a:ext cx="610943" cy="736600"/>
            </a:xfrm>
            <a:prstGeom prst="upArrowCallou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47" name="上矢印吹き出し 46"/>
            <p:cNvSpPr/>
            <p:nvPr/>
          </p:nvSpPr>
          <p:spPr>
            <a:xfrm>
              <a:off x="2439067" y="5232400"/>
              <a:ext cx="610943" cy="736600"/>
            </a:xfrm>
            <a:prstGeom prst="upArrowCallou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48" name="上矢印吹き出し 47"/>
            <p:cNvSpPr/>
            <p:nvPr/>
          </p:nvSpPr>
          <p:spPr>
            <a:xfrm>
              <a:off x="3086767" y="5232400"/>
              <a:ext cx="610943" cy="736600"/>
            </a:xfrm>
            <a:prstGeom prst="upArrowCallou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49" name="上矢印吹き出し 48"/>
            <p:cNvSpPr/>
            <p:nvPr/>
          </p:nvSpPr>
          <p:spPr>
            <a:xfrm>
              <a:off x="3985927" y="5232400"/>
              <a:ext cx="610943" cy="736600"/>
            </a:xfrm>
            <a:prstGeom prst="upArrow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0" name="上矢印吹き出し 49"/>
            <p:cNvSpPr/>
            <p:nvPr/>
          </p:nvSpPr>
          <p:spPr>
            <a:xfrm>
              <a:off x="4664107" y="5232400"/>
              <a:ext cx="610943" cy="736600"/>
            </a:xfrm>
            <a:prstGeom prst="upArrow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1" name="上矢印吹き出し 50"/>
            <p:cNvSpPr/>
            <p:nvPr/>
          </p:nvSpPr>
          <p:spPr>
            <a:xfrm>
              <a:off x="5311807" y="5232400"/>
              <a:ext cx="610943" cy="736600"/>
            </a:xfrm>
            <a:prstGeom prst="upArrow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2" name="上矢印吹き出し 51"/>
            <p:cNvSpPr/>
            <p:nvPr/>
          </p:nvSpPr>
          <p:spPr>
            <a:xfrm>
              <a:off x="6264307" y="5232400"/>
              <a:ext cx="610943" cy="736600"/>
            </a:xfrm>
            <a:prstGeom prst="upArrowCallout">
              <a:avLst/>
            </a:prstGeom>
            <a:solidFill>
              <a:srgbClr val="2F55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3" name="上矢印吹き出し 52"/>
            <p:cNvSpPr/>
            <p:nvPr/>
          </p:nvSpPr>
          <p:spPr>
            <a:xfrm>
              <a:off x="6942487" y="5232400"/>
              <a:ext cx="610943" cy="736600"/>
            </a:xfrm>
            <a:prstGeom prst="upArrowCallout">
              <a:avLst/>
            </a:prstGeom>
            <a:solidFill>
              <a:srgbClr val="2F55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4" name="上矢印吹き出し 53"/>
            <p:cNvSpPr/>
            <p:nvPr/>
          </p:nvSpPr>
          <p:spPr>
            <a:xfrm>
              <a:off x="7590187" y="5232400"/>
              <a:ext cx="610943" cy="736600"/>
            </a:xfrm>
            <a:prstGeom prst="upArrowCallout">
              <a:avLst/>
            </a:prstGeom>
            <a:solidFill>
              <a:srgbClr val="2F55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5" name="上矢印吹き出し 54"/>
            <p:cNvSpPr/>
            <p:nvPr/>
          </p:nvSpPr>
          <p:spPr>
            <a:xfrm>
              <a:off x="8451247" y="5232400"/>
              <a:ext cx="610943" cy="736600"/>
            </a:xfrm>
            <a:prstGeom prst="upArrowCallou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6" name="上矢印吹き出し 55"/>
            <p:cNvSpPr/>
            <p:nvPr/>
          </p:nvSpPr>
          <p:spPr>
            <a:xfrm>
              <a:off x="9129427" y="5232400"/>
              <a:ext cx="610943" cy="736600"/>
            </a:xfrm>
            <a:prstGeom prst="upArrowCallou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sp>
          <p:nvSpPr>
            <p:cNvPr id="57" name="上矢印吹き出し 56"/>
            <p:cNvSpPr/>
            <p:nvPr/>
          </p:nvSpPr>
          <p:spPr>
            <a:xfrm>
              <a:off x="9777127" y="5232400"/>
              <a:ext cx="610943" cy="736600"/>
            </a:xfrm>
            <a:prstGeom prst="upArrowCallou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教授</a:t>
              </a:r>
              <a:endParaRPr kumimoji="1" lang="ja-JP" altLang="en-US" sz="1200" dirty="0">
                <a:latin typeface="Meiryo UI" panose="020B0604030504040204" pitchFamily="50" charset="-128"/>
                <a:ea typeface="Meiryo UI" panose="020B0604030504040204" pitchFamily="50" charset="-128"/>
              </a:endParaRPr>
            </a:p>
          </p:txBody>
        </p:sp>
      </p:grpSp>
      <p:grpSp>
        <p:nvGrpSpPr>
          <p:cNvPr id="73" name="グループ化 72"/>
          <p:cNvGrpSpPr/>
          <p:nvPr/>
        </p:nvGrpSpPr>
        <p:grpSpPr>
          <a:xfrm>
            <a:off x="1676400" y="2058751"/>
            <a:ext cx="8839200" cy="1145913"/>
            <a:chOff x="1676400" y="2058751"/>
            <a:chExt cx="8839200" cy="1145913"/>
          </a:xfrm>
        </p:grpSpPr>
        <p:grpSp>
          <p:nvGrpSpPr>
            <p:cNvPr id="62" name="グループ化 61"/>
            <p:cNvGrpSpPr/>
            <p:nvPr/>
          </p:nvGrpSpPr>
          <p:grpSpPr>
            <a:xfrm>
              <a:off x="1676400" y="2391797"/>
              <a:ext cx="8839200" cy="812867"/>
              <a:chOff x="1676400" y="2546350"/>
              <a:chExt cx="8839200" cy="812867"/>
            </a:xfrm>
          </p:grpSpPr>
          <p:sp>
            <p:nvSpPr>
              <p:cNvPr id="6" name="ホームベース 5"/>
              <p:cNvSpPr/>
              <p:nvPr/>
            </p:nvSpPr>
            <p:spPr>
              <a:xfrm>
                <a:off x="1676400" y="2546350"/>
                <a:ext cx="2156450" cy="812867"/>
              </a:xfrm>
              <a:prstGeom prst="homePlate">
                <a:avLst>
                  <a:gd name="adj" fmla="val 1341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道具の使い方を</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覚</a:t>
                </a:r>
                <a:r>
                  <a:rPr kumimoji="1" lang="ja-JP" altLang="en-US" dirty="0" smtClean="0">
                    <a:latin typeface="Meiryo UI" panose="020B0604030504040204" pitchFamily="50" charset="-128"/>
                    <a:ea typeface="Meiryo UI" panose="020B0604030504040204" pitchFamily="50" charset="-128"/>
                  </a:rPr>
                  <a:t>える</a:t>
                </a:r>
                <a:endParaRPr kumimoji="1" lang="ja-JP" altLang="en-US" dirty="0">
                  <a:latin typeface="Meiryo UI" panose="020B0604030504040204" pitchFamily="50" charset="-128"/>
                  <a:ea typeface="Meiryo UI" panose="020B0604030504040204" pitchFamily="50" charset="-128"/>
                </a:endParaRPr>
              </a:p>
            </p:txBody>
          </p:sp>
          <p:sp>
            <p:nvSpPr>
              <p:cNvPr id="7" name="ホームベース 6"/>
              <p:cNvSpPr/>
              <p:nvPr/>
            </p:nvSpPr>
            <p:spPr>
              <a:xfrm>
                <a:off x="3889008" y="2546350"/>
                <a:ext cx="2156450" cy="812867"/>
              </a:xfrm>
              <a:prstGeom prst="homePlate">
                <a:avLst>
                  <a:gd name="adj" fmla="val 1341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１つ１つの</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技術</a:t>
                </a:r>
                <a:r>
                  <a:rPr kumimoji="1" lang="ja-JP" altLang="en-US" dirty="0" smtClean="0">
                    <a:latin typeface="Meiryo UI" panose="020B0604030504040204" pitchFamily="50" charset="-128"/>
                    <a:ea typeface="Meiryo UI" panose="020B0604030504040204" pitchFamily="50" charset="-128"/>
                  </a:rPr>
                  <a:t>を覚える</a:t>
                </a:r>
                <a:endParaRPr kumimoji="1" lang="ja-JP" altLang="en-US" dirty="0">
                  <a:latin typeface="Meiryo UI" panose="020B0604030504040204" pitchFamily="50" charset="-128"/>
                  <a:ea typeface="Meiryo UI" panose="020B0604030504040204" pitchFamily="50" charset="-128"/>
                </a:endParaRPr>
              </a:p>
            </p:txBody>
          </p:sp>
          <p:sp>
            <p:nvSpPr>
              <p:cNvPr id="8" name="ホームベース 7"/>
              <p:cNvSpPr/>
              <p:nvPr/>
            </p:nvSpPr>
            <p:spPr>
              <a:xfrm>
                <a:off x="6135310" y="2546350"/>
                <a:ext cx="2156450" cy="812867"/>
              </a:xfrm>
              <a:prstGeom prst="homePlate">
                <a:avLst>
                  <a:gd name="adj" fmla="val 13415"/>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技術の組合わせで</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指定した課題を作る</a:t>
                </a:r>
                <a:endParaRPr kumimoji="1" lang="ja-JP" altLang="en-US" dirty="0">
                  <a:latin typeface="Meiryo UI" panose="020B0604030504040204" pitchFamily="50" charset="-128"/>
                  <a:ea typeface="Meiryo UI" panose="020B0604030504040204" pitchFamily="50" charset="-128"/>
                </a:endParaRPr>
              </a:p>
            </p:txBody>
          </p:sp>
          <p:sp>
            <p:nvSpPr>
              <p:cNvPr id="9" name="ホームベース 8"/>
              <p:cNvSpPr/>
              <p:nvPr/>
            </p:nvSpPr>
            <p:spPr>
              <a:xfrm>
                <a:off x="8359150" y="2546350"/>
                <a:ext cx="2156450" cy="812867"/>
              </a:xfrm>
              <a:prstGeom prst="homePlate">
                <a:avLst>
                  <a:gd name="adj" fmla="val 1341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自分で</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オリジナル</a:t>
                </a:r>
                <a:r>
                  <a:rPr kumimoji="1" lang="ja-JP" altLang="en-US" dirty="0" smtClean="0">
                    <a:latin typeface="Meiryo UI" panose="020B0604030504040204" pitchFamily="50" charset="-128"/>
                    <a:ea typeface="Meiryo UI" panose="020B0604030504040204" pitchFamily="50" charset="-128"/>
                  </a:rPr>
                  <a:t>を作る</a:t>
                </a:r>
                <a:endParaRPr kumimoji="1" lang="ja-JP" altLang="en-US" dirty="0">
                  <a:latin typeface="Meiryo UI" panose="020B0604030504040204" pitchFamily="50" charset="-128"/>
                  <a:ea typeface="Meiryo UI" panose="020B0604030504040204" pitchFamily="50" charset="-128"/>
                </a:endParaRPr>
              </a:p>
            </p:txBody>
          </p:sp>
        </p:grpSp>
        <p:sp>
          <p:nvSpPr>
            <p:cNvPr id="59" name="テキスト ボックス 58"/>
            <p:cNvSpPr txBox="1"/>
            <p:nvPr/>
          </p:nvSpPr>
          <p:spPr>
            <a:xfrm>
              <a:off x="1786744" y="2058751"/>
              <a:ext cx="3461204" cy="369332"/>
            </a:xfrm>
            <a:prstGeom prst="rect">
              <a:avLst/>
            </a:prstGeom>
            <a:noFill/>
          </p:spPr>
          <p:txBody>
            <a:bodyPr wrap="none" rtlCol="0">
              <a:spAutoFit/>
            </a:bodyPr>
            <a:lstStyle/>
            <a:p>
              <a:r>
                <a:rPr kumimoji="1" lang="ja-JP" altLang="en-US" dirty="0" smtClean="0">
                  <a:solidFill>
                    <a:srgbClr val="0000FF"/>
                  </a:solidFill>
                  <a:latin typeface="Meiryo UI" panose="020B0604030504040204" pitchFamily="50" charset="-128"/>
                  <a:ea typeface="Meiryo UI" panose="020B0604030504040204" pitchFamily="50" charset="-128"/>
                </a:rPr>
                <a:t>ロードマップ策定（下記は参考例）</a:t>
              </a:r>
              <a:endParaRPr kumimoji="1" lang="ja-JP" altLang="en-US" dirty="0">
                <a:solidFill>
                  <a:srgbClr val="0000FF"/>
                </a:solidFill>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1676400" y="4961714"/>
            <a:ext cx="8839200" cy="590028"/>
            <a:chOff x="1676400" y="5115133"/>
            <a:chExt cx="8839200" cy="590028"/>
          </a:xfrm>
        </p:grpSpPr>
        <p:sp>
          <p:nvSpPr>
            <p:cNvPr id="63" name="フローチャート: 処理 62"/>
            <p:cNvSpPr/>
            <p:nvPr/>
          </p:nvSpPr>
          <p:spPr>
            <a:xfrm>
              <a:off x="1676400" y="5115133"/>
              <a:ext cx="2156450" cy="590028"/>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目標達成基準</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授業計画作成</a:t>
              </a:r>
              <a:endParaRPr kumimoji="1" lang="ja-JP" altLang="en-US" sz="1600" dirty="0">
                <a:latin typeface="Meiryo UI" panose="020B0604030504040204" pitchFamily="50" charset="-128"/>
                <a:ea typeface="Meiryo UI" panose="020B0604030504040204" pitchFamily="50" charset="-128"/>
              </a:endParaRPr>
            </a:p>
          </p:txBody>
        </p:sp>
        <p:sp>
          <p:nvSpPr>
            <p:cNvPr id="67" name="フローチャート: 処理 66"/>
            <p:cNvSpPr/>
            <p:nvPr/>
          </p:nvSpPr>
          <p:spPr>
            <a:xfrm>
              <a:off x="3889008" y="5115133"/>
              <a:ext cx="2156450" cy="5900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目標達成基準</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授業計画作成</a:t>
              </a:r>
              <a:endParaRPr kumimoji="1" lang="ja-JP" altLang="en-US" sz="1600" dirty="0">
                <a:latin typeface="Meiryo UI" panose="020B0604030504040204" pitchFamily="50" charset="-128"/>
                <a:ea typeface="Meiryo UI" panose="020B0604030504040204" pitchFamily="50" charset="-128"/>
              </a:endParaRPr>
            </a:p>
          </p:txBody>
        </p:sp>
        <p:sp>
          <p:nvSpPr>
            <p:cNvPr id="68" name="フローチャート: 処理 67"/>
            <p:cNvSpPr/>
            <p:nvPr/>
          </p:nvSpPr>
          <p:spPr>
            <a:xfrm>
              <a:off x="6136908" y="5115133"/>
              <a:ext cx="2156450" cy="590028"/>
            </a:xfrm>
            <a:prstGeom prst="flowChartProcess">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目標達成基準</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授業計画作成</a:t>
              </a:r>
              <a:endParaRPr kumimoji="1" lang="ja-JP" altLang="en-US" sz="1600" dirty="0">
                <a:latin typeface="Meiryo UI" panose="020B0604030504040204" pitchFamily="50" charset="-128"/>
                <a:ea typeface="Meiryo UI" panose="020B0604030504040204" pitchFamily="50" charset="-128"/>
              </a:endParaRPr>
            </a:p>
          </p:txBody>
        </p:sp>
        <p:sp>
          <p:nvSpPr>
            <p:cNvPr id="69" name="フローチャート: 処理 68"/>
            <p:cNvSpPr/>
            <p:nvPr/>
          </p:nvSpPr>
          <p:spPr>
            <a:xfrm>
              <a:off x="8359150" y="5115133"/>
              <a:ext cx="2156450" cy="590028"/>
            </a:xfrm>
            <a:prstGeom prst="flowChartProcess">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目標達成基準</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授業計画作成</a:t>
              </a:r>
              <a:endParaRPr kumimoji="1" lang="ja-JP" altLang="en-US" sz="1600" dirty="0">
                <a:latin typeface="Meiryo UI" panose="020B0604030504040204" pitchFamily="50" charset="-128"/>
                <a:ea typeface="Meiryo UI" panose="020B0604030504040204" pitchFamily="50" charset="-128"/>
              </a:endParaRPr>
            </a:p>
          </p:txBody>
        </p:sp>
      </p:grpSp>
      <p:sp>
        <p:nvSpPr>
          <p:cNvPr id="71" name="フローチャート: 処理 70"/>
          <p:cNvSpPr/>
          <p:nvPr/>
        </p:nvSpPr>
        <p:spPr>
          <a:xfrm>
            <a:off x="1676400" y="5729101"/>
            <a:ext cx="8839200" cy="354568"/>
          </a:xfrm>
          <a:prstGeom prst="flowChartProcess">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授業実施・評価</a:t>
            </a:r>
            <a:endParaRPr kumimoji="1" lang="ja-JP" altLang="en-US" dirty="0">
              <a:latin typeface="Meiryo UI" panose="020B0604030504040204" pitchFamily="50" charset="-128"/>
              <a:ea typeface="Meiryo UI" panose="020B0604030504040204" pitchFamily="50" charset="-128"/>
            </a:endParaRPr>
          </a:p>
        </p:txBody>
      </p:sp>
      <p:sp>
        <p:nvSpPr>
          <p:cNvPr id="76" name="右カーブ矢印 75"/>
          <p:cNvSpPr/>
          <p:nvPr/>
        </p:nvSpPr>
        <p:spPr>
          <a:xfrm rot="10800000">
            <a:off x="10734116" y="1206500"/>
            <a:ext cx="762197" cy="4661764"/>
          </a:xfrm>
          <a:prstGeom prst="curvedRightArrow">
            <a:avLst>
              <a:gd name="adj1" fmla="val 58016"/>
              <a:gd name="adj2" fmla="val 12558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円/楕円 80"/>
          <p:cNvSpPr/>
          <p:nvPr/>
        </p:nvSpPr>
        <p:spPr>
          <a:xfrm>
            <a:off x="1266076" y="4281805"/>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４</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82" name="円/楕円 81"/>
          <p:cNvSpPr/>
          <p:nvPr/>
        </p:nvSpPr>
        <p:spPr>
          <a:xfrm>
            <a:off x="1266076" y="4924812"/>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５</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83" name="円/楕円 82"/>
          <p:cNvSpPr/>
          <p:nvPr/>
        </p:nvSpPr>
        <p:spPr>
          <a:xfrm>
            <a:off x="1266076" y="5651174"/>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６</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86" name="テキスト ボックス 85"/>
          <p:cNvSpPr txBox="1"/>
          <p:nvPr/>
        </p:nvSpPr>
        <p:spPr>
          <a:xfrm>
            <a:off x="11135048" y="2508972"/>
            <a:ext cx="553998" cy="2056817"/>
          </a:xfrm>
          <a:prstGeom prst="rect">
            <a:avLst/>
          </a:prstGeom>
          <a:solidFill>
            <a:schemeClr val="bg1"/>
          </a:solidFill>
          <a:ln w="28575">
            <a:solidFill>
              <a:srgbClr val="00B050"/>
            </a:solidFill>
          </a:ln>
        </p:spPr>
        <p:txBody>
          <a:bodyPr vert="eaVert" wrap="square" rtlCol="0">
            <a:spAutoFit/>
          </a:bodyPr>
          <a:lstStyle/>
          <a:p>
            <a:pPr algn="ctr"/>
            <a:r>
              <a:rPr kumimoji="1" lang="en-US" altLang="ja-JP" sz="2400" dirty="0" smtClean="0">
                <a:solidFill>
                  <a:srgbClr val="00B050"/>
                </a:solidFill>
                <a:latin typeface="Meiryo UI" panose="020B0604030504040204" pitchFamily="50" charset="-128"/>
                <a:ea typeface="Meiryo UI" panose="020B0604030504040204" pitchFamily="50" charset="-128"/>
              </a:rPr>
              <a:t>ADDIE</a:t>
            </a:r>
            <a:r>
              <a:rPr kumimoji="1" lang="ja-JP" altLang="en-US" sz="2400" dirty="0" smtClean="0">
                <a:solidFill>
                  <a:srgbClr val="00B050"/>
                </a:solidFill>
                <a:latin typeface="Meiryo UI" panose="020B0604030504040204" pitchFamily="50" charset="-128"/>
                <a:ea typeface="Meiryo UI" panose="020B0604030504040204" pitchFamily="50" charset="-128"/>
              </a:rPr>
              <a:t>モデル</a:t>
            </a:r>
            <a:endParaRPr kumimoji="1" lang="ja-JP" altLang="en-US" sz="2400" dirty="0">
              <a:solidFill>
                <a:srgbClr val="00B050"/>
              </a:solidFill>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447873" y="3204664"/>
            <a:ext cx="754822" cy="1361125"/>
          </a:xfrm>
          <a:prstGeom prst="rect">
            <a:avLst/>
          </a:prstGeom>
          <a:solidFill>
            <a:schemeClr val="bg1"/>
          </a:solidFill>
          <a:ln w="28575">
            <a:solidFill>
              <a:srgbClr val="00B050"/>
            </a:solidFill>
          </a:ln>
        </p:spPr>
        <p:txBody>
          <a:bodyPr vert="eaVert" wrap="square" rtlCol="0">
            <a:spAutoFit/>
          </a:bodyPr>
          <a:lstStyle/>
          <a:p>
            <a:r>
              <a:rPr kumimoji="1" lang="ja-JP" altLang="en-US" dirty="0" smtClean="0">
                <a:solidFill>
                  <a:srgbClr val="00B050"/>
                </a:solidFill>
                <a:latin typeface="Meiryo UI" panose="020B0604030504040204" pitchFamily="50" charset="-128"/>
                <a:ea typeface="Meiryo UI" panose="020B0604030504040204" pitchFamily="50" charset="-128"/>
              </a:rPr>
              <a:t>ガニエの</a:t>
            </a:r>
            <a:endParaRPr kumimoji="1" lang="en-US" altLang="ja-JP" dirty="0" smtClean="0">
              <a:solidFill>
                <a:srgbClr val="00B050"/>
              </a:solidFill>
              <a:latin typeface="Meiryo UI" panose="020B0604030504040204" pitchFamily="50" charset="-128"/>
              <a:ea typeface="Meiryo UI" panose="020B0604030504040204" pitchFamily="50" charset="-128"/>
            </a:endParaRPr>
          </a:p>
          <a:p>
            <a:r>
              <a:rPr kumimoji="1" lang="en-US" altLang="ja-JP" dirty="0" smtClean="0">
                <a:solidFill>
                  <a:srgbClr val="00B050"/>
                </a:solidFill>
                <a:latin typeface="Meiryo UI" panose="020B0604030504040204" pitchFamily="50" charset="-128"/>
                <a:ea typeface="Meiryo UI" panose="020B0604030504040204" pitchFamily="50" charset="-128"/>
              </a:rPr>
              <a:t>9</a:t>
            </a:r>
            <a:r>
              <a:rPr kumimoji="1" lang="ja-JP" altLang="en-US" dirty="0" smtClean="0">
                <a:solidFill>
                  <a:srgbClr val="00B050"/>
                </a:solidFill>
                <a:latin typeface="Meiryo UI" panose="020B0604030504040204" pitchFamily="50" charset="-128"/>
                <a:ea typeface="Meiryo UI" panose="020B0604030504040204" pitchFamily="50" charset="-128"/>
              </a:rPr>
              <a:t>教授事象</a:t>
            </a:r>
            <a:endParaRPr kumimoji="1" lang="ja-JP" altLang="en-US" dirty="0">
              <a:solidFill>
                <a:srgbClr val="00B050"/>
              </a:solidFill>
              <a:latin typeface="Meiryo UI" panose="020B0604030504040204" pitchFamily="50" charset="-128"/>
              <a:ea typeface="Meiryo UI" panose="020B0604030504040204" pitchFamily="50" charset="-128"/>
            </a:endParaRPr>
          </a:p>
        </p:txBody>
      </p:sp>
      <p:sp>
        <p:nvSpPr>
          <p:cNvPr id="88" name="角丸四角形 87"/>
          <p:cNvSpPr/>
          <p:nvPr/>
        </p:nvSpPr>
        <p:spPr>
          <a:xfrm>
            <a:off x="1676400" y="977574"/>
            <a:ext cx="9048913" cy="3216025"/>
          </a:xfrm>
          <a:prstGeom prst="roundRect">
            <a:avLst>
              <a:gd name="adj" fmla="val 5778"/>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4545361" y="639288"/>
            <a:ext cx="3000193" cy="461665"/>
          </a:xfrm>
          <a:prstGeom prst="rect">
            <a:avLst/>
          </a:prstGeom>
          <a:solidFill>
            <a:schemeClr val="bg1"/>
          </a:solidFill>
          <a:ln w="28575">
            <a:solidFill>
              <a:srgbClr val="00B050"/>
            </a:solidFill>
          </a:ln>
        </p:spPr>
        <p:txBody>
          <a:bodyPr wrap="square" rtlCol="0">
            <a:spAutoFit/>
          </a:bodyPr>
          <a:lstStyle/>
          <a:p>
            <a:pPr algn="ctr"/>
            <a:r>
              <a:rPr kumimoji="1" lang="ja-JP" altLang="en-US" sz="2400" dirty="0" smtClean="0">
                <a:solidFill>
                  <a:srgbClr val="00B050"/>
                </a:solidFill>
                <a:latin typeface="Meiryo UI" panose="020B0604030504040204" pitchFamily="50" charset="-128"/>
                <a:ea typeface="Meiryo UI" panose="020B0604030504040204" pitchFamily="50" charset="-128"/>
              </a:rPr>
              <a:t>メーガーの３つの質問</a:t>
            </a:r>
            <a:endParaRPr kumimoji="1" lang="ja-JP" altLang="en-US" sz="2400" dirty="0">
              <a:solidFill>
                <a:srgbClr val="00B050"/>
              </a:solidFill>
              <a:latin typeface="Meiryo UI" panose="020B0604030504040204" pitchFamily="50" charset="-128"/>
              <a:ea typeface="Meiryo UI" panose="020B0604030504040204" pitchFamily="50" charset="-128"/>
            </a:endParaRPr>
          </a:p>
        </p:txBody>
      </p:sp>
      <p:sp>
        <p:nvSpPr>
          <p:cNvPr id="78" name="円/楕円 77"/>
          <p:cNvSpPr/>
          <p:nvPr/>
        </p:nvSpPr>
        <p:spPr>
          <a:xfrm>
            <a:off x="1266076" y="977574"/>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１</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79" name="円/楕円 78"/>
          <p:cNvSpPr/>
          <p:nvPr/>
        </p:nvSpPr>
        <p:spPr>
          <a:xfrm>
            <a:off x="1266076" y="2210164"/>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２</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80" name="円/楕円 79"/>
          <p:cNvSpPr/>
          <p:nvPr/>
        </p:nvSpPr>
        <p:spPr>
          <a:xfrm>
            <a:off x="1266076" y="3238174"/>
            <a:ext cx="520701" cy="520701"/>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1">
                    <a:lumMod val="75000"/>
                  </a:schemeClr>
                </a:solidFill>
                <a:latin typeface="Meiryo UI" panose="020B0604030504040204" pitchFamily="50" charset="-128"/>
                <a:ea typeface="Meiryo UI" panose="020B0604030504040204" pitchFamily="50" charset="-128"/>
              </a:rPr>
              <a:t>３</a:t>
            </a:r>
            <a:endParaRPr kumimoji="1" lang="ja-JP" altLang="en-US" sz="28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21</a:t>
            </a:fld>
            <a:endParaRPr lang="en-US"/>
          </a:p>
        </p:txBody>
      </p:sp>
    </p:spTree>
    <p:extLst>
      <p:ext uri="{BB962C8B-B14F-4D97-AF65-F5344CB8AC3E}">
        <p14:creationId xmlns:p14="http://schemas.microsoft.com/office/powerpoint/2010/main" val="616122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812778" y="555201"/>
            <a:ext cx="8608100" cy="2568092"/>
            <a:chOff x="2392680" y="117051"/>
            <a:chExt cx="10104120" cy="3014406"/>
          </a:xfrm>
        </p:grpSpPr>
        <p:pic>
          <p:nvPicPr>
            <p:cNvPr id="4" name="Picture 3">
              <a:extLst>
                <a:ext uri="{FF2B5EF4-FFF2-40B4-BE49-F238E27FC236}">
                  <a16:creationId xmlns="" xmlns:a16="http://schemas.microsoft.com/office/drawing/2014/main" id="{EFA2F5AA-445F-A84D-8CF4-216BCB324412}"/>
                </a:ext>
              </a:extLst>
            </p:cNvPr>
            <p:cNvPicPr/>
            <p:nvPr/>
          </p:nvPicPr>
          <p:blipFill rotWithShape="1">
            <a:blip r:embed="rId3">
              <a:extLst>
                <a:ext uri="{28A0092B-C50C-407E-A947-70E740481C1C}">
                  <a14:useLocalDpi xmlns:a14="http://schemas.microsoft.com/office/drawing/2010/main" val="0"/>
                </a:ext>
              </a:extLst>
            </a:blip>
            <a:srcRect t="4178" b="74760"/>
            <a:stretch/>
          </p:blipFill>
          <p:spPr bwMode="auto">
            <a:xfrm>
              <a:off x="2392680" y="117051"/>
              <a:ext cx="10104120" cy="3014406"/>
            </a:xfrm>
            <a:prstGeom prst="rect">
              <a:avLst/>
            </a:prstGeom>
            <a:noFill/>
            <a:ln>
              <a:noFill/>
            </a:ln>
          </p:spPr>
        </p:pic>
        <p:sp>
          <p:nvSpPr>
            <p:cNvPr id="5" name="正方形/長方形 4"/>
            <p:cNvSpPr/>
            <p:nvPr/>
          </p:nvSpPr>
          <p:spPr>
            <a:xfrm>
              <a:off x="3004457" y="1944915"/>
              <a:ext cx="8665029" cy="711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004457" y="2685143"/>
              <a:ext cx="8665029" cy="446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1670987" y="3447824"/>
            <a:ext cx="8848897" cy="1446550"/>
          </a:xfrm>
          <a:prstGeom prst="rect">
            <a:avLst/>
          </a:prstGeom>
          <a:noFill/>
        </p:spPr>
        <p:txBody>
          <a:bodyPr wrap="none" rtlCol="0">
            <a:spAutoFit/>
          </a:bodyPr>
          <a:lstStyle/>
          <a:p>
            <a:r>
              <a:rPr kumimoji="1"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メーガーの３つの質問の目標・評価で</a:t>
            </a:r>
            <a:endParaRPr kumimoji="1"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考えられますよね</a:t>
            </a:r>
            <a:endPar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22</a:t>
            </a:fld>
            <a:endParaRPr lang="en-US"/>
          </a:p>
        </p:txBody>
      </p:sp>
    </p:spTree>
    <p:extLst>
      <p:ext uri="{BB962C8B-B14F-4D97-AF65-F5344CB8AC3E}">
        <p14:creationId xmlns:p14="http://schemas.microsoft.com/office/powerpoint/2010/main" val="1398301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FA2F5AA-445F-A84D-8CF4-216BCB324412}"/>
              </a:ext>
            </a:extLst>
          </p:cNvPr>
          <p:cNvPicPr/>
          <p:nvPr/>
        </p:nvPicPr>
        <p:blipFill rotWithShape="1">
          <a:blip r:embed="rId3">
            <a:extLst>
              <a:ext uri="{28A0092B-C50C-407E-A947-70E740481C1C}">
                <a14:useLocalDpi xmlns:a14="http://schemas.microsoft.com/office/drawing/2010/main" val="0"/>
              </a:ext>
            </a:extLst>
          </a:blip>
          <a:srcRect l="2262" t="25062" r="-2262" b="5902"/>
          <a:stretch/>
        </p:blipFill>
        <p:spPr bwMode="auto">
          <a:xfrm>
            <a:off x="6035040" y="230733"/>
            <a:ext cx="6507480" cy="6363523"/>
          </a:xfrm>
          <a:prstGeom prst="rect">
            <a:avLst/>
          </a:prstGeom>
          <a:noFill/>
          <a:ln>
            <a:noFill/>
          </a:ln>
        </p:spPr>
      </p:pic>
      <p:sp>
        <p:nvSpPr>
          <p:cNvPr id="2" name="正方形/長方形 1"/>
          <p:cNvSpPr/>
          <p:nvPr/>
        </p:nvSpPr>
        <p:spPr>
          <a:xfrm>
            <a:off x="6284687" y="537029"/>
            <a:ext cx="3449863" cy="5892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82084" y="1028432"/>
            <a:ext cx="5157181" cy="4832092"/>
          </a:xfrm>
          <a:prstGeom prst="rect">
            <a:avLst/>
          </a:prstGeom>
          <a:noFill/>
        </p:spPr>
        <p:txBody>
          <a:bodyPr wrap="none" rtlCol="0">
            <a:spAutoFit/>
          </a:bodyPr>
          <a:lstStyle/>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ガニェの</a:t>
            </a:r>
            <a:r>
              <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rPr>
              <a:t>9</a:t>
            </a:r>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教授事象で考えますが、</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28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動画教材が使えるところ、</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使</a:t>
            </a:r>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えないところをご自身の</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指導の</a:t>
            </a:r>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特性</a:t>
            </a:r>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にあてはめて、</a:t>
            </a:r>
            <a:endParaRPr kumimoji="1" lang="en-US" altLang="ja-JP" sz="28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考えてみてください。</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28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また動画を活用した際の</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練習や、フィードバックをどうするか？</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学習</a:t>
            </a:r>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の</a:t>
            </a:r>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成果</a:t>
            </a:r>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の評価、保持と転移</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smtClean="0">
                <a:solidFill>
                  <a:schemeClr val="tx1">
                    <a:lumMod val="65000"/>
                    <a:lumOff val="35000"/>
                  </a:schemeClr>
                </a:solidFill>
                <a:latin typeface="Meiryo UI" panose="020B0604030504040204" pitchFamily="50" charset="-128"/>
                <a:ea typeface="Meiryo UI" panose="020B0604030504040204" pitchFamily="50" charset="-128"/>
              </a:rPr>
              <a:t>を考えてみると良いです。</a:t>
            </a:r>
            <a:endParaRPr kumimoji="1" lang="en-US" altLang="ja-JP" sz="280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角丸四角形 2"/>
          <p:cNvSpPr/>
          <p:nvPr/>
        </p:nvSpPr>
        <p:spPr>
          <a:xfrm>
            <a:off x="10020300" y="2057400"/>
            <a:ext cx="409575" cy="2667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020300" y="2762250"/>
            <a:ext cx="409575" cy="2667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0020300" y="4038600"/>
            <a:ext cx="409575" cy="2667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0020300" y="5848350"/>
            <a:ext cx="409575" cy="2667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0020300" y="628650"/>
            <a:ext cx="409575" cy="2667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雲形吹き出し 9"/>
          <p:cNvSpPr/>
          <p:nvPr/>
        </p:nvSpPr>
        <p:spPr>
          <a:xfrm>
            <a:off x="9943147" y="4324350"/>
            <a:ext cx="2390775" cy="1524000"/>
          </a:xfrm>
          <a:prstGeom prst="cloudCallout">
            <a:avLst>
              <a:gd name="adj1" fmla="val -43408"/>
              <a:gd name="adj2" fmla="val -53542"/>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00FF"/>
                </a:solidFill>
                <a:latin typeface="Meiryo UI" panose="020B0604030504040204" pitchFamily="50" charset="-128"/>
                <a:ea typeface="Meiryo UI" panose="020B0604030504040204" pitchFamily="50" charset="-128"/>
              </a:rPr>
              <a:t>動画</a:t>
            </a:r>
            <a:r>
              <a:rPr kumimoji="1" lang="ja-JP" altLang="en-US" dirty="0">
                <a:solidFill>
                  <a:srgbClr val="0000FF"/>
                </a:solidFill>
                <a:latin typeface="Meiryo UI" panose="020B0604030504040204" pitchFamily="50" charset="-128"/>
                <a:ea typeface="Meiryo UI" panose="020B0604030504040204" pitchFamily="50" charset="-128"/>
              </a:rPr>
              <a:t>教材</a:t>
            </a:r>
            <a:r>
              <a:rPr kumimoji="1" lang="ja-JP" altLang="en-US" dirty="0" smtClean="0">
                <a:solidFill>
                  <a:srgbClr val="0000FF"/>
                </a:solidFill>
                <a:latin typeface="Meiryo UI" panose="020B0604030504040204" pitchFamily="50" charset="-128"/>
                <a:ea typeface="Meiryo UI" panose="020B0604030504040204" pitchFamily="50" charset="-128"/>
              </a:rPr>
              <a:t>が</a:t>
            </a:r>
            <a:endParaRPr kumimoji="1" lang="en-US" altLang="ja-JP" dirty="0" smtClean="0">
              <a:solidFill>
                <a:srgbClr val="0000FF"/>
              </a:solidFill>
              <a:latin typeface="Meiryo UI" panose="020B0604030504040204" pitchFamily="50" charset="-128"/>
              <a:ea typeface="Meiryo UI" panose="020B0604030504040204" pitchFamily="50" charset="-128"/>
            </a:endParaRPr>
          </a:p>
          <a:p>
            <a:pPr algn="ctr"/>
            <a:r>
              <a:rPr kumimoji="1" lang="ja-JP" altLang="en-US" dirty="0" smtClean="0">
                <a:solidFill>
                  <a:srgbClr val="0000FF"/>
                </a:solidFill>
                <a:latin typeface="Meiryo UI" panose="020B0604030504040204" pitchFamily="50" charset="-128"/>
                <a:ea typeface="Meiryo UI" panose="020B0604030504040204" pitchFamily="50" charset="-128"/>
              </a:rPr>
              <a:t>どこで効果的に</a:t>
            </a:r>
            <a:endParaRPr kumimoji="1" lang="en-US" altLang="ja-JP" dirty="0" smtClean="0">
              <a:solidFill>
                <a:srgbClr val="0000FF"/>
              </a:solidFill>
              <a:latin typeface="Meiryo UI" panose="020B0604030504040204" pitchFamily="50" charset="-128"/>
              <a:ea typeface="Meiryo UI" panose="020B0604030504040204" pitchFamily="50" charset="-128"/>
            </a:endParaRPr>
          </a:p>
          <a:p>
            <a:pPr algn="ctr"/>
            <a:r>
              <a:rPr kumimoji="1" lang="ja-JP" altLang="en-US" dirty="0" smtClean="0">
                <a:solidFill>
                  <a:srgbClr val="0000FF"/>
                </a:solidFill>
                <a:latin typeface="Meiryo UI" panose="020B0604030504040204" pitchFamily="50" charset="-128"/>
                <a:ea typeface="Meiryo UI" panose="020B0604030504040204" pitchFamily="50" charset="-128"/>
              </a:rPr>
              <a:t>使えそうかな？</a:t>
            </a:r>
            <a:endParaRPr kumimoji="1" lang="ja-JP" altLang="en-US" dirty="0">
              <a:solidFill>
                <a:srgbClr val="0000FF"/>
              </a:solidFill>
              <a:latin typeface="Meiryo UI" panose="020B0604030504040204" pitchFamily="50" charset="-128"/>
              <a:ea typeface="Meiryo UI" panose="020B0604030504040204" pitchFamily="50" charset="-128"/>
            </a:endParaRPr>
          </a:p>
        </p:txBody>
      </p:sp>
      <p:sp>
        <p:nvSpPr>
          <p:cNvPr id="11" name="雲形吹き出し 10"/>
          <p:cNvSpPr/>
          <p:nvPr/>
        </p:nvSpPr>
        <p:spPr>
          <a:xfrm>
            <a:off x="4172042" y="2838450"/>
            <a:ext cx="2390775" cy="1524000"/>
          </a:xfrm>
          <a:prstGeom prst="cloudCallout">
            <a:avLst>
              <a:gd name="adj1" fmla="val 95237"/>
              <a:gd name="adj2" fmla="val -5416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FF0000"/>
                </a:solidFill>
                <a:latin typeface="Meiryo UI" panose="020B0604030504040204" pitchFamily="50" charset="-128"/>
                <a:ea typeface="Meiryo UI" panose="020B0604030504040204" pitchFamily="50" charset="-128"/>
              </a:rPr>
              <a:t>動画と組み合わせてどう指導できそうかな？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D9226DAE-D732-0D44-A3A9-3426432CAC1A}" type="slidenum">
              <a:rPr lang="en-US" smtClean="0"/>
              <a:t>23</a:t>
            </a:fld>
            <a:endParaRPr lang="en-US"/>
          </a:p>
        </p:txBody>
      </p:sp>
    </p:spTree>
    <p:extLst>
      <p:ext uri="{BB962C8B-B14F-4D97-AF65-F5344CB8AC3E}">
        <p14:creationId xmlns:p14="http://schemas.microsoft.com/office/powerpoint/2010/main" val="1275695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816E431-C4C4-4340-86E2-AB6558B4210B}"/>
              </a:ext>
            </a:extLst>
          </p:cNvPr>
          <p:cNvSpPr>
            <a:spLocks noGrp="1"/>
          </p:cNvSpPr>
          <p:nvPr>
            <p:ph type="title"/>
          </p:nvPr>
        </p:nvSpPr>
        <p:spPr>
          <a:xfrm>
            <a:off x="887270" y="2770909"/>
            <a:ext cx="10515600" cy="1364183"/>
          </a:xfrm>
        </p:spPr>
        <p:txBody>
          <a:bodyPr>
            <a:normAutofit/>
          </a:bodyPr>
          <a:lstStyle/>
          <a:p>
            <a:r>
              <a:rPr lang="ja-JP" altLang="en-US" sz="4400" dirty="0">
                <a:solidFill>
                  <a:schemeClr val="tx1">
                    <a:lumMod val="65000"/>
                    <a:lumOff val="35000"/>
                  </a:schemeClr>
                </a:solidFill>
              </a:rPr>
              <a:t>指導案シート</a:t>
            </a:r>
            <a:r>
              <a:rPr lang="en-US" altLang="ja-JP" sz="4400" dirty="0" smtClean="0">
                <a:solidFill>
                  <a:schemeClr val="tx1">
                    <a:lumMod val="65000"/>
                    <a:lumOff val="35000"/>
                  </a:schemeClr>
                </a:solidFill>
              </a:rPr>
              <a:t>No.1</a:t>
            </a:r>
            <a:r>
              <a:rPr lang="ja-JP" altLang="en-US" sz="4400" dirty="0">
                <a:solidFill>
                  <a:schemeClr val="tx1">
                    <a:lumMod val="65000"/>
                    <a:lumOff val="35000"/>
                  </a:schemeClr>
                </a:solidFill>
              </a:rPr>
              <a:t>の見直し</a:t>
            </a:r>
            <a:r>
              <a:rPr lang="ja-JP" altLang="en-US" sz="4400" dirty="0" smtClean="0">
                <a:solidFill>
                  <a:schemeClr val="tx1">
                    <a:lumMod val="65000"/>
                    <a:lumOff val="35000"/>
                  </a:schemeClr>
                </a:solidFill>
              </a:rPr>
              <a:t>と</a:t>
            </a:r>
            <a:r>
              <a:rPr lang="en-US" altLang="ja-JP" sz="4400" dirty="0">
                <a:solidFill>
                  <a:schemeClr val="tx1">
                    <a:lumMod val="65000"/>
                    <a:lumOff val="35000"/>
                  </a:schemeClr>
                </a:solidFill>
              </a:rPr>
              <a:t/>
            </a:r>
            <a:br>
              <a:rPr lang="en-US" altLang="ja-JP" sz="4400" dirty="0">
                <a:solidFill>
                  <a:schemeClr val="tx1">
                    <a:lumMod val="65000"/>
                    <a:lumOff val="35000"/>
                  </a:schemeClr>
                </a:solidFill>
              </a:rPr>
            </a:br>
            <a:r>
              <a:rPr lang="ja-JP" altLang="en-US" sz="4400" dirty="0" smtClean="0">
                <a:solidFill>
                  <a:schemeClr val="tx1">
                    <a:lumMod val="65000"/>
                    <a:lumOff val="35000"/>
                  </a:schemeClr>
                </a:solidFill>
              </a:rPr>
              <a:t>ペア</a:t>
            </a:r>
            <a:r>
              <a:rPr lang="ja-JP" altLang="en-US" sz="4400" dirty="0">
                <a:solidFill>
                  <a:schemeClr val="tx1">
                    <a:lumMod val="65000"/>
                    <a:lumOff val="35000"/>
                  </a:schemeClr>
                </a:solidFill>
              </a:rPr>
              <a:t>による相互評価</a:t>
            </a:r>
            <a:endParaRPr lang="en-US" sz="4400" dirty="0">
              <a:solidFill>
                <a:schemeClr val="tx1">
                  <a:lumMod val="65000"/>
                  <a:lumOff val="35000"/>
                </a:schemeClr>
              </a:solidFill>
            </a:endParaRPr>
          </a:p>
        </p:txBody>
      </p:sp>
    </p:spTree>
    <p:extLst>
      <p:ext uri="{BB962C8B-B14F-4D97-AF65-F5344CB8AC3E}">
        <p14:creationId xmlns:p14="http://schemas.microsoft.com/office/powerpoint/2010/main" val="726737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838200" y="595980"/>
            <a:ext cx="10515600" cy="898898"/>
          </a:xfrm>
        </p:spPr>
        <p:txBody>
          <a:bodyPr/>
          <a:lstStyle/>
          <a:p>
            <a:r>
              <a:rPr lang="ja-JP" altLang="en-US" dirty="0">
                <a:solidFill>
                  <a:schemeClr val="tx1">
                    <a:lumMod val="65000"/>
                    <a:lumOff val="35000"/>
                  </a:schemeClr>
                </a:solidFill>
              </a:rPr>
              <a:t>個人ワーク：指導案</a:t>
            </a:r>
            <a:r>
              <a:rPr lang="en-US" altLang="ja-JP" dirty="0" smtClean="0">
                <a:solidFill>
                  <a:schemeClr val="tx1">
                    <a:lumMod val="65000"/>
                    <a:lumOff val="35000"/>
                  </a:schemeClr>
                </a:solidFill>
              </a:rPr>
              <a:t>No.1</a:t>
            </a:r>
            <a:r>
              <a:rPr lang="ja-JP" altLang="en-US" dirty="0">
                <a:solidFill>
                  <a:schemeClr val="tx1">
                    <a:lumMod val="65000"/>
                    <a:lumOff val="35000"/>
                  </a:schemeClr>
                </a:solidFill>
              </a:rPr>
              <a:t>の見直し</a:t>
            </a:r>
            <a:endParaRPr lang="en-US"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BAE5C4E1-7815-134E-983C-A2B538DAB135}"/>
              </a:ext>
            </a:extLst>
          </p:cNvPr>
          <p:cNvSpPr>
            <a:spLocks noGrp="1"/>
          </p:cNvSpPr>
          <p:nvPr>
            <p:ph idx="1"/>
          </p:nvPr>
        </p:nvSpPr>
        <p:spPr>
          <a:xfrm>
            <a:off x="838200" y="1841406"/>
            <a:ext cx="10515600" cy="5020516"/>
          </a:xfrm>
        </p:spPr>
        <p:txBody>
          <a:bodyPr>
            <a:normAutofit/>
          </a:bodyPr>
          <a:lstStyle/>
          <a:p>
            <a:r>
              <a:rPr lang="ja-JP" altLang="en-US" sz="4000" dirty="0">
                <a:solidFill>
                  <a:schemeClr val="tx1">
                    <a:lumMod val="65000"/>
                    <a:lumOff val="35000"/>
                  </a:schemeClr>
                </a:solidFill>
              </a:rPr>
              <a:t>自身の授業計画を見直す</a:t>
            </a:r>
            <a:endParaRPr lang="en-US" altLang="ja-JP" sz="4000" dirty="0">
              <a:solidFill>
                <a:schemeClr val="tx1">
                  <a:lumMod val="65000"/>
                  <a:lumOff val="35000"/>
                </a:schemeClr>
              </a:solidFill>
            </a:endParaRPr>
          </a:p>
          <a:p>
            <a:pPr marL="0" indent="0">
              <a:buNone/>
            </a:pPr>
            <a:endParaRPr lang="en-US" altLang="ja-JP" sz="4000" dirty="0">
              <a:solidFill>
                <a:schemeClr val="tx1">
                  <a:lumMod val="65000"/>
                  <a:lumOff val="35000"/>
                </a:schemeClr>
              </a:solidFill>
            </a:endParaRPr>
          </a:p>
          <a:p>
            <a:r>
              <a:rPr lang="ja-JP" altLang="en-US" sz="4000" dirty="0">
                <a:solidFill>
                  <a:schemeClr val="tx1">
                    <a:lumMod val="65000"/>
                    <a:lumOff val="35000"/>
                  </a:schemeClr>
                </a:solidFill>
              </a:rPr>
              <a:t>チェックポイントを見ながら再確認する</a:t>
            </a:r>
            <a:endParaRPr lang="en-US" altLang="ja-JP" sz="4000" dirty="0">
              <a:solidFill>
                <a:schemeClr val="tx1">
                  <a:lumMod val="65000"/>
                  <a:lumOff val="35000"/>
                </a:schemeClr>
              </a:solidFill>
            </a:endParaRPr>
          </a:p>
          <a:p>
            <a:pPr marL="0" indent="0">
              <a:buNone/>
            </a:pPr>
            <a:endParaRPr lang="en-US" altLang="ja-JP" sz="4000" dirty="0"/>
          </a:p>
          <a:p>
            <a:endParaRPr lang="en-US" sz="4000" dirty="0"/>
          </a:p>
        </p:txBody>
      </p:sp>
      <p:sp>
        <p:nvSpPr>
          <p:cNvPr id="4" name="楕円 4">
            <a:extLst>
              <a:ext uri="{FF2B5EF4-FFF2-40B4-BE49-F238E27FC236}">
                <a16:creationId xmlns="" xmlns:a16="http://schemas.microsoft.com/office/drawing/2014/main" id="{9014A3B6-80CE-E649-8481-0712F504B0C7}"/>
              </a:ext>
            </a:extLst>
          </p:cNvPr>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smtClean="0">
                <a:latin typeface="Meiryo UI" panose="020B0604030504040204" pitchFamily="50" charset="-128"/>
                <a:ea typeface="Meiryo UI" panose="020B0604030504040204" pitchFamily="50" charset="-128"/>
              </a:rPr>
              <a:t>8</a:t>
            </a:r>
            <a:r>
              <a:rPr kumimoji="1" lang="ja-JP" altLang="en-US" sz="2400" dirty="0" smtClean="0">
                <a:latin typeface="Meiryo UI" panose="020B0604030504040204" pitchFamily="50" charset="-128"/>
                <a:ea typeface="Meiryo UI" panose="020B0604030504040204" pitchFamily="50" charset="-128"/>
              </a:rPr>
              <a:t>分</a:t>
            </a:r>
            <a:endParaRPr kumimoji="1" lang="ja-JP" altLang="en-US" sz="2400" dirty="0">
              <a:latin typeface="Meiryo UI" panose="020B0604030504040204" pitchFamily="50" charset="-128"/>
              <a:ea typeface="Meiryo UI" panose="020B0604030504040204" pitchFamily="50" charset="-128"/>
            </a:endParaRPr>
          </a:p>
        </p:txBody>
      </p:sp>
      <p:sp>
        <p:nvSpPr>
          <p:cNvPr id="6" name="Title 1">
            <a:extLst>
              <a:ext uri="{FF2B5EF4-FFF2-40B4-BE49-F238E27FC236}">
                <a16:creationId xmlns="" xmlns:a16="http://schemas.microsoft.com/office/drawing/2014/main" id="{D472F7A0-0879-5F4C-95C5-19F3D0B7708A}"/>
              </a:ext>
            </a:extLst>
          </p:cNvPr>
          <p:cNvSpPr txBox="1">
            <a:spLocks/>
          </p:cNvSpPr>
          <p:nvPr/>
        </p:nvSpPr>
        <p:spPr>
          <a:xfrm>
            <a:off x="858917" y="4393200"/>
            <a:ext cx="10515600" cy="1918010"/>
          </a:xfrm>
          <a:prstGeom prst="rect">
            <a:avLst/>
          </a:prstGeom>
          <a:solidFill>
            <a:schemeClr val="bg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en-US" dirty="0" smtClean="0">
                <a:solidFill>
                  <a:srgbClr val="0070C0"/>
                </a:solidFill>
              </a:rPr>
              <a:t>*</a:t>
            </a:r>
            <a:r>
              <a:rPr lang="ja-JP" altLang="en-US" dirty="0" smtClean="0">
                <a:solidFill>
                  <a:srgbClr val="0070C0"/>
                </a:solidFill>
              </a:rPr>
              <a:t>事前</a:t>
            </a:r>
            <a:r>
              <a:rPr lang="ja-JP" altLang="en-US" dirty="0">
                <a:solidFill>
                  <a:srgbClr val="0070C0"/>
                </a:solidFill>
              </a:rPr>
              <a:t>課題をやってきていて、質問・疑問がある場合</a:t>
            </a:r>
            <a:r>
              <a:rPr lang="ja-JP" altLang="en-US" dirty="0" smtClean="0">
                <a:solidFill>
                  <a:srgbClr val="0070C0"/>
                </a:solidFill>
              </a:rPr>
              <a:t>は講師に聞いてみて下さい。</a:t>
            </a:r>
            <a:endParaRPr lang="en-US" dirty="0">
              <a:solidFill>
                <a:srgbClr val="0070C0"/>
              </a:solidFill>
            </a:endParaRPr>
          </a:p>
        </p:txBody>
      </p:sp>
      <p:sp>
        <p:nvSpPr>
          <p:cNvPr id="5" name="スライド番号プレースホルダー 4"/>
          <p:cNvSpPr>
            <a:spLocks noGrp="1"/>
          </p:cNvSpPr>
          <p:nvPr>
            <p:ph type="sldNum" sz="quarter" idx="12"/>
          </p:nvPr>
        </p:nvSpPr>
        <p:spPr/>
        <p:txBody>
          <a:bodyPr/>
          <a:lstStyle/>
          <a:p>
            <a:fld id="{D9226DAE-D732-0D44-A3A9-3426432CAC1A}" type="slidenum">
              <a:rPr lang="en-US" smtClean="0"/>
              <a:t>25</a:t>
            </a:fld>
            <a:endParaRPr lang="en-US"/>
          </a:p>
        </p:txBody>
      </p:sp>
    </p:spTree>
    <p:extLst>
      <p:ext uri="{BB962C8B-B14F-4D97-AF65-F5344CB8AC3E}">
        <p14:creationId xmlns:p14="http://schemas.microsoft.com/office/powerpoint/2010/main" val="397949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838200" y="577631"/>
            <a:ext cx="10515600" cy="898898"/>
          </a:xfrm>
        </p:spPr>
        <p:txBody>
          <a:bodyPr/>
          <a:lstStyle/>
          <a:p>
            <a:r>
              <a:rPr lang="ja-JP" altLang="en-US" dirty="0">
                <a:solidFill>
                  <a:schemeClr val="tx1">
                    <a:lumMod val="65000"/>
                    <a:lumOff val="35000"/>
                  </a:schemeClr>
                </a:solidFill>
              </a:rPr>
              <a:t>ペアワーク：指導案</a:t>
            </a:r>
            <a:r>
              <a:rPr lang="en-US" altLang="ja-JP" dirty="0" smtClean="0">
                <a:solidFill>
                  <a:schemeClr val="tx1">
                    <a:lumMod val="65000"/>
                    <a:lumOff val="35000"/>
                  </a:schemeClr>
                </a:solidFill>
              </a:rPr>
              <a:t>No.1</a:t>
            </a:r>
            <a:r>
              <a:rPr lang="ja-JP" altLang="en-US" dirty="0">
                <a:solidFill>
                  <a:schemeClr val="tx1">
                    <a:lumMod val="65000"/>
                    <a:lumOff val="35000"/>
                  </a:schemeClr>
                </a:solidFill>
              </a:rPr>
              <a:t>の相互評価</a:t>
            </a:r>
            <a:endParaRPr lang="en-US"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BAE5C4E1-7815-134E-983C-A2B538DAB135}"/>
              </a:ext>
            </a:extLst>
          </p:cNvPr>
          <p:cNvSpPr>
            <a:spLocks noGrp="1"/>
          </p:cNvSpPr>
          <p:nvPr>
            <p:ph idx="1"/>
          </p:nvPr>
        </p:nvSpPr>
        <p:spPr>
          <a:xfrm>
            <a:off x="838200" y="2433878"/>
            <a:ext cx="10515600" cy="3415553"/>
          </a:xfrm>
        </p:spPr>
        <p:txBody>
          <a:bodyPr/>
          <a:lstStyle/>
          <a:p>
            <a:r>
              <a:rPr lang="ja-JP" altLang="en-US" dirty="0">
                <a:solidFill>
                  <a:schemeClr val="tx1">
                    <a:lumMod val="65000"/>
                    <a:lumOff val="35000"/>
                  </a:schemeClr>
                </a:solidFill>
              </a:rPr>
              <a:t>自身の授業計画を説明する</a:t>
            </a:r>
            <a:endParaRPr lang="en-US" altLang="ja-JP" dirty="0">
              <a:solidFill>
                <a:schemeClr val="tx1">
                  <a:lumMod val="65000"/>
                  <a:lumOff val="35000"/>
                </a:schemeClr>
              </a:solidFill>
            </a:endParaRPr>
          </a:p>
          <a:p>
            <a:r>
              <a:rPr lang="ja-JP" altLang="en-US" dirty="0">
                <a:solidFill>
                  <a:schemeClr val="tx1">
                    <a:lumMod val="65000"/>
                    <a:lumOff val="35000"/>
                  </a:schemeClr>
                </a:solidFill>
              </a:rPr>
              <a:t>チェックポイントを見ながら評価する</a:t>
            </a:r>
            <a:endParaRPr lang="en-US" altLang="ja-JP" dirty="0">
              <a:solidFill>
                <a:schemeClr val="tx1">
                  <a:lumMod val="65000"/>
                  <a:lumOff val="35000"/>
                </a:schemeClr>
              </a:solidFill>
            </a:endParaRPr>
          </a:p>
          <a:p>
            <a:r>
              <a:rPr lang="ja-JP" altLang="en-US" dirty="0">
                <a:solidFill>
                  <a:schemeClr val="tx1">
                    <a:lumMod val="65000"/>
                    <a:lumOff val="35000"/>
                  </a:schemeClr>
                </a:solidFill>
              </a:rPr>
              <a:t>どう改善できそうか、アイディアを出す</a:t>
            </a:r>
            <a:endParaRPr lang="en-US" dirty="0">
              <a:solidFill>
                <a:schemeClr val="tx1">
                  <a:lumMod val="65000"/>
                  <a:lumOff val="35000"/>
                </a:schemeClr>
              </a:solidFill>
            </a:endParaRPr>
          </a:p>
        </p:txBody>
      </p:sp>
      <p:sp>
        <p:nvSpPr>
          <p:cNvPr id="4" name="楕円 4">
            <a:extLst>
              <a:ext uri="{FF2B5EF4-FFF2-40B4-BE49-F238E27FC236}">
                <a16:creationId xmlns="" xmlns:a16="http://schemas.microsoft.com/office/drawing/2014/main" id="{9014A3B6-80CE-E649-8481-0712F504B0C7}"/>
              </a:ext>
            </a:extLst>
          </p:cNvPr>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smtClean="0">
                <a:latin typeface="Meiryo UI" panose="020B0604030504040204" pitchFamily="50" charset="-128"/>
                <a:ea typeface="Meiryo UI" panose="020B0604030504040204" pitchFamily="50" charset="-128"/>
              </a:rPr>
              <a:t>15</a:t>
            </a:r>
            <a:r>
              <a:rPr kumimoji="1" lang="ja-JP" altLang="en-US" sz="2400" dirty="0" smtClean="0">
                <a:latin typeface="Meiryo UI" panose="020B0604030504040204" pitchFamily="50" charset="-128"/>
                <a:ea typeface="Meiryo UI" panose="020B0604030504040204" pitchFamily="50" charset="-128"/>
              </a:rPr>
              <a:t>分</a:t>
            </a:r>
            <a:endParaRPr kumimoji="1" lang="ja-JP" altLang="en-US" sz="2400"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9226DAE-D732-0D44-A3A9-3426432CAC1A}" type="slidenum">
              <a:rPr lang="en-US" smtClean="0"/>
              <a:t>26</a:t>
            </a:fld>
            <a:endParaRPr lang="en-US"/>
          </a:p>
        </p:txBody>
      </p:sp>
    </p:spTree>
    <p:extLst>
      <p:ext uri="{BB962C8B-B14F-4D97-AF65-F5344CB8AC3E}">
        <p14:creationId xmlns:p14="http://schemas.microsoft.com/office/powerpoint/2010/main" val="304339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 xmlns:a16="http://schemas.microsoft.com/office/drawing/2014/main" id="{34F79687-D4D2-6C4B-ACB2-62CE1689176A}"/>
              </a:ext>
            </a:extLst>
          </p:cNvPr>
          <p:cNvSpPr>
            <a:spLocks noGrp="1"/>
          </p:cNvSpPr>
          <p:nvPr>
            <p:ph type="title"/>
          </p:nvPr>
        </p:nvSpPr>
        <p:spPr>
          <a:xfrm>
            <a:off x="838200" y="552168"/>
            <a:ext cx="10515600" cy="898898"/>
          </a:xfrm>
        </p:spPr>
        <p:txBody>
          <a:bodyPr/>
          <a:lstStyle/>
          <a:p>
            <a:r>
              <a:rPr lang="en-US" altLang="ja-JP" dirty="0">
                <a:solidFill>
                  <a:schemeClr val="tx1">
                    <a:lumMod val="65000"/>
                    <a:lumOff val="35000"/>
                  </a:schemeClr>
                </a:solidFill>
              </a:rPr>
              <a:t>ID</a:t>
            </a:r>
            <a:r>
              <a:rPr lang="ja-JP" altLang="en-US" dirty="0">
                <a:solidFill>
                  <a:schemeClr val="tx1">
                    <a:lumMod val="65000"/>
                    <a:lumOff val="35000"/>
                  </a:schemeClr>
                </a:solidFill>
              </a:rPr>
              <a:t>の観点からの指導案チェックポイント</a:t>
            </a:r>
            <a:endParaRPr lang="en-US" dirty="0">
              <a:solidFill>
                <a:schemeClr val="tx1">
                  <a:lumMod val="65000"/>
                  <a:lumOff val="35000"/>
                </a:schemeClr>
              </a:solidFill>
            </a:endParaRPr>
          </a:p>
        </p:txBody>
      </p:sp>
      <p:sp>
        <p:nvSpPr>
          <p:cNvPr id="16" name="Content Placeholder 15">
            <a:extLst>
              <a:ext uri="{FF2B5EF4-FFF2-40B4-BE49-F238E27FC236}">
                <a16:creationId xmlns="" xmlns:a16="http://schemas.microsoft.com/office/drawing/2014/main" id="{C18B43DA-0BD3-C64B-A9C7-460F0B8190B7}"/>
              </a:ext>
            </a:extLst>
          </p:cNvPr>
          <p:cNvSpPr>
            <a:spLocks noGrp="1"/>
          </p:cNvSpPr>
          <p:nvPr>
            <p:ph idx="1"/>
          </p:nvPr>
        </p:nvSpPr>
        <p:spPr>
          <a:xfrm>
            <a:off x="350881" y="1479372"/>
            <a:ext cx="9187816" cy="5025788"/>
          </a:xfrm>
        </p:spPr>
        <p:txBody>
          <a:bodyPr>
            <a:normAutofit lnSpcReduction="10000"/>
          </a:bodyPr>
          <a:lstStyle/>
          <a:p>
            <a:r>
              <a:rPr lang="en-US" sz="2000" dirty="0" err="1">
                <a:solidFill>
                  <a:schemeClr val="tx1">
                    <a:lumMod val="75000"/>
                    <a:lumOff val="25000"/>
                  </a:schemeClr>
                </a:solidFill>
              </a:rPr>
              <a:t>学習時間の</a:t>
            </a:r>
            <a:r>
              <a:rPr lang="en-US" sz="2000" u="sng" dirty="0" err="1">
                <a:solidFill>
                  <a:srgbClr val="FF0000"/>
                </a:solidFill>
              </a:rPr>
              <a:t>「長さ」でなく「到達度」</a:t>
            </a:r>
            <a:r>
              <a:rPr lang="en-US" sz="2000" dirty="0" err="1" smtClean="0">
                <a:solidFill>
                  <a:schemeClr val="tx1">
                    <a:lumMod val="75000"/>
                    <a:lumOff val="25000"/>
                  </a:schemeClr>
                </a:solidFill>
              </a:rPr>
              <a:t>で判定し</a:t>
            </a:r>
            <a:r>
              <a:rPr lang="ja-JP" altLang="en-US" sz="2000" dirty="0" smtClean="0">
                <a:solidFill>
                  <a:schemeClr val="tx1">
                    <a:lumMod val="75000"/>
                    <a:lumOff val="25000"/>
                  </a:schemeClr>
                </a:solidFill>
              </a:rPr>
              <a:t>ているか？</a:t>
            </a:r>
            <a:r>
              <a:rPr lang="en-US" sz="2000" dirty="0" smtClean="0">
                <a:solidFill>
                  <a:schemeClr val="tx1">
                    <a:lumMod val="75000"/>
                    <a:lumOff val="25000"/>
                  </a:schemeClr>
                </a:solidFill>
              </a:rPr>
              <a:t> </a:t>
            </a:r>
            <a:endParaRPr lang="en-US" sz="2000" dirty="0">
              <a:solidFill>
                <a:schemeClr val="tx1">
                  <a:lumMod val="75000"/>
                  <a:lumOff val="25000"/>
                </a:schemeClr>
              </a:solidFill>
            </a:endParaRPr>
          </a:p>
          <a:p>
            <a:endParaRPr lang="en-US" sz="1050" dirty="0" smtClean="0"/>
          </a:p>
          <a:p>
            <a:r>
              <a:rPr lang="en-US" sz="2000" u="sng" dirty="0" err="1" smtClean="0">
                <a:solidFill>
                  <a:srgbClr val="FF0000"/>
                </a:solidFill>
              </a:rPr>
              <a:t>自分のペースやスタイルで学習を進められる</a:t>
            </a:r>
            <a:r>
              <a:rPr lang="en-US" sz="2000" dirty="0" err="1" smtClean="0">
                <a:solidFill>
                  <a:schemeClr val="tx1">
                    <a:lumMod val="75000"/>
                    <a:lumOff val="25000"/>
                  </a:schemeClr>
                </a:solidFill>
              </a:rPr>
              <a:t>工夫があ</a:t>
            </a:r>
            <a:r>
              <a:rPr lang="ja-JP" altLang="en-US" sz="2000" dirty="0" smtClean="0">
                <a:solidFill>
                  <a:schemeClr val="tx1">
                    <a:lumMod val="75000"/>
                    <a:lumOff val="25000"/>
                  </a:schemeClr>
                </a:solidFill>
              </a:rPr>
              <a:t>る</a:t>
            </a:r>
            <a:r>
              <a:rPr lang="en-US" sz="2000" dirty="0" smtClean="0">
                <a:solidFill>
                  <a:schemeClr val="tx1">
                    <a:lumMod val="75000"/>
                    <a:lumOff val="25000"/>
                  </a:schemeClr>
                </a:solidFill>
              </a:rPr>
              <a:t>か</a:t>
            </a:r>
            <a:r>
              <a:rPr lang="ja-JP" altLang="en-US" sz="2000" dirty="0" smtClean="0">
                <a:solidFill>
                  <a:schemeClr val="tx1">
                    <a:lumMod val="75000"/>
                    <a:lumOff val="25000"/>
                  </a:schemeClr>
                </a:solidFill>
              </a:rPr>
              <a:t>？</a:t>
            </a:r>
            <a:endParaRPr lang="en-US" sz="2000" dirty="0">
              <a:solidFill>
                <a:schemeClr val="tx1">
                  <a:lumMod val="75000"/>
                  <a:lumOff val="25000"/>
                </a:schemeClr>
              </a:solidFill>
            </a:endParaRPr>
          </a:p>
          <a:p>
            <a:endParaRPr lang="en-US" sz="1050" dirty="0" smtClean="0"/>
          </a:p>
          <a:p>
            <a:r>
              <a:rPr lang="en-US" sz="2000" dirty="0" err="1" smtClean="0">
                <a:solidFill>
                  <a:schemeClr val="tx1">
                    <a:lumMod val="75000"/>
                    <a:lumOff val="25000"/>
                  </a:schemeClr>
                </a:solidFill>
              </a:rPr>
              <a:t>研修の</a:t>
            </a:r>
            <a:r>
              <a:rPr lang="en-US" sz="2000" u="sng" dirty="0" err="1" smtClean="0">
                <a:solidFill>
                  <a:srgbClr val="FF0000"/>
                </a:solidFill>
              </a:rPr>
              <a:t>全体像を伝える工夫</a:t>
            </a:r>
            <a:r>
              <a:rPr lang="ja-JP" altLang="en-US" sz="2000" dirty="0" smtClean="0">
                <a:solidFill>
                  <a:schemeClr val="tx1">
                    <a:lumMod val="75000"/>
                    <a:lumOff val="25000"/>
                  </a:schemeClr>
                </a:solidFill>
              </a:rPr>
              <a:t>はあるか？</a:t>
            </a:r>
            <a:r>
              <a:rPr lang="en-US" altLang="ja-JP" sz="1400" dirty="0" smtClean="0">
                <a:solidFill>
                  <a:schemeClr val="tx1">
                    <a:lumMod val="75000"/>
                    <a:lumOff val="25000"/>
                  </a:schemeClr>
                </a:solidFill>
              </a:rPr>
              <a:t>（</a:t>
            </a:r>
            <a:r>
              <a:rPr lang="en-US" altLang="ja-JP" sz="1400" dirty="0" err="1">
                <a:solidFill>
                  <a:schemeClr val="tx1">
                    <a:lumMod val="75000"/>
                    <a:lumOff val="25000"/>
                  </a:schemeClr>
                </a:solidFill>
              </a:rPr>
              <a:t>スケジュール表･コースマップなど</a:t>
            </a:r>
            <a:r>
              <a:rPr lang="en-US" altLang="ja-JP" sz="1400" dirty="0">
                <a:solidFill>
                  <a:schemeClr val="tx1">
                    <a:lumMod val="75000"/>
                    <a:lumOff val="25000"/>
                  </a:schemeClr>
                </a:solidFill>
              </a:rPr>
              <a:t>）</a:t>
            </a:r>
            <a:endParaRPr lang="en-US" altLang="ja-JP" sz="1400" dirty="0" smtClean="0">
              <a:solidFill>
                <a:schemeClr val="tx1">
                  <a:lumMod val="75000"/>
                  <a:lumOff val="25000"/>
                </a:schemeClr>
              </a:solidFill>
            </a:endParaRPr>
          </a:p>
          <a:p>
            <a:endParaRPr lang="en-US" sz="1050" dirty="0" smtClean="0"/>
          </a:p>
          <a:p>
            <a:r>
              <a:rPr lang="en-US" sz="2000" dirty="0" smtClean="0">
                <a:solidFill>
                  <a:srgbClr val="FF0000"/>
                </a:solidFill>
              </a:rPr>
              <a:t>９教授事象</a:t>
            </a:r>
            <a:r>
              <a:rPr lang="en-US" sz="2000" dirty="0" smtClean="0">
                <a:solidFill>
                  <a:schemeClr val="tx1">
                    <a:lumMod val="75000"/>
                    <a:lumOff val="25000"/>
                  </a:schemeClr>
                </a:solidFill>
              </a:rPr>
              <a:t>を含む短い単位に</a:t>
            </a:r>
            <a:r>
              <a:rPr lang="en-US" sz="2000" dirty="0" smtClean="0">
                <a:solidFill>
                  <a:srgbClr val="FF0000"/>
                </a:solidFill>
              </a:rPr>
              <a:t>分割</a:t>
            </a:r>
            <a:r>
              <a:rPr lang="en-US" sz="2000" dirty="0" smtClean="0">
                <a:solidFill>
                  <a:schemeClr val="tx1">
                    <a:lumMod val="75000"/>
                    <a:lumOff val="25000"/>
                  </a:schemeClr>
                </a:solidFill>
              </a:rPr>
              <a:t>、</a:t>
            </a:r>
            <a:r>
              <a:rPr lang="en-US" sz="2000" dirty="0" smtClean="0">
                <a:solidFill>
                  <a:srgbClr val="FF0000"/>
                </a:solidFill>
              </a:rPr>
              <a:t>飽きさせない工夫</a:t>
            </a:r>
          </a:p>
          <a:p>
            <a:endParaRPr lang="en-US" sz="1050" dirty="0" smtClean="0"/>
          </a:p>
          <a:p>
            <a:r>
              <a:rPr lang="en-US" sz="2000" dirty="0" err="1" smtClean="0">
                <a:solidFill>
                  <a:schemeClr val="tx1">
                    <a:lumMod val="75000"/>
                    <a:lumOff val="25000"/>
                  </a:schemeClr>
                </a:solidFill>
              </a:rPr>
              <a:t>教材のコンテンツの</a:t>
            </a:r>
            <a:r>
              <a:rPr lang="en-US" sz="2000" u="sng" dirty="0" err="1" smtClean="0">
                <a:solidFill>
                  <a:srgbClr val="FF0000"/>
                </a:solidFill>
              </a:rPr>
              <a:t>タイトルや見出し</a:t>
            </a:r>
            <a:r>
              <a:rPr lang="en-US" sz="2000" dirty="0" err="1" smtClean="0">
                <a:solidFill>
                  <a:schemeClr val="tx1">
                    <a:lumMod val="75000"/>
                    <a:lumOff val="25000"/>
                  </a:schemeClr>
                </a:solidFill>
              </a:rPr>
              <a:t>は何についての</a:t>
            </a:r>
            <a:r>
              <a:rPr lang="en-US" sz="2000" u="sng" dirty="0" err="1" smtClean="0">
                <a:solidFill>
                  <a:srgbClr val="FF0000"/>
                </a:solidFill>
              </a:rPr>
              <a:t>情報提示かが明らか</a:t>
            </a:r>
            <a:r>
              <a:rPr lang="en-US" sz="2000" dirty="0" err="1" smtClean="0">
                <a:solidFill>
                  <a:schemeClr val="tx1">
                    <a:lumMod val="75000"/>
                    <a:lumOff val="25000"/>
                  </a:schemeClr>
                </a:solidFill>
              </a:rPr>
              <a:t>ですか</a:t>
            </a:r>
            <a:r>
              <a:rPr lang="ja-JP" altLang="en-US" sz="2000" dirty="0" smtClean="0">
                <a:solidFill>
                  <a:schemeClr val="tx1">
                    <a:lumMod val="75000"/>
                    <a:lumOff val="25000"/>
                  </a:schemeClr>
                </a:solidFill>
              </a:rPr>
              <a:t>？</a:t>
            </a:r>
            <a:endParaRPr lang="en-US" sz="2000" dirty="0" smtClean="0">
              <a:solidFill>
                <a:schemeClr val="tx1">
                  <a:lumMod val="75000"/>
                  <a:lumOff val="25000"/>
                </a:schemeClr>
              </a:solidFill>
            </a:endParaRPr>
          </a:p>
          <a:p>
            <a:endParaRPr lang="en-US" sz="1050" dirty="0" smtClean="0"/>
          </a:p>
          <a:p>
            <a:r>
              <a:rPr lang="en-US" sz="2000" dirty="0" err="1" smtClean="0">
                <a:solidFill>
                  <a:schemeClr val="tx1">
                    <a:lumMod val="75000"/>
                    <a:lumOff val="25000"/>
                  </a:schemeClr>
                </a:solidFill>
              </a:rPr>
              <a:t>誤りを気にせず試せる状況で</a:t>
            </a:r>
            <a:r>
              <a:rPr lang="en-US" sz="2000" u="sng" dirty="0" err="1" smtClean="0">
                <a:solidFill>
                  <a:srgbClr val="FF0000"/>
                </a:solidFill>
              </a:rPr>
              <a:t>練習する機会</a:t>
            </a:r>
            <a:r>
              <a:rPr lang="en-US" sz="2000" dirty="0" err="1" smtClean="0">
                <a:solidFill>
                  <a:schemeClr val="tx1">
                    <a:lumMod val="75000"/>
                    <a:lumOff val="25000"/>
                  </a:schemeClr>
                </a:solidFill>
              </a:rPr>
              <a:t>がありますか</a:t>
            </a:r>
            <a:r>
              <a:rPr lang="ja-JP" altLang="en-US" sz="2000" dirty="0" smtClean="0">
                <a:solidFill>
                  <a:schemeClr val="tx1">
                    <a:lumMod val="75000"/>
                    <a:lumOff val="25000"/>
                  </a:schemeClr>
                </a:solidFill>
              </a:rPr>
              <a:t>？</a:t>
            </a:r>
            <a:endParaRPr lang="en-US" sz="2000" dirty="0" smtClean="0">
              <a:solidFill>
                <a:schemeClr val="tx1">
                  <a:lumMod val="75000"/>
                  <a:lumOff val="25000"/>
                </a:schemeClr>
              </a:solidFill>
            </a:endParaRPr>
          </a:p>
          <a:p>
            <a:endParaRPr lang="en-US" sz="900" dirty="0" smtClean="0"/>
          </a:p>
          <a:p>
            <a:r>
              <a:rPr lang="en-US" sz="2000" dirty="0" err="1" smtClean="0">
                <a:solidFill>
                  <a:schemeClr val="tx1">
                    <a:lumMod val="75000"/>
                    <a:lumOff val="25000"/>
                  </a:schemeClr>
                </a:solidFill>
              </a:rPr>
              <a:t>事後テストと同じレベルで</a:t>
            </a:r>
            <a:r>
              <a:rPr lang="en-US" sz="2000" u="sng" dirty="0" err="1" smtClean="0">
                <a:solidFill>
                  <a:srgbClr val="FF0000"/>
                </a:solidFill>
              </a:rPr>
              <a:t>仕上げの練習をする機会</a:t>
            </a:r>
            <a:r>
              <a:rPr lang="en-US" sz="2000" dirty="0" err="1" smtClean="0">
                <a:solidFill>
                  <a:schemeClr val="tx1">
                    <a:lumMod val="75000"/>
                    <a:lumOff val="25000"/>
                  </a:schemeClr>
                </a:solidFill>
              </a:rPr>
              <a:t>がありますか</a:t>
            </a:r>
            <a:r>
              <a:rPr lang="en-US" sz="2000" dirty="0" smtClean="0"/>
              <a:t> </a:t>
            </a:r>
            <a:r>
              <a:rPr lang="ja-JP" altLang="en-US" sz="2000" dirty="0" smtClean="0"/>
              <a:t>？</a:t>
            </a:r>
            <a:r>
              <a:rPr lang="en-US" sz="2000" dirty="0" smtClean="0"/>
              <a:t> </a:t>
            </a:r>
            <a:endParaRPr lang="en-US" sz="2000" dirty="0"/>
          </a:p>
          <a:p>
            <a:endParaRPr lang="en-US" sz="900" dirty="0" smtClean="0"/>
          </a:p>
          <a:p>
            <a:r>
              <a:rPr lang="en-US" sz="2000" u="sng" dirty="0" err="1" smtClean="0">
                <a:solidFill>
                  <a:srgbClr val="FF0000"/>
                </a:solidFill>
              </a:rPr>
              <a:t>自律して学習</a:t>
            </a:r>
            <a:r>
              <a:rPr lang="en-US" sz="2000" dirty="0" err="1" smtClean="0">
                <a:solidFill>
                  <a:schemeClr val="tx1">
                    <a:lumMod val="75000"/>
                    <a:lumOff val="25000"/>
                  </a:schemeClr>
                </a:solidFill>
              </a:rPr>
              <a:t>を進めるための</a:t>
            </a:r>
            <a:r>
              <a:rPr lang="en-US" sz="2000" u="sng" dirty="0" err="1" smtClean="0">
                <a:solidFill>
                  <a:srgbClr val="FF0000"/>
                </a:solidFill>
              </a:rPr>
              <a:t>教育媒体や実施方法</a:t>
            </a:r>
            <a:r>
              <a:rPr lang="en-US" sz="2000" dirty="0" err="1" smtClean="0">
                <a:solidFill>
                  <a:schemeClr val="tx1">
                    <a:lumMod val="75000"/>
                    <a:lumOff val="25000"/>
                  </a:schemeClr>
                </a:solidFill>
              </a:rPr>
              <a:t>を使っていますか</a:t>
            </a:r>
            <a:r>
              <a:rPr lang="ja-JP" altLang="en-US" sz="2000" dirty="0" smtClean="0">
                <a:solidFill>
                  <a:schemeClr val="tx1">
                    <a:lumMod val="75000"/>
                    <a:lumOff val="25000"/>
                  </a:schemeClr>
                </a:solidFill>
              </a:rPr>
              <a:t>？</a:t>
            </a:r>
            <a:endParaRPr lang="en-US" sz="2000" dirty="0">
              <a:solidFill>
                <a:schemeClr val="tx1">
                  <a:lumMod val="75000"/>
                  <a:lumOff val="25000"/>
                </a:schemeClr>
              </a:solidFill>
            </a:endParaRPr>
          </a:p>
        </p:txBody>
      </p:sp>
      <p:sp>
        <p:nvSpPr>
          <p:cNvPr id="4" name="Rectangle 3">
            <a:extLst>
              <a:ext uri="{FF2B5EF4-FFF2-40B4-BE49-F238E27FC236}">
                <a16:creationId xmlns="" xmlns:a16="http://schemas.microsoft.com/office/drawing/2014/main" id="{B0E29AAE-DF9F-F44F-BDA2-018E434EA353}"/>
              </a:ext>
            </a:extLst>
          </p:cNvPr>
          <p:cNvSpPr/>
          <p:nvPr/>
        </p:nvSpPr>
        <p:spPr>
          <a:xfrm>
            <a:off x="8430328" y="6447103"/>
            <a:ext cx="2511778" cy="369332"/>
          </a:xfrm>
          <a:prstGeom prst="rect">
            <a:avLst/>
          </a:prstGeom>
        </p:spPr>
        <p:txBody>
          <a:bodyPr wrap="none">
            <a:sp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全専研</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ID</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テキスト</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 p.80</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27</a:t>
            </a:fld>
            <a:endParaRPr lang="en-US"/>
          </a:p>
        </p:txBody>
      </p:sp>
    </p:spTree>
    <p:extLst>
      <p:ext uri="{BB962C8B-B14F-4D97-AF65-F5344CB8AC3E}">
        <p14:creationId xmlns:p14="http://schemas.microsoft.com/office/powerpoint/2010/main" val="31274696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4207" y="2714171"/>
            <a:ext cx="10515600" cy="1413903"/>
          </a:xfrm>
        </p:spPr>
        <p:txBody>
          <a:bodyPr>
            <a:normAutofit/>
          </a:bodyPr>
          <a:lstStyle/>
          <a:p>
            <a:r>
              <a:rPr lang="ja-JP" altLang="en-US" sz="4400" dirty="0">
                <a:solidFill>
                  <a:schemeClr val="tx1">
                    <a:lumMod val="65000"/>
                    <a:lumOff val="35000"/>
                  </a:schemeClr>
                </a:solidFill>
              </a:rPr>
              <a:t>メディアの特性と教育利用</a:t>
            </a:r>
            <a:r>
              <a:rPr lang="en-US" altLang="ja-JP" sz="4400" dirty="0">
                <a:solidFill>
                  <a:schemeClr val="tx1">
                    <a:lumMod val="65000"/>
                    <a:lumOff val="35000"/>
                  </a:schemeClr>
                </a:solidFill>
                <a:latin typeface="Meiryo UI" panose="020B0604030504040204" pitchFamily="50" charset="-128"/>
                <a:ea typeface="Meiryo UI" panose="020B0604030504040204" pitchFamily="50" charset="-128"/>
              </a:rPr>
              <a:t/>
            </a:r>
            <a:br>
              <a:rPr lang="en-US" altLang="ja-JP" sz="4400" dirty="0">
                <a:solidFill>
                  <a:schemeClr val="tx1">
                    <a:lumMod val="65000"/>
                    <a:lumOff val="35000"/>
                  </a:schemeClr>
                </a:solidFill>
                <a:latin typeface="Meiryo UI" panose="020B0604030504040204" pitchFamily="50" charset="-128"/>
                <a:ea typeface="Meiryo UI" panose="020B0604030504040204" pitchFamily="50" charset="-128"/>
              </a:rPr>
            </a:br>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～動画教材設計に挑戦～</a:t>
            </a:r>
            <a:endPar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28</a:t>
            </a:fld>
            <a:endParaRPr lang="en-US"/>
          </a:p>
        </p:txBody>
      </p:sp>
    </p:spTree>
    <p:extLst>
      <p:ext uri="{BB962C8B-B14F-4D97-AF65-F5344CB8AC3E}">
        <p14:creationId xmlns:p14="http://schemas.microsoft.com/office/powerpoint/2010/main" val="3150262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0F4D86C-505B-DB4E-A774-0C055E143A97}"/>
              </a:ext>
            </a:extLst>
          </p:cNvPr>
          <p:cNvSpPr>
            <a:spLocks noGrp="1"/>
          </p:cNvSpPr>
          <p:nvPr>
            <p:ph type="title"/>
          </p:nvPr>
        </p:nvSpPr>
        <p:spPr>
          <a:xfrm>
            <a:off x="831850" y="2006305"/>
            <a:ext cx="10515600" cy="2852737"/>
          </a:xfrm>
        </p:spPr>
        <p:txBody>
          <a:bodyPr anchor="ctr">
            <a:normAutofit/>
          </a:bodyPr>
          <a:lstStyle/>
          <a:p>
            <a:r>
              <a:rPr lang="ja-JP" altLang="en-US" sz="4400" dirty="0">
                <a:solidFill>
                  <a:schemeClr val="tx1">
                    <a:lumMod val="65000"/>
                    <a:lumOff val="35000"/>
                  </a:schemeClr>
                </a:solidFill>
              </a:rPr>
              <a:t>動画教材の作成</a:t>
            </a:r>
            <a:endParaRPr lang="en-US" sz="4400" dirty="0">
              <a:solidFill>
                <a:schemeClr val="tx1">
                  <a:lumMod val="65000"/>
                  <a:lumOff val="35000"/>
                </a:schemeClr>
              </a:solidFill>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29</a:t>
            </a:fld>
            <a:endParaRPr lang="en-US"/>
          </a:p>
        </p:txBody>
      </p:sp>
    </p:spTree>
    <p:extLst>
      <p:ext uri="{BB962C8B-B14F-4D97-AF65-F5344CB8AC3E}">
        <p14:creationId xmlns:p14="http://schemas.microsoft.com/office/powerpoint/2010/main" val="273396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93DE8B-9E08-B74D-8D90-BF1B96C11009}"/>
              </a:ext>
            </a:extLst>
          </p:cNvPr>
          <p:cNvSpPr>
            <a:spLocks noGrp="1"/>
          </p:cNvSpPr>
          <p:nvPr>
            <p:ph type="title"/>
          </p:nvPr>
        </p:nvSpPr>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研修の流れ</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graphicFrame>
        <p:nvGraphicFramePr>
          <p:cNvPr id="4" name="Content Placeholder 3">
            <a:extLst>
              <a:ext uri="{FF2B5EF4-FFF2-40B4-BE49-F238E27FC236}">
                <a16:creationId xmlns="" xmlns:a16="http://schemas.microsoft.com/office/drawing/2014/main" id="{91B6374C-4A7E-8549-A830-88BE1C8897C8}"/>
              </a:ext>
            </a:extLst>
          </p:cNvPr>
          <p:cNvGraphicFramePr>
            <a:graphicFrameLocks noGrp="1"/>
          </p:cNvGraphicFramePr>
          <p:nvPr>
            <p:ph idx="1"/>
            <p:extLst>
              <p:ext uri="{D42A27DB-BD31-4B8C-83A1-F6EECF244321}">
                <p14:modId xmlns:p14="http://schemas.microsoft.com/office/powerpoint/2010/main" val="3624014368"/>
              </p:ext>
            </p:extLst>
          </p:nvPr>
        </p:nvGraphicFramePr>
        <p:xfrm>
          <a:off x="360963" y="1155701"/>
          <a:ext cx="11439098" cy="520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 xmlns:a16="http://schemas.microsoft.com/office/drawing/2014/main" id="{4D04A623-09D4-1E4C-9360-FFDE8E7091BD}"/>
              </a:ext>
            </a:extLst>
          </p:cNvPr>
          <p:cNvPicPr>
            <a:picLocks noChangeAspect="1"/>
          </p:cNvPicPr>
          <p:nvPr/>
        </p:nvPicPr>
        <p:blipFill>
          <a:blip r:embed="rId8"/>
          <a:stretch>
            <a:fillRect/>
          </a:stretch>
        </p:blipFill>
        <p:spPr>
          <a:xfrm>
            <a:off x="4575785" y="397867"/>
            <a:ext cx="1252682" cy="1395393"/>
          </a:xfrm>
          <a:prstGeom prst="rect">
            <a:avLst/>
          </a:prstGeom>
        </p:spPr>
      </p:pic>
      <p:pic>
        <p:nvPicPr>
          <p:cNvPr id="6" name="Picture 5">
            <a:extLst>
              <a:ext uri="{FF2B5EF4-FFF2-40B4-BE49-F238E27FC236}">
                <a16:creationId xmlns="" xmlns:a16="http://schemas.microsoft.com/office/drawing/2014/main" id="{B56FC277-3E2A-4940-96A1-57F3DC22BC87}"/>
              </a:ext>
            </a:extLst>
          </p:cNvPr>
          <p:cNvPicPr>
            <a:picLocks noChangeAspect="1"/>
          </p:cNvPicPr>
          <p:nvPr/>
        </p:nvPicPr>
        <p:blipFill>
          <a:blip r:embed="rId9"/>
          <a:stretch>
            <a:fillRect/>
          </a:stretch>
        </p:blipFill>
        <p:spPr>
          <a:xfrm>
            <a:off x="10096500" y="-114555"/>
            <a:ext cx="2095500" cy="2095500"/>
          </a:xfrm>
          <a:prstGeom prst="rect">
            <a:avLst/>
          </a:prstGeom>
        </p:spPr>
      </p:pic>
      <p:sp>
        <p:nvSpPr>
          <p:cNvPr id="3" name="TextBox 2">
            <a:extLst>
              <a:ext uri="{FF2B5EF4-FFF2-40B4-BE49-F238E27FC236}">
                <a16:creationId xmlns="" xmlns:a16="http://schemas.microsoft.com/office/drawing/2014/main" id="{62F7BACF-BB38-CE48-B912-D61145534EEB}"/>
              </a:ext>
            </a:extLst>
          </p:cNvPr>
          <p:cNvSpPr txBox="1"/>
          <p:nvPr/>
        </p:nvSpPr>
        <p:spPr>
          <a:xfrm>
            <a:off x="4878960" y="765349"/>
            <a:ext cx="646331" cy="646331"/>
          </a:xfrm>
          <a:prstGeom prst="rect">
            <a:avLst/>
          </a:prstGeom>
          <a:noFill/>
        </p:spPr>
        <p:txBody>
          <a:bodyPr wrap="none" rtlCol="0">
            <a:spAutoFit/>
          </a:bodyPr>
          <a:lstStyle/>
          <a:p>
            <a:pPr algn="ct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受講</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algn="ct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証書</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 name="TextBox 6">
            <a:extLst>
              <a:ext uri="{FF2B5EF4-FFF2-40B4-BE49-F238E27FC236}">
                <a16:creationId xmlns="" xmlns:a16="http://schemas.microsoft.com/office/drawing/2014/main" id="{0EB3A23C-C888-4540-BC3F-A22C8C14CD68}"/>
              </a:ext>
            </a:extLst>
          </p:cNvPr>
          <p:cNvSpPr txBox="1"/>
          <p:nvPr/>
        </p:nvSpPr>
        <p:spPr>
          <a:xfrm>
            <a:off x="10548399" y="488350"/>
            <a:ext cx="1251662" cy="923330"/>
          </a:xfrm>
          <a:prstGeom prst="rect">
            <a:avLst/>
          </a:prstGeom>
          <a:noFill/>
        </p:spPr>
        <p:txBody>
          <a:bodyPr wrap="square" rtlCol="0">
            <a:spAutoFit/>
          </a:bodyPr>
          <a:lstStyle/>
          <a:p>
            <a:pPr algn="ct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動画教材活用講師 </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algn="ct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認定証</a:t>
            </a:r>
            <a:endParaRPr 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fld id="{D9226DAE-D732-0D44-A3A9-3426432CAC1A}" type="slidenum">
              <a:rPr lang="en-US" smtClean="0"/>
              <a:t>3</a:t>
            </a:fld>
            <a:endParaRPr lang="en-US"/>
          </a:p>
        </p:txBody>
      </p:sp>
    </p:spTree>
    <p:extLst>
      <p:ext uri="{BB962C8B-B14F-4D97-AF65-F5344CB8AC3E}">
        <p14:creationId xmlns:p14="http://schemas.microsoft.com/office/powerpoint/2010/main" val="3799477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07804" y="571160"/>
            <a:ext cx="6096000" cy="769441"/>
          </a:xfrm>
          <a:prstGeom prst="rect">
            <a:avLst/>
          </a:prstGeom>
        </p:spPr>
        <p:txBody>
          <a:bodyPr>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目標</a:t>
            </a:r>
          </a:p>
        </p:txBody>
      </p:sp>
      <p:grpSp>
        <p:nvGrpSpPr>
          <p:cNvPr id="3" name="グループ化 2"/>
          <p:cNvGrpSpPr/>
          <p:nvPr/>
        </p:nvGrpSpPr>
        <p:grpSpPr>
          <a:xfrm>
            <a:off x="436832" y="2120536"/>
            <a:ext cx="11267768" cy="2916489"/>
            <a:chOff x="393290" y="1989907"/>
            <a:chExt cx="11267768" cy="2916489"/>
          </a:xfrm>
        </p:grpSpPr>
        <p:sp>
          <p:nvSpPr>
            <p:cNvPr id="5" name="正方形/長方形 4"/>
            <p:cNvSpPr/>
            <p:nvPr/>
          </p:nvSpPr>
          <p:spPr>
            <a:xfrm>
              <a:off x="393290" y="1989907"/>
              <a:ext cx="10992465" cy="769441"/>
            </a:xfrm>
            <a:prstGeom prst="rect">
              <a:avLst/>
            </a:prstGeom>
          </p:spPr>
          <p:txBody>
            <a:bodyPr wrap="square">
              <a:spAutoFit/>
            </a:bodyPr>
            <a:lstStyle/>
            <a:p>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① 動画の撮影・簡易編集・シェアができる</a:t>
              </a:r>
            </a:p>
          </p:txBody>
        </p:sp>
        <p:sp>
          <p:nvSpPr>
            <p:cNvPr id="6" name="正方形/長方形 5"/>
            <p:cNvSpPr/>
            <p:nvPr/>
          </p:nvSpPr>
          <p:spPr>
            <a:xfrm>
              <a:off x="393290" y="3037540"/>
              <a:ext cx="11267768" cy="769441"/>
            </a:xfrm>
            <a:prstGeom prst="rect">
              <a:avLst/>
            </a:prstGeom>
          </p:spPr>
          <p:txBody>
            <a:bodyPr wrap="square">
              <a:spAutoFit/>
            </a:bodyPr>
            <a:lstStyle/>
            <a:p>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② “効果のある”</a:t>
              </a:r>
              <a:r>
                <a:rPr lang="ja-JP" altLang="en-US" sz="4400" dirty="0" smtClean="0">
                  <a:solidFill>
                    <a:schemeClr val="tx1">
                      <a:lumMod val="65000"/>
                      <a:lumOff val="35000"/>
                    </a:schemeClr>
                  </a:solidFill>
                  <a:latin typeface="Meiryo UI" panose="020B0604030504040204" pitchFamily="50" charset="-128"/>
                  <a:ea typeface="Meiryo UI" panose="020B0604030504040204" pitchFamily="50" charset="-128"/>
                </a:rPr>
                <a:t>動画教材の</a:t>
              </a:r>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ポイントを説明できる</a:t>
              </a:r>
            </a:p>
          </p:txBody>
        </p:sp>
        <p:sp>
          <p:nvSpPr>
            <p:cNvPr id="7" name="正方形/長方形 6"/>
            <p:cNvSpPr/>
            <p:nvPr/>
          </p:nvSpPr>
          <p:spPr>
            <a:xfrm>
              <a:off x="393290" y="4136955"/>
              <a:ext cx="11267768" cy="769441"/>
            </a:xfrm>
            <a:prstGeom prst="rect">
              <a:avLst/>
            </a:prstGeom>
          </p:spPr>
          <p:txBody>
            <a:bodyPr wrap="square">
              <a:spAutoFit/>
            </a:bodyPr>
            <a:lstStyle/>
            <a:p>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③ 自分の授業で活用する</a:t>
              </a:r>
              <a:r>
                <a:rPr lang="ja-JP" altLang="en-US" sz="4400" dirty="0" smtClean="0">
                  <a:solidFill>
                    <a:schemeClr val="tx1">
                      <a:lumMod val="65000"/>
                      <a:lumOff val="35000"/>
                    </a:schemeClr>
                  </a:solidFill>
                  <a:latin typeface="Meiryo UI" panose="020B0604030504040204" pitchFamily="50" charset="-128"/>
                  <a:ea typeface="Meiryo UI" panose="020B0604030504040204" pitchFamily="50" charset="-128"/>
                </a:rPr>
                <a:t>動画</a:t>
              </a:r>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教材</a:t>
              </a:r>
              <a:r>
                <a:rPr lang="ja-JP" altLang="en-US" sz="4400" dirty="0" smtClean="0">
                  <a:solidFill>
                    <a:schemeClr val="tx1">
                      <a:lumMod val="65000"/>
                      <a:lumOff val="35000"/>
                    </a:schemeClr>
                  </a:solidFill>
                  <a:latin typeface="Meiryo UI" panose="020B0604030504040204" pitchFamily="50" charset="-128"/>
                  <a:ea typeface="Meiryo UI" panose="020B0604030504040204" pitchFamily="50" charset="-128"/>
                </a:rPr>
                <a:t>を</a:t>
              </a:r>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作る</a:t>
              </a:r>
              <a:endParaRPr lang="en-US" altLang="ja-JP" sz="4400" dirty="0">
                <a:solidFill>
                  <a:schemeClr val="tx1">
                    <a:lumMod val="65000"/>
                    <a:lumOff val="35000"/>
                  </a:schemeClr>
                </a:solidFill>
                <a:latin typeface="Meiryo UI" panose="020B0604030504040204" pitchFamily="50" charset="-128"/>
                <a:ea typeface="Meiryo UI" panose="020B0604030504040204" pitchFamily="50" charset="-128"/>
              </a:endParaRPr>
            </a:p>
          </p:txBody>
        </p:sp>
      </p:grpSp>
      <p:sp>
        <p:nvSpPr>
          <p:cNvPr id="2" name="スライド番号プレースホルダー 1"/>
          <p:cNvSpPr>
            <a:spLocks noGrp="1"/>
          </p:cNvSpPr>
          <p:nvPr>
            <p:ph type="sldNum" sz="quarter" idx="12"/>
          </p:nvPr>
        </p:nvSpPr>
        <p:spPr/>
        <p:txBody>
          <a:bodyPr/>
          <a:lstStyle/>
          <a:p>
            <a:fld id="{D9226DAE-D732-0D44-A3A9-3426432CAC1A}" type="slidenum">
              <a:rPr lang="en-US" smtClean="0"/>
              <a:t>30</a:t>
            </a:fld>
            <a:endParaRPr lang="en-US"/>
          </a:p>
        </p:txBody>
      </p:sp>
    </p:spTree>
    <p:extLst>
      <p:ext uri="{BB962C8B-B14F-4D97-AF65-F5344CB8AC3E}">
        <p14:creationId xmlns:p14="http://schemas.microsoft.com/office/powerpoint/2010/main" val="16505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3290" y="498590"/>
            <a:ext cx="6096000" cy="769441"/>
          </a:xfrm>
          <a:prstGeom prst="rect">
            <a:avLst/>
          </a:prstGeom>
        </p:spPr>
        <p:txBody>
          <a:bodyPr>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流</a:t>
            </a:r>
            <a:r>
              <a:rPr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れ</a:t>
            </a:r>
            <a:endPar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40426" y="1310308"/>
            <a:ext cx="10921580" cy="4401205"/>
          </a:xfrm>
          <a:prstGeom prst="rect">
            <a:avLst/>
          </a:prstGeom>
          <a:noFill/>
        </p:spPr>
        <p:txBody>
          <a:bodyPr wrap="none" rtlCol="0">
            <a:spAutoFit/>
          </a:bodyPr>
          <a:lstStyle/>
          <a:p>
            <a:r>
              <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rPr>
              <a:t>①レクチャーポイントを絞り、技術指導まとめシートを</a:t>
            </a:r>
            <a:r>
              <a:rPr kumimoji="1" lang="ja-JP" altLang="en-US" sz="3600" b="1" dirty="0" smtClean="0">
                <a:solidFill>
                  <a:schemeClr val="tx1">
                    <a:lumMod val="65000"/>
                    <a:lumOff val="35000"/>
                  </a:schemeClr>
                </a:solidFill>
                <a:latin typeface="Meiryo UI" panose="020B0604030504040204" pitchFamily="50" charset="-128"/>
                <a:ea typeface="Meiryo UI" panose="020B0604030504040204" pitchFamily="50" charset="-128"/>
              </a:rPr>
              <a:t>完成</a:t>
            </a:r>
            <a:endParaRPr kumimoji="1"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2400"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kumimoji="1" lang="ja-JP" altLang="en-US" sz="3600" dirty="0" smtClean="0">
                <a:solidFill>
                  <a:srgbClr val="FF0000"/>
                </a:solidFill>
                <a:latin typeface="Meiryo UI" panose="020B0604030504040204" pitchFamily="50" charset="-128"/>
                <a:ea typeface="Meiryo UI" panose="020B0604030504040204" pitchFamily="50" charset="-128"/>
              </a:rPr>
              <a:t>↓</a:t>
            </a:r>
            <a:r>
              <a:rPr lang="ja-JP" altLang="en-US" sz="3600" dirty="0">
                <a:solidFill>
                  <a:srgbClr val="FF0000"/>
                </a:solidFill>
                <a:latin typeface="Meiryo UI" panose="020B0604030504040204" pitchFamily="50" charset="-128"/>
                <a:ea typeface="Meiryo UI" panose="020B0604030504040204" pitchFamily="50" charset="-128"/>
              </a:rPr>
              <a:t>ペアでまとめシートをお互いにチェック・ディスカッション・</a:t>
            </a:r>
            <a:r>
              <a:rPr lang="ja-JP" altLang="en-US" sz="3600" dirty="0" smtClean="0">
                <a:solidFill>
                  <a:srgbClr val="FF0000"/>
                </a:solidFill>
                <a:latin typeface="Meiryo UI" panose="020B0604030504040204" pitchFamily="50" charset="-128"/>
                <a:ea typeface="Meiryo UI" panose="020B0604030504040204" pitchFamily="50" charset="-128"/>
              </a:rPr>
              <a:t>修正</a:t>
            </a:r>
            <a:endParaRPr kumimoji="1" lang="en-US" altLang="ja-JP" sz="3600" dirty="0" smtClean="0">
              <a:solidFill>
                <a:srgbClr val="FF0000"/>
              </a:solidFill>
              <a:latin typeface="Meiryo UI" panose="020B0604030504040204" pitchFamily="50" charset="-128"/>
              <a:ea typeface="Meiryo UI" panose="020B0604030504040204" pitchFamily="50" charset="-128"/>
            </a:endParaRPr>
          </a:p>
          <a:p>
            <a:endParaRPr lang="en-US" altLang="ja-JP" sz="2400"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kumimoji="1" lang="ja-JP" altLang="en-US" sz="3600" b="1" dirty="0" smtClean="0">
                <a:solidFill>
                  <a:schemeClr val="tx1">
                    <a:lumMod val="65000"/>
                    <a:lumOff val="35000"/>
                  </a:schemeClr>
                </a:solidFill>
                <a:latin typeface="Meiryo UI" panose="020B0604030504040204" pitchFamily="50" charset="-128"/>
                <a:ea typeface="Meiryo UI" panose="020B0604030504040204" pitchFamily="50" charset="-128"/>
              </a:rPr>
              <a:t>②</a:t>
            </a:r>
            <a:r>
              <a:rPr lang="ja-JP" altLang="en-US" sz="3600" b="1" dirty="0">
                <a:solidFill>
                  <a:schemeClr val="tx1">
                    <a:lumMod val="65000"/>
                    <a:lumOff val="35000"/>
                  </a:schemeClr>
                </a:solidFill>
                <a:latin typeface="Meiryo UI" panose="020B0604030504040204" pitchFamily="50" charset="-128"/>
                <a:ea typeface="Meiryo UI" panose="020B0604030504040204" pitchFamily="50" charset="-128"/>
              </a:rPr>
              <a:t>“まとめシート”を元に動画をお互いに</a:t>
            </a:r>
            <a:r>
              <a:rPr lang="ja-JP" altLang="en-US" sz="3600" b="1" dirty="0" smtClean="0">
                <a:solidFill>
                  <a:schemeClr val="tx1">
                    <a:lumMod val="65000"/>
                    <a:lumOff val="35000"/>
                  </a:schemeClr>
                </a:solidFill>
                <a:latin typeface="Meiryo UI" panose="020B0604030504040204" pitchFamily="50" charset="-128"/>
                <a:ea typeface="Meiryo UI" panose="020B0604030504040204" pitchFamily="50" charset="-128"/>
              </a:rPr>
              <a:t>撮影</a:t>
            </a:r>
            <a:endParaRPr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2400"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kumimoji="1" lang="ja-JP" altLang="en-US" sz="3600" dirty="0" smtClean="0">
                <a:solidFill>
                  <a:schemeClr val="tx1">
                    <a:lumMod val="75000"/>
                    <a:lumOff val="25000"/>
                  </a:schemeClr>
                </a:solidFill>
                <a:latin typeface="Meiryo UI" panose="020B0604030504040204" pitchFamily="50" charset="-128"/>
                <a:ea typeface="Meiryo UI" panose="020B0604030504040204" pitchFamily="50" charset="-128"/>
              </a:rPr>
              <a:t>↓</a:t>
            </a:r>
            <a:endParaRPr kumimoji="1" lang="en-US" altLang="ja-JP" sz="3600" dirty="0" smtClean="0">
              <a:solidFill>
                <a:schemeClr val="tx1">
                  <a:lumMod val="75000"/>
                  <a:lumOff val="25000"/>
                </a:schemeClr>
              </a:solidFill>
              <a:latin typeface="Meiryo UI" panose="020B0604030504040204" pitchFamily="50" charset="-128"/>
              <a:ea typeface="Meiryo UI" panose="020B0604030504040204" pitchFamily="50" charset="-128"/>
            </a:endParaRPr>
          </a:p>
          <a:p>
            <a:endParaRPr kumimoji="1" lang="en-US" altLang="ja-JP" sz="2400"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3600" b="1" dirty="0" smtClean="0">
                <a:solidFill>
                  <a:schemeClr val="tx1">
                    <a:lumMod val="65000"/>
                    <a:lumOff val="35000"/>
                  </a:schemeClr>
                </a:solidFill>
                <a:latin typeface="Meiryo UI" panose="020B0604030504040204" pitchFamily="50" charset="-128"/>
                <a:ea typeface="Meiryo UI" panose="020B0604030504040204" pitchFamily="50" charset="-128"/>
              </a:rPr>
              <a:t>③ </a:t>
            </a:r>
            <a:r>
              <a:rPr lang="ja-JP" altLang="en-US" sz="3600" b="1" dirty="0">
                <a:solidFill>
                  <a:schemeClr val="tx1">
                    <a:lumMod val="65000"/>
                    <a:lumOff val="35000"/>
                  </a:schemeClr>
                </a:solidFill>
                <a:latin typeface="Meiryo UI" panose="020B0604030504040204" pitchFamily="50" charset="-128"/>
                <a:ea typeface="Meiryo UI" panose="020B0604030504040204" pitchFamily="50" charset="-128"/>
              </a:rPr>
              <a:t>動画を公開し共有、グループの代表動画を決め発表</a:t>
            </a:r>
            <a:endPar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31</a:t>
            </a:fld>
            <a:endParaRPr lang="en-US"/>
          </a:p>
        </p:txBody>
      </p:sp>
    </p:spTree>
    <p:extLst>
      <p:ext uri="{BB962C8B-B14F-4D97-AF65-F5344CB8AC3E}">
        <p14:creationId xmlns:p14="http://schemas.microsoft.com/office/powerpoint/2010/main" val="2235689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9226DAE-D732-0D44-A3A9-3426432CAC1A}" type="slidenum">
              <a:rPr lang="en-US" smtClean="0"/>
              <a:t>32</a:t>
            </a:fld>
            <a:endParaRPr lang="en-US"/>
          </a:p>
        </p:txBody>
      </p:sp>
      <p:sp>
        <p:nvSpPr>
          <p:cNvPr id="4" name="Title 4">
            <a:extLst>
              <a:ext uri="{FF2B5EF4-FFF2-40B4-BE49-F238E27FC236}">
                <a16:creationId xmlns="" xmlns:a16="http://schemas.microsoft.com/office/drawing/2014/main" id="{30F4D86C-505B-DB4E-A774-0C055E143A97}"/>
              </a:ext>
            </a:extLst>
          </p:cNvPr>
          <p:cNvSpPr txBox="1">
            <a:spLocks/>
          </p:cNvSpPr>
          <p:nvPr/>
        </p:nvSpPr>
        <p:spPr>
          <a:xfrm>
            <a:off x="838200" y="2006861"/>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ja-JP" altLang="en-US" dirty="0" smtClean="0">
                <a:solidFill>
                  <a:schemeClr val="tx1">
                    <a:lumMod val="65000"/>
                    <a:lumOff val="35000"/>
                  </a:schemeClr>
                </a:solidFill>
              </a:rPr>
              <a:t>動画教材の悪い見本の紹介</a:t>
            </a:r>
            <a:endParaRPr lang="en-US" altLang="ja-JP" dirty="0" smtClean="0">
              <a:solidFill>
                <a:schemeClr val="tx1">
                  <a:lumMod val="65000"/>
                  <a:lumOff val="35000"/>
                </a:schemeClr>
              </a:solidFill>
            </a:endParaRPr>
          </a:p>
        </p:txBody>
      </p:sp>
    </p:spTree>
    <p:extLst>
      <p:ext uri="{BB962C8B-B14F-4D97-AF65-F5344CB8AC3E}">
        <p14:creationId xmlns:p14="http://schemas.microsoft.com/office/powerpoint/2010/main" val="2195885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8810" y="2418965"/>
            <a:ext cx="11616159" cy="2007895"/>
          </a:xfrm>
        </p:spPr>
        <p:txBody>
          <a:bodyPr>
            <a:no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①レクチャーポイントを絞り、</a:t>
            </a:r>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
            </a:r>
            <a:b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b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　 技術指導まとめシートを完成</a:t>
            </a:r>
            <a:endPar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33</a:t>
            </a:fld>
            <a:endParaRPr lang="en-US"/>
          </a:p>
        </p:txBody>
      </p:sp>
    </p:spTree>
    <p:extLst>
      <p:ext uri="{BB962C8B-B14F-4D97-AF65-F5344CB8AC3E}">
        <p14:creationId xmlns:p14="http://schemas.microsoft.com/office/powerpoint/2010/main" val="2475131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175656" y="2050010"/>
            <a:ext cx="7398179" cy="2801073"/>
            <a:chOff x="653143" y="1527497"/>
            <a:chExt cx="7398179" cy="2801073"/>
          </a:xfrm>
        </p:grpSpPr>
        <p:sp>
          <p:nvSpPr>
            <p:cNvPr id="4" name="テキスト ボックス 3"/>
            <p:cNvSpPr txBox="1"/>
            <p:nvPr/>
          </p:nvSpPr>
          <p:spPr>
            <a:xfrm>
              <a:off x="653143" y="1527497"/>
              <a:ext cx="4281941" cy="769441"/>
            </a:xfrm>
            <a:prstGeom prst="rect">
              <a:avLst/>
            </a:prstGeom>
            <a:noFill/>
          </p:spPr>
          <p:txBody>
            <a:bodyPr wrap="none" rtlCol="0">
              <a:spAutoFit/>
            </a:bodyPr>
            <a:lstStyle/>
            <a:p>
              <a:r>
                <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rPr>
                <a:t>動画は</a:t>
              </a:r>
              <a:r>
                <a:rPr kumimoji="1" lang="en-US" altLang="ja-JP" sz="4400" dirty="0">
                  <a:solidFill>
                    <a:schemeClr val="tx1">
                      <a:lumMod val="65000"/>
                      <a:lumOff val="35000"/>
                    </a:schemeClr>
                  </a:solidFill>
                  <a:latin typeface="Meiryo UI" panose="020B0604030504040204" pitchFamily="50" charset="-128"/>
                  <a:ea typeface="Meiryo UI" panose="020B0604030504040204" pitchFamily="50" charset="-128"/>
                </a:rPr>
                <a:t>5</a:t>
              </a:r>
              <a:r>
                <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rPr>
                <a:t>分以内</a:t>
              </a:r>
              <a:r>
                <a:rPr kumimoji="1" lang="ja-JP" altLang="en-US" sz="4400" dirty="0" smtClean="0">
                  <a:solidFill>
                    <a:schemeClr val="tx1">
                      <a:lumMod val="65000"/>
                      <a:lumOff val="35000"/>
                    </a:schemeClr>
                  </a:solidFill>
                  <a:latin typeface="Meiryo UI" panose="020B0604030504040204" pitchFamily="50" charset="-128"/>
                  <a:ea typeface="Meiryo UI" panose="020B0604030504040204" pitchFamily="50" charset="-128"/>
                </a:rPr>
                <a:t>に</a:t>
              </a:r>
              <a:endPar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53143" y="2543313"/>
              <a:ext cx="7398179" cy="769441"/>
            </a:xfrm>
            <a:prstGeom prst="rect">
              <a:avLst/>
            </a:prstGeom>
            <a:noFill/>
          </p:spPr>
          <p:txBody>
            <a:bodyPr wrap="none" rtlCol="0">
              <a:spAutoFit/>
            </a:bodyPr>
            <a:lstStyle/>
            <a:p>
              <a:r>
                <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rPr>
                <a:t>４</a:t>
              </a:r>
              <a:r>
                <a:rPr kumimoji="1" lang="en-US" altLang="ja-JP" sz="4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rPr>
                <a:t>１個に要点を絞ったカンペを</a:t>
              </a:r>
            </a:p>
          </p:txBody>
        </p:sp>
        <p:sp>
          <p:nvSpPr>
            <p:cNvPr id="6" name="テキスト ボックス 5"/>
            <p:cNvSpPr txBox="1"/>
            <p:nvPr/>
          </p:nvSpPr>
          <p:spPr>
            <a:xfrm>
              <a:off x="653143" y="3559129"/>
              <a:ext cx="4195379" cy="769441"/>
            </a:xfrm>
            <a:prstGeom prst="rect">
              <a:avLst/>
            </a:prstGeom>
            <a:noFill/>
          </p:spPr>
          <p:txBody>
            <a:bodyPr wrap="none" rtlCol="0">
              <a:spAutoFit/>
            </a:bodyPr>
            <a:lstStyle/>
            <a:p>
              <a:r>
                <a:rPr kumimoji="1" lang="ja-JP" altLang="en-US" sz="4400" dirty="0">
                  <a:solidFill>
                    <a:schemeClr val="tx1">
                      <a:lumMod val="65000"/>
                      <a:lumOff val="35000"/>
                    </a:schemeClr>
                  </a:solidFill>
                  <a:latin typeface="Meiryo UI" panose="020B0604030504040204" pitchFamily="50" charset="-128"/>
                  <a:ea typeface="Meiryo UI" panose="020B0604030504040204" pitchFamily="50" charset="-128"/>
                </a:rPr>
                <a:t>カメラの画角をメモ</a:t>
              </a:r>
            </a:p>
          </p:txBody>
        </p:sp>
      </p:grpSp>
      <p:sp>
        <p:nvSpPr>
          <p:cNvPr id="2" name="スライド番号プレースホルダー 1"/>
          <p:cNvSpPr>
            <a:spLocks noGrp="1"/>
          </p:cNvSpPr>
          <p:nvPr>
            <p:ph type="sldNum" sz="quarter" idx="12"/>
          </p:nvPr>
        </p:nvSpPr>
        <p:spPr/>
        <p:txBody>
          <a:bodyPr/>
          <a:lstStyle/>
          <a:p>
            <a:fld id="{D9226DAE-D732-0D44-A3A9-3426432CAC1A}" type="slidenum">
              <a:rPr lang="en-US" smtClean="0"/>
              <a:t>34</a:t>
            </a:fld>
            <a:endParaRPr lang="en-US"/>
          </a:p>
        </p:txBody>
      </p:sp>
    </p:spTree>
    <p:extLst>
      <p:ext uri="{BB962C8B-B14F-4D97-AF65-F5344CB8AC3E}">
        <p14:creationId xmlns:p14="http://schemas.microsoft.com/office/powerpoint/2010/main" val="389762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53403" y="4165123"/>
            <a:ext cx="7653057" cy="2062103"/>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スマホで見る時代に</a:t>
            </a:r>
            <a:endParaRPr kumimoji="1" lang="en-US" altLang="ja-JP" sz="3200" dirty="0">
              <a:solidFill>
                <a:schemeClr val="tx1">
                  <a:lumMod val="65000"/>
                  <a:lumOff val="35000"/>
                </a:schemeClr>
              </a:solidFill>
              <a:latin typeface="Meiryo UI" panose="020B0604030504040204" pitchFamily="50" charset="-128"/>
              <a:ea typeface="Meiryo UI" panose="020B0604030504040204" pitchFamily="50" charset="-128"/>
            </a:endParaRPr>
          </a:p>
          <a:p>
            <a:r>
              <a:rPr lang="en-US" altLang="ja-JP" sz="3200" dirty="0">
                <a:solidFill>
                  <a:schemeClr val="tx1">
                    <a:lumMod val="65000"/>
                    <a:lumOff val="35000"/>
                  </a:schemeClr>
                </a:solidFill>
                <a:latin typeface="Meiryo UI" panose="020B0604030504040204" pitchFamily="50" charset="-128"/>
                <a:ea typeface="Meiryo UI" panose="020B0604030504040204" pitchFamily="50" charset="-128"/>
              </a:rPr>
              <a:t>5</a:t>
            </a:r>
            <a:r>
              <a:rPr lang="ja-JP" altLang="en-US" sz="3200" dirty="0">
                <a:solidFill>
                  <a:schemeClr val="tx1">
                    <a:lumMod val="65000"/>
                    <a:lumOff val="35000"/>
                  </a:schemeClr>
                </a:solidFill>
                <a:latin typeface="Meiryo UI" panose="020B0604030504040204" pitchFamily="50" charset="-128"/>
                <a:ea typeface="Meiryo UI" panose="020B0604030504040204" pitchFamily="50" charset="-128"/>
              </a:rPr>
              <a:t>分以上の動画はパケットの兼ね合いから長い</a:t>
            </a:r>
            <a:endParaRPr lang="en-US" altLang="ja-JP" sz="3200" dirty="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3200" dirty="0">
              <a:solidFill>
                <a:schemeClr val="tx1">
                  <a:lumMod val="65000"/>
                  <a:lumOff val="35000"/>
                </a:schemeClr>
              </a:solidFill>
              <a:latin typeface="Meiryo UI" panose="020B0604030504040204" pitchFamily="50" charset="-128"/>
              <a:ea typeface="Meiryo UI" panose="020B0604030504040204" pitchFamily="50" charset="-128"/>
            </a:endParaRPr>
          </a:p>
          <a:p>
            <a:r>
              <a:rPr lang="en-US" altLang="ja-JP" sz="3200" dirty="0" err="1">
                <a:solidFill>
                  <a:schemeClr val="tx1">
                    <a:lumMod val="65000"/>
                    <a:lumOff val="35000"/>
                  </a:schemeClr>
                </a:solidFill>
                <a:latin typeface="Meiryo UI" panose="020B0604030504040204" pitchFamily="50" charset="-128"/>
                <a:ea typeface="Meiryo UI" panose="020B0604030504040204" pitchFamily="50" charset="-128"/>
              </a:rPr>
              <a:t>TikTok</a:t>
            </a:r>
            <a:r>
              <a:rPr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など短く繰り返す動画がトレンド</a:t>
            </a:r>
            <a:endParaRPr kumimoji="1" lang="en-US" altLang="ja-JP" sz="32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052" name="Picture 4" descr="ãTIKTOK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374" y="5227603"/>
            <a:ext cx="1500940" cy="1092113"/>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12790"/>
          <a:stretch/>
        </p:blipFill>
        <p:spPr>
          <a:xfrm>
            <a:off x="8978374" y="3797120"/>
            <a:ext cx="2003745" cy="1310596"/>
          </a:xfrm>
          <a:prstGeom prst="rect">
            <a:avLst/>
          </a:prstGeom>
        </p:spPr>
      </p:pic>
      <p:sp>
        <p:nvSpPr>
          <p:cNvPr id="9" name="テキスト ボックス 8"/>
          <p:cNvSpPr txBox="1"/>
          <p:nvPr/>
        </p:nvSpPr>
        <p:spPr>
          <a:xfrm>
            <a:off x="1253403" y="989011"/>
            <a:ext cx="9629559" cy="3046988"/>
          </a:xfrm>
          <a:prstGeom prst="rect">
            <a:avLst/>
          </a:prstGeom>
          <a:noFill/>
        </p:spPr>
        <p:txBody>
          <a:bodyPr wrap="none" rtlCol="0">
            <a:spAutoFit/>
          </a:bodyPr>
          <a:lstStyle/>
          <a:p>
            <a:r>
              <a:rPr kumimoji="1" lang="ja-JP" altLang="en-US" sz="9600" dirty="0">
                <a:solidFill>
                  <a:srgbClr val="FF0000"/>
                </a:solidFill>
                <a:latin typeface="Meiryo UI" panose="020B0604030504040204" pitchFamily="50" charset="-128"/>
                <a:ea typeface="Meiryo UI" panose="020B0604030504040204" pitchFamily="50" charset="-128"/>
              </a:rPr>
              <a:t>動画は５分以内で</a:t>
            </a:r>
            <a:endParaRPr kumimoji="1" lang="en-US" altLang="ja-JP" sz="9600" dirty="0">
              <a:solidFill>
                <a:srgbClr val="FF0000"/>
              </a:solidFill>
              <a:latin typeface="Meiryo UI" panose="020B0604030504040204" pitchFamily="50" charset="-128"/>
              <a:ea typeface="Meiryo UI" panose="020B0604030504040204" pitchFamily="50" charset="-128"/>
            </a:endParaRPr>
          </a:p>
          <a:p>
            <a:r>
              <a:rPr kumimoji="1" lang="ja-JP" altLang="en-US" sz="9600" dirty="0">
                <a:solidFill>
                  <a:srgbClr val="FF0000"/>
                </a:solidFill>
                <a:latin typeface="Meiryo UI" panose="020B0604030504040204" pitchFamily="50" charset="-128"/>
                <a:ea typeface="Meiryo UI" panose="020B0604030504040204" pitchFamily="50" charset="-128"/>
              </a:rPr>
              <a:t>短く小分けに</a:t>
            </a:r>
            <a:endParaRPr kumimoji="1" lang="en-US" altLang="ja-JP" sz="9600" dirty="0">
              <a:solidFill>
                <a:srgbClr val="FF0000"/>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35</a:t>
            </a:fld>
            <a:endParaRPr lang="en-US"/>
          </a:p>
        </p:txBody>
      </p:sp>
    </p:spTree>
    <p:extLst>
      <p:ext uri="{BB962C8B-B14F-4D97-AF65-F5344CB8AC3E}">
        <p14:creationId xmlns:p14="http://schemas.microsoft.com/office/powerpoint/2010/main" val="2261156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24045" y="942279"/>
            <a:ext cx="6901248" cy="769441"/>
          </a:xfrm>
          <a:prstGeom prst="rect">
            <a:avLst/>
          </a:prstGeom>
          <a:noFill/>
        </p:spPr>
        <p:txBody>
          <a:bodyPr wrap="none" rtlCol="0">
            <a:spAutoFit/>
          </a:bodyPr>
          <a:lstStyle/>
          <a:p>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いきなり動画を撮ってみると</a:t>
            </a:r>
            <a:r>
              <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p>
        </p:txBody>
      </p:sp>
      <p:sp>
        <p:nvSpPr>
          <p:cNvPr id="6" name="テキスト ボックス 5"/>
          <p:cNvSpPr txBox="1"/>
          <p:nvPr/>
        </p:nvSpPr>
        <p:spPr>
          <a:xfrm>
            <a:off x="1094779" y="2561392"/>
            <a:ext cx="8574783" cy="3170099"/>
          </a:xfrm>
          <a:prstGeom prst="rect">
            <a:avLst/>
          </a:prstGeom>
          <a:noFill/>
        </p:spPr>
        <p:txBody>
          <a:bodyPr wrap="none" rtlCol="0">
            <a:spAutoFit/>
          </a:bodyPr>
          <a:lstStyle/>
          <a:p>
            <a:r>
              <a:rPr kumimoji="1" lang="ja-JP" altLang="en-US" sz="4000" dirty="0">
                <a:solidFill>
                  <a:srgbClr val="FF0000"/>
                </a:solidFill>
                <a:latin typeface="Meiryo UI" panose="020B0604030504040204" pitchFamily="50" charset="-128"/>
                <a:ea typeface="Meiryo UI" panose="020B0604030504040204" pitchFamily="50" charset="-128"/>
              </a:rPr>
              <a:t>ダラダラ説明してしまい動画が長くなる</a:t>
            </a:r>
            <a:endParaRPr kumimoji="1" lang="en-US" altLang="ja-JP" sz="4000" dirty="0">
              <a:solidFill>
                <a:srgbClr val="FF0000"/>
              </a:solidFill>
              <a:latin typeface="Meiryo UI" panose="020B0604030504040204" pitchFamily="50" charset="-128"/>
              <a:ea typeface="Meiryo UI" panose="020B0604030504040204" pitchFamily="50" charset="-128"/>
            </a:endParaRPr>
          </a:p>
          <a:p>
            <a:endParaRPr lang="en-US" altLang="ja-JP" sz="4000" dirty="0">
              <a:solidFill>
                <a:srgbClr val="FF0000"/>
              </a:solidFill>
              <a:latin typeface="Meiryo UI" panose="020B0604030504040204" pitchFamily="50" charset="-128"/>
              <a:ea typeface="Meiryo UI" panose="020B0604030504040204" pitchFamily="50" charset="-128"/>
            </a:endParaRPr>
          </a:p>
          <a:p>
            <a:r>
              <a:rPr lang="ja-JP" altLang="en-US" sz="4000" dirty="0">
                <a:solidFill>
                  <a:srgbClr val="FF0000"/>
                </a:solidFill>
                <a:latin typeface="Meiryo UI" panose="020B0604030504040204" pitchFamily="50" charset="-128"/>
                <a:ea typeface="Meiryo UI" panose="020B0604030504040204" pitchFamily="50" charset="-128"/>
              </a:rPr>
              <a:t>自分でどこまで説明したか？わからなくなる</a:t>
            </a:r>
            <a:endParaRPr lang="en-US" altLang="ja-JP" sz="4000" dirty="0">
              <a:solidFill>
                <a:srgbClr val="FF0000"/>
              </a:solidFill>
              <a:latin typeface="Meiryo UI" panose="020B0604030504040204" pitchFamily="50" charset="-128"/>
              <a:ea typeface="Meiryo UI" panose="020B0604030504040204" pitchFamily="50" charset="-128"/>
            </a:endParaRPr>
          </a:p>
          <a:p>
            <a:endParaRPr kumimoji="1" lang="en-US" altLang="ja-JP" sz="4000" dirty="0">
              <a:solidFill>
                <a:srgbClr val="FF0000"/>
              </a:solidFill>
              <a:latin typeface="Meiryo UI" panose="020B0604030504040204" pitchFamily="50" charset="-128"/>
              <a:ea typeface="Meiryo UI" panose="020B0604030504040204" pitchFamily="50" charset="-128"/>
            </a:endParaRPr>
          </a:p>
          <a:p>
            <a:r>
              <a:rPr kumimoji="1" lang="ja-JP" altLang="en-US" sz="4000" dirty="0">
                <a:solidFill>
                  <a:srgbClr val="FF0000"/>
                </a:solidFill>
                <a:latin typeface="Meiryo UI" panose="020B0604030504040204" pitchFamily="50" charset="-128"/>
                <a:ea typeface="Meiryo UI" panose="020B0604030504040204" pitchFamily="50" charset="-128"/>
              </a:rPr>
              <a:t>大事なポイントの説明を忘れた・・・</a:t>
            </a:r>
            <a:endParaRPr kumimoji="1" lang="en-US" altLang="ja-JP" sz="4000" dirty="0">
              <a:solidFill>
                <a:srgbClr val="FF0000"/>
              </a:solidFill>
              <a:latin typeface="Meiryo UI" panose="020B0604030504040204" pitchFamily="50" charset="-128"/>
              <a:ea typeface="Meiryo UI" panose="020B0604030504040204" pitchFamily="50" charset="-128"/>
            </a:endParaRPr>
          </a:p>
        </p:txBody>
      </p:sp>
      <p:sp>
        <p:nvSpPr>
          <p:cNvPr id="3" name="フリーフォーム 2"/>
          <p:cNvSpPr/>
          <p:nvPr/>
        </p:nvSpPr>
        <p:spPr>
          <a:xfrm>
            <a:off x="9646653" y="1758312"/>
            <a:ext cx="2347003" cy="2641600"/>
          </a:xfrm>
          <a:custGeom>
            <a:avLst/>
            <a:gdLst>
              <a:gd name="connsiteX0" fmla="*/ 505327 w 1917035"/>
              <a:gd name="connsiteY0" fmla="*/ 1981200 h 2157663"/>
              <a:gd name="connsiteX1" fmla="*/ 441158 w 1917035"/>
              <a:gd name="connsiteY1" fmla="*/ 1917032 h 2157663"/>
              <a:gd name="connsiteX2" fmla="*/ 385011 w 1917035"/>
              <a:gd name="connsiteY2" fmla="*/ 1876926 h 2157663"/>
              <a:gd name="connsiteX3" fmla="*/ 312821 w 1917035"/>
              <a:gd name="connsiteY3" fmla="*/ 1748590 h 2157663"/>
              <a:gd name="connsiteX4" fmla="*/ 280737 w 1917035"/>
              <a:gd name="connsiteY4" fmla="*/ 1684421 h 2157663"/>
              <a:gd name="connsiteX5" fmla="*/ 264695 w 1917035"/>
              <a:gd name="connsiteY5" fmla="*/ 1604211 h 2157663"/>
              <a:gd name="connsiteX6" fmla="*/ 240632 w 1917035"/>
              <a:gd name="connsiteY6" fmla="*/ 1524000 h 2157663"/>
              <a:gd name="connsiteX7" fmla="*/ 288758 w 1917035"/>
              <a:gd name="connsiteY7" fmla="*/ 1219200 h 2157663"/>
              <a:gd name="connsiteX8" fmla="*/ 497306 w 1917035"/>
              <a:gd name="connsiteY8" fmla="*/ 978568 h 2157663"/>
              <a:gd name="connsiteX9" fmla="*/ 721895 w 1917035"/>
              <a:gd name="connsiteY9" fmla="*/ 858253 h 2157663"/>
              <a:gd name="connsiteX10" fmla="*/ 922421 w 1917035"/>
              <a:gd name="connsiteY10" fmla="*/ 842211 h 2157663"/>
              <a:gd name="connsiteX11" fmla="*/ 1179095 w 1917035"/>
              <a:gd name="connsiteY11" fmla="*/ 850232 h 2157663"/>
              <a:gd name="connsiteX12" fmla="*/ 1251285 w 1917035"/>
              <a:gd name="connsiteY12" fmla="*/ 882316 h 2157663"/>
              <a:gd name="connsiteX13" fmla="*/ 1307432 w 1917035"/>
              <a:gd name="connsiteY13" fmla="*/ 922421 h 2157663"/>
              <a:gd name="connsiteX14" fmla="*/ 1347537 w 1917035"/>
              <a:gd name="connsiteY14" fmla="*/ 946484 h 2157663"/>
              <a:gd name="connsiteX15" fmla="*/ 1387642 w 1917035"/>
              <a:gd name="connsiteY15" fmla="*/ 994611 h 2157663"/>
              <a:gd name="connsiteX16" fmla="*/ 1411706 w 1917035"/>
              <a:gd name="connsiteY16" fmla="*/ 1026695 h 2157663"/>
              <a:gd name="connsiteX17" fmla="*/ 1395664 w 1917035"/>
              <a:gd name="connsiteY17" fmla="*/ 1596190 h 2157663"/>
              <a:gd name="connsiteX18" fmla="*/ 1339516 w 1917035"/>
              <a:gd name="connsiteY18" fmla="*/ 1692442 h 2157663"/>
              <a:gd name="connsiteX19" fmla="*/ 1307432 w 1917035"/>
              <a:gd name="connsiteY19" fmla="*/ 1732547 h 2157663"/>
              <a:gd name="connsiteX20" fmla="*/ 1251285 w 1917035"/>
              <a:gd name="connsiteY20" fmla="*/ 1756611 h 2157663"/>
              <a:gd name="connsiteX21" fmla="*/ 1010653 w 1917035"/>
              <a:gd name="connsiteY21" fmla="*/ 1740568 h 2157663"/>
              <a:gd name="connsiteX22" fmla="*/ 922421 w 1917035"/>
              <a:gd name="connsiteY22" fmla="*/ 1660358 h 2157663"/>
              <a:gd name="connsiteX23" fmla="*/ 890337 w 1917035"/>
              <a:gd name="connsiteY23" fmla="*/ 1612232 h 2157663"/>
              <a:gd name="connsiteX24" fmla="*/ 834190 w 1917035"/>
              <a:gd name="connsiteY24" fmla="*/ 1540042 h 2157663"/>
              <a:gd name="connsiteX25" fmla="*/ 729916 w 1917035"/>
              <a:gd name="connsiteY25" fmla="*/ 1403684 h 2157663"/>
              <a:gd name="connsiteX26" fmla="*/ 705853 w 1917035"/>
              <a:gd name="connsiteY26" fmla="*/ 1347537 h 2157663"/>
              <a:gd name="connsiteX27" fmla="*/ 681790 w 1917035"/>
              <a:gd name="connsiteY27" fmla="*/ 1323474 h 2157663"/>
              <a:gd name="connsiteX28" fmla="*/ 778042 w 1917035"/>
              <a:gd name="connsiteY28" fmla="*/ 1138990 h 2157663"/>
              <a:gd name="connsiteX29" fmla="*/ 1058779 w 1917035"/>
              <a:gd name="connsiteY29" fmla="*/ 962526 h 2157663"/>
              <a:gd name="connsiteX30" fmla="*/ 1443790 w 1917035"/>
              <a:gd name="connsiteY30" fmla="*/ 762000 h 2157663"/>
              <a:gd name="connsiteX31" fmla="*/ 1780674 w 1917035"/>
              <a:gd name="connsiteY31" fmla="*/ 577516 h 2157663"/>
              <a:gd name="connsiteX32" fmla="*/ 1909011 w 1917035"/>
              <a:gd name="connsiteY32" fmla="*/ 497305 h 2157663"/>
              <a:gd name="connsiteX33" fmla="*/ 1876927 w 1917035"/>
              <a:gd name="connsiteY33" fmla="*/ 465221 h 2157663"/>
              <a:gd name="connsiteX34" fmla="*/ 1483895 w 1917035"/>
              <a:gd name="connsiteY34" fmla="*/ 449179 h 2157663"/>
              <a:gd name="connsiteX35" fmla="*/ 1275348 w 1917035"/>
              <a:gd name="connsiteY35" fmla="*/ 425116 h 2157663"/>
              <a:gd name="connsiteX36" fmla="*/ 1074821 w 1917035"/>
              <a:gd name="connsiteY36" fmla="*/ 401053 h 2157663"/>
              <a:gd name="connsiteX37" fmla="*/ 786064 w 1917035"/>
              <a:gd name="connsiteY37" fmla="*/ 409074 h 2157663"/>
              <a:gd name="connsiteX38" fmla="*/ 729916 w 1917035"/>
              <a:gd name="connsiteY38" fmla="*/ 433137 h 2157663"/>
              <a:gd name="connsiteX39" fmla="*/ 657727 w 1917035"/>
              <a:gd name="connsiteY39" fmla="*/ 505326 h 2157663"/>
              <a:gd name="connsiteX40" fmla="*/ 625642 w 1917035"/>
              <a:gd name="connsiteY40" fmla="*/ 577516 h 2157663"/>
              <a:gd name="connsiteX41" fmla="*/ 617621 w 1917035"/>
              <a:gd name="connsiteY41" fmla="*/ 649705 h 2157663"/>
              <a:gd name="connsiteX42" fmla="*/ 601579 w 1917035"/>
              <a:gd name="connsiteY42" fmla="*/ 721895 h 2157663"/>
              <a:gd name="connsiteX43" fmla="*/ 625642 w 1917035"/>
              <a:gd name="connsiteY43" fmla="*/ 1090863 h 2157663"/>
              <a:gd name="connsiteX44" fmla="*/ 705853 w 1917035"/>
              <a:gd name="connsiteY44" fmla="*/ 1211179 h 2157663"/>
              <a:gd name="connsiteX45" fmla="*/ 810127 w 1917035"/>
              <a:gd name="connsiteY45" fmla="*/ 1315453 h 2157663"/>
              <a:gd name="connsiteX46" fmla="*/ 978569 w 1917035"/>
              <a:gd name="connsiteY46" fmla="*/ 1403684 h 2157663"/>
              <a:gd name="connsiteX47" fmla="*/ 1163053 w 1917035"/>
              <a:gd name="connsiteY47" fmla="*/ 1451811 h 2157663"/>
              <a:gd name="connsiteX48" fmla="*/ 1227221 w 1917035"/>
              <a:gd name="connsiteY48" fmla="*/ 1467853 h 2157663"/>
              <a:gd name="connsiteX49" fmla="*/ 1323474 w 1917035"/>
              <a:gd name="connsiteY49" fmla="*/ 1499937 h 2157663"/>
              <a:gd name="connsiteX50" fmla="*/ 1339516 w 1917035"/>
              <a:gd name="connsiteY50" fmla="*/ 1548063 h 2157663"/>
              <a:gd name="connsiteX51" fmla="*/ 1283369 w 1917035"/>
              <a:gd name="connsiteY51" fmla="*/ 1700463 h 2157663"/>
              <a:gd name="connsiteX52" fmla="*/ 1235242 w 1917035"/>
              <a:gd name="connsiteY52" fmla="*/ 1748590 h 2157663"/>
              <a:gd name="connsiteX53" fmla="*/ 1155032 w 1917035"/>
              <a:gd name="connsiteY53" fmla="*/ 1772653 h 2157663"/>
              <a:gd name="connsiteX54" fmla="*/ 970548 w 1917035"/>
              <a:gd name="connsiteY54" fmla="*/ 1820779 h 2157663"/>
              <a:gd name="connsiteX55" fmla="*/ 729916 w 1917035"/>
              <a:gd name="connsiteY55" fmla="*/ 1828800 h 2157663"/>
              <a:gd name="connsiteX56" fmla="*/ 272716 w 1917035"/>
              <a:gd name="connsiteY56" fmla="*/ 1820779 h 2157663"/>
              <a:gd name="connsiteX57" fmla="*/ 232611 w 1917035"/>
              <a:gd name="connsiteY57" fmla="*/ 1796716 h 2157663"/>
              <a:gd name="connsiteX58" fmla="*/ 216569 w 1917035"/>
              <a:gd name="connsiteY58" fmla="*/ 1772653 h 2157663"/>
              <a:gd name="connsiteX59" fmla="*/ 184485 w 1917035"/>
              <a:gd name="connsiteY59" fmla="*/ 1700463 h 2157663"/>
              <a:gd name="connsiteX60" fmla="*/ 136358 w 1917035"/>
              <a:gd name="connsiteY60" fmla="*/ 1540042 h 2157663"/>
              <a:gd name="connsiteX61" fmla="*/ 152400 w 1917035"/>
              <a:gd name="connsiteY61" fmla="*/ 1074821 h 2157663"/>
              <a:gd name="connsiteX62" fmla="*/ 184485 w 1917035"/>
              <a:gd name="connsiteY62" fmla="*/ 1018674 h 2157663"/>
              <a:gd name="connsiteX63" fmla="*/ 232611 w 1917035"/>
              <a:gd name="connsiteY63" fmla="*/ 946484 h 2157663"/>
              <a:gd name="connsiteX64" fmla="*/ 352927 w 1917035"/>
              <a:gd name="connsiteY64" fmla="*/ 826168 h 2157663"/>
              <a:gd name="connsiteX65" fmla="*/ 409074 w 1917035"/>
              <a:gd name="connsiteY65" fmla="*/ 778042 h 2157663"/>
              <a:gd name="connsiteX66" fmla="*/ 553453 w 1917035"/>
              <a:gd name="connsiteY66" fmla="*/ 729916 h 2157663"/>
              <a:gd name="connsiteX67" fmla="*/ 601579 w 1917035"/>
              <a:gd name="connsiteY67" fmla="*/ 705853 h 2157663"/>
              <a:gd name="connsiteX68" fmla="*/ 665748 w 1917035"/>
              <a:gd name="connsiteY68" fmla="*/ 681790 h 2157663"/>
              <a:gd name="connsiteX69" fmla="*/ 641685 w 1917035"/>
              <a:gd name="connsiteY69" fmla="*/ 705853 h 2157663"/>
              <a:gd name="connsiteX70" fmla="*/ 577516 w 1917035"/>
              <a:gd name="connsiteY70" fmla="*/ 745958 h 2157663"/>
              <a:gd name="connsiteX71" fmla="*/ 537411 w 1917035"/>
              <a:gd name="connsiteY71" fmla="*/ 786063 h 2157663"/>
              <a:gd name="connsiteX72" fmla="*/ 433137 w 1917035"/>
              <a:gd name="connsiteY72" fmla="*/ 882316 h 2157663"/>
              <a:gd name="connsiteX73" fmla="*/ 385011 w 1917035"/>
              <a:gd name="connsiteY73" fmla="*/ 954505 h 2157663"/>
              <a:gd name="connsiteX74" fmla="*/ 344906 w 1917035"/>
              <a:gd name="connsiteY74" fmla="*/ 1002632 h 2157663"/>
              <a:gd name="connsiteX75" fmla="*/ 296779 w 1917035"/>
              <a:gd name="connsiteY75" fmla="*/ 1130968 h 2157663"/>
              <a:gd name="connsiteX76" fmla="*/ 280737 w 1917035"/>
              <a:gd name="connsiteY76" fmla="*/ 1163053 h 2157663"/>
              <a:gd name="connsiteX77" fmla="*/ 264695 w 1917035"/>
              <a:gd name="connsiteY77" fmla="*/ 1219200 h 2157663"/>
              <a:gd name="connsiteX78" fmla="*/ 256674 w 1917035"/>
              <a:gd name="connsiteY78" fmla="*/ 1259305 h 2157663"/>
              <a:gd name="connsiteX79" fmla="*/ 240632 w 1917035"/>
              <a:gd name="connsiteY79" fmla="*/ 1291390 h 2157663"/>
              <a:gd name="connsiteX80" fmla="*/ 248653 w 1917035"/>
              <a:gd name="connsiteY80" fmla="*/ 1483895 h 2157663"/>
              <a:gd name="connsiteX81" fmla="*/ 264695 w 1917035"/>
              <a:gd name="connsiteY81" fmla="*/ 1515979 h 2157663"/>
              <a:gd name="connsiteX82" fmla="*/ 320842 w 1917035"/>
              <a:gd name="connsiteY82" fmla="*/ 1596190 h 2157663"/>
              <a:gd name="connsiteX83" fmla="*/ 385011 w 1917035"/>
              <a:gd name="connsiteY83" fmla="*/ 1628274 h 2157663"/>
              <a:gd name="connsiteX84" fmla="*/ 457200 w 1917035"/>
              <a:gd name="connsiteY84" fmla="*/ 1652337 h 2157663"/>
              <a:gd name="connsiteX85" fmla="*/ 673769 w 1917035"/>
              <a:gd name="connsiteY85" fmla="*/ 1700463 h 2157663"/>
              <a:gd name="connsiteX86" fmla="*/ 930442 w 1917035"/>
              <a:gd name="connsiteY86" fmla="*/ 1716505 h 2157663"/>
              <a:gd name="connsiteX87" fmla="*/ 1171074 w 1917035"/>
              <a:gd name="connsiteY87" fmla="*/ 1668379 h 2157663"/>
              <a:gd name="connsiteX88" fmla="*/ 1275348 w 1917035"/>
              <a:gd name="connsiteY88" fmla="*/ 1580147 h 2157663"/>
              <a:gd name="connsiteX89" fmla="*/ 1331495 w 1917035"/>
              <a:gd name="connsiteY89" fmla="*/ 1524000 h 2157663"/>
              <a:gd name="connsiteX90" fmla="*/ 1347537 w 1917035"/>
              <a:gd name="connsiteY90" fmla="*/ 1548063 h 2157663"/>
              <a:gd name="connsiteX91" fmla="*/ 1267327 w 1917035"/>
              <a:gd name="connsiteY91" fmla="*/ 1644316 h 2157663"/>
              <a:gd name="connsiteX92" fmla="*/ 1179095 w 1917035"/>
              <a:gd name="connsiteY92" fmla="*/ 1676400 h 2157663"/>
              <a:gd name="connsiteX93" fmla="*/ 1010653 w 1917035"/>
              <a:gd name="connsiteY93" fmla="*/ 1700463 h 2157663"/>
              <a:gd name="connsiteX94" fmla="*/ 649706 w 1917035"/>
              <a:gd name="connsiteY94" fmla="*/ 1684421 h 2157663"/>
              <a:gd name="connsiteX95" fmla="*/ 401053 w 1917035"/>
              <a:gd name="connsiteY95" fmla="*/ 1467853 h 2157663"/>
              <a:gd name="connsiteX96" fmla="*/ 376990 w 1917035"/>
              <a:gd name="connsiteY96" fmla="*/ 1395663 h 2157663"/>
              <a:gd name="connsiteX97" fmla="*/ 312821 w 1917035"/>
              <a:gd name="connsiteY97" fmla="*/ 1138990 h 2157663"/>
              <a:gd name="connsiteX98" fmla="*/ 304800 w 1917035"/>
              <a:gd name="connsiteY98" fmla="*/ 1066800 h 2157663"/>
              <a:gd name="connsiteX99" fmla="*/ 320842 w 1917035"/>
              <a:gd name="connsiteY99" fmla="*/ 834190 h 2157663"/>
              <a:gd name="connsiteX100" fmla="*/ 336885 w 1917035"/>
              <a:gd name="connsiteY100" fmla="*/ 818147 h 2157663"/>
              <a:gd name="connsiteX101" fmla="*/ 385011 w 1917035"/>
              <a:gd name="connsiteY101" fmla="*/ 802105 h 2157663"/>
              <a:gd name="connsiteX102" fmla="*/ 545432 w 1917035"/>
              <a:gd name="connsiteY102" fmla="*/ 786063 h 2157663"/>
              <a:gd name="connsiteX103" fmla="*/ 946485 w 1917035"/>
              <a:gd name="connsiteY103" fmla="*/ 802105 h 2157663"/>
              <a:gd name="connsiteX104" fmla="*/ 994611 w 1917035"/>
              <a:gd name="connsiteY104" fmla="*/ 850232 h 2157663"/>
              <a:gd name="connsiteX105" fmla="*/ 1050758 w 1917035"/>
              <a:gd name="connsiteY105" fmla="*/ 978568 h 2157663"/>
              <a:gd name="connsiteX106" fmla="*/ 1082842 w 1917035"/>
              <a:gd name="connsiteY106" fmla="*/ 1042737 h 2157663"/>
              <a:gd name="connsiteX107" fmla="*/ 1098885 w 1917035"/>
              <a:gd name="connsiteY107" fmla="*/ 1122947 h 2157663"/>
              <a:gd name="connsiteX108" fmla="*/ 1114927 w 1917035"/>
              <a:gd name="connsiteY108" fmla="*/ 1259305 h 2157663"/>
              <a:gd name="connsiteX109" fmla="*/ 1058779 w 1917035"/>
              <a:gd name="connsiteY109" fmla="*/ 1307432 h 2157663"/>
              <a:gd name="connsiteX110" fmla="*/ 994611 w 1917035"/>
              <a:gd name="connsiteY110" fmla="*/ 1315453 h 2157663"/>
              <a:gd name="connsiteX111" fmla="*/ 673769 w 1917035"/>
              <a:gd name="connsiteY111" fmla="*/ 1347537 h 2157663"/>
              <a:gd name="connsiteX112" fmla="*/ 409074 w 1917035"/>
              <a:gd name="connsiteY112" fmla="*/ 1363579 h 2157663"/>
              <a:gd name="connsiteX113" fmla="*/ 128337 w 1917035"/>
              <a:gd name="connsiteY113" fmla="*/ 1347537 h 2157663"/>
              <a:gd name="connsiteX114" fmla="*/ 104274 w 1917035"/>
              <a:gd name="connsiteY114" fmla="*/ 1307432 h 2157663"/>
              <a:gd name="connsiteX115" fmla="*/ 176464 w 1917035"/>
              <a:gd name="connsiteY115" fmla="*/ 946484 h 2157663"/>
              <a:gd name="connsiteX116" fmla="*/ 216569 w 1917035"/>
              <a:gd name="connsiteY116" fmla="*/ 882316 h 2157663"/>
              <a:gd name="connsiteX117" fmla="*/ 232611 w 1917035"/>
              <a:gd name="connsiteY117" fmla="*/ 818147 h 2157663"/>
              <a:gd name="connsiteX118" fmla="*/ 248653 w 1917035"/>
              <a:gd name="connsiteY118" fmla="*/ 762000 h 2157663"/>
              <a:gd name="connsiteX119" fmla="*/ 232611 w 1917035"/>
              <a:gd name="connsiteY119" fmla="*/ 681790 h 2157663"/>
              <a:gd name="connsiteX120" fmla="*/ 216569 w 1917035"/>
              <a:gd name="connsiteY120" fmla="*/ 705853 h 2157663"/>
              <a:gd name="connsiteX121" fmla="*/ 176464 w 1917035"/>
              <a:gd name="connsiteY121" fmla="*/ 874295 h 2157663"/>
              <a:gd name="connsiteX122" fmla="*/ 192506 w 1917035"/>
              <a:gd name="connsiteY122" fmla="*/ 1235242 h 2157663"/>
              <a:gd name="connsiteX123" fmla="*/ 200527 w 1917035"/>
              <a:gd name="connsiteY123" fmla="*/ 1291390 h 2157663"/>
              <a:gd name="connsiteX124" fmla="*/ 216569 w 1917035"/>
              <a:gd name="connsiteY124" fmla="*/ 1323474 h 2157663"/>
              <a:gd name="connsiteX125" fmla="*/ 232611 w 1917035"/>
              <a:gd name="connsiteY125" fmla="*/ 1363579 h 2157663"/>
              <a:gd name="connsiteX126" fmla="*/ 240632 w 1917035"/>
              <a:gd name="connsiteY126" fmla="*/ 1411705 h 2157663"/>
              <a:gd name="connsiteX127" fmla="*/ 280737 w 1917035"/>
              <a:gd name="connsiteY127" fmla="*/ 1483895 h 2157663"/>
              <a:gd name="connsiteX128" fmla="*/ 296779 w 1917035"/>
              <a:gd name="connsiteY128" fmla="*/ 1524000 h 2157663"/>
              <a:gd name="connsiteX129" fmla="*/ 417095 w 1917035"/>
              <a:gd name="connsiteY129" fmla="*/ 1604211 h 2157663"/>
              <a:gd name="connsiteX130" fmla="*/ 465221 w 1917035"/>
              <a:gd name="connsiteY130" fmla="*/ 1636295 h 2157663"/>
              <a:gd name="connsiteX131" fmla="*/ 521369 w 1917035"/>
              <a:gd name="connsiteY131" fmla="*/ 1652337 h 2157663"/>
              <a:gd name="connsiteX132" fmla="*/ 585537 w 1917035"/>
              <a:gd name="connsiteY132" fmla="*/ 1676400 h 2157663"/>
              <a:gd name="connsiteX133" fmla="*/ 641685 w 1917035"/>
              <a:gd name="connsiteY133" fmla="*/ 1700463 h 2157663"/>
              <a:gd name="connsiteX134" fmla="*/ 770021 w 1917035"/>
              <a:gd name="connsiteY134" fmla="*/ 1724526 h 2157663"/>
              <a:gd name="connsiteX135" fmla="*/ 1058779 w 1917035"/>
              <a:gd name="connsiteY135" fmla="*/ 1628274 h 2157663"/>
              <a:gd name="connsiteX136" fmla="*/ 1074821 w 1917035"/>
              <a:gd name="connsiteY136" fmla="*/ 1572126 h 2157663"/>
              <a:gd name="connsiteX137" fmla="*/ 1058779 w 1917035"/>
              <a:gd name="connsiteY137" fmla="*/ 1339516 h 2157663"/>
              <a:gd name="connsiteX138" fmla="*/ 1018674 w 1917035"/>
              <a:gd name="connsiteY138" fmla="*/ 1267326 h 2157663"/>
              <a:gd name="connsiteX139" fmla="*/ 922421 w 1917035"/>
              <a:gd name="connsiteY139" fmla="*/ 1114926 h 2157663"/>
              <a:gd name="connsiteX140" fmla="*/ 882316 w 1917035"/>
              <a:gd name="connsiteY140" fmla="*/ 1050758 h 2157663"/>
              <a:gd name="connsiteX141" fmla="*/ 794085 w 1917035"/>
              <a:gd name="connsiteY141" fmla="*/ 962526 h 2157663"/>
              <a:gd name="connsiteX142" fmla="*/ 721895 w 1917035"/>
              <a:gd name="connsiteY142" fmla="*/ 890337 h 2157663"/>
              <a:gd name="connsiteX143" fmla="*/ 689811 w 1917035"/>
              <a:gd name="connsiteY143" fmla="*/ 850232 h 2157663"/>
              <a:gd name="connsiteX144" fmla="*/ 665748 w 1917035"/>
              <a:gd name="connsiteY144" fmla="*/ 794084 h 2157663"/>
              <a:gd name="connsiteX145" fmla="*/ 657727 w 1917035"/>
              <a:gd name="connsiteY145" fmla="*/ 770021 h 2157663"/>
              <a:gd name="connsiteX146" fmla="*/ 633664 w 1917035"/>
              <a:gd name="connsiteY146" fmla="*/ 737937 h 2157663"/>
              <a:gd name="connsiteX147" fmla="*/ 641685 w 1917035"/>
              <a:gd name="connsiteY147" fmla="*/ 545432 h 2157663"/>
              <a:gd name="connsiteX148" fmla="*/ 697832 w 1917035"/>
              <a:gd name="connsiteY148" fmla="*/ 481263 h 2157663"/>
              <a:gd name="connsiteX149" fmla="*/ 745958 w 1917035"/>
              <a:gd name="connsiteY149" fmla="*/ 441158 h 2157663"/>
              <a:gd name="connsiteX150" fmla="*/ 898358 w 1917035"/>
              <a:gd name="connsiteY150" fmla="*/ 409074 h 2157663"/>
              <a:gd name="connsiteX151" fmla="*/ 1291390 w 1917035"/>
              <a:gd name="connsiteY151" fmla="*/ 457200 h 2157663"/>
              <a:gd name="connsiteX152" fmla="*/ 1315453 w 1917035"/>
              <a:gd name="connsiteY152" fmla="*/ 473242 h 2157663"/>
              <a:gd name="connsiteX153" fmla="*/ 1355558 w 1917035"/>
              <a:gd name="connsiteY153" fmla="*/ 513347 h 2157663"/>
              <a:gd name="connsiteX154" fmla="*/ 1379621 w 1917035"/>
              <a:gd name="connsiteY154" fmla="*/ 569495 h 2157663"/>
              <a:gd name="connsiteX155" fmla="*/ 1395664 w 1917035"/>
              <a:gd name="connsiteY155" fmla="*/ 737937 h 2157663"/>
              <a:gd name="connsiteX156" fmla="*/ 1355558 w 1917035"/>
              <a:gd name="connsiteY156" fmla="*/ 970547 h 2157663"/>
              <a:gd name="connsiteX157" fmla="*/ 1235242 w 1917035"/>
              <a:gd name="connsiteY157" fmla="*/ 1082842 h 2157663"/>
              <a:gd name="connsiteX158" fmla="*/ 1098885 w 1917035"/>
              <a:gd name="connsiteY158" fmla="*/ 1171074 h 2157663"/>
              <a:gd name="connsiteX159" fmla="*/ 1026695 w 1917035"/>
              <a:gd name="connsiteY159" fmla="*/ 1187116 h 2157663"/>
              <a:gd name="connsiteX160" fmla="*/ 737937 w 1917035"/>
              <a:gd name="connsiteY160" fmla="*/ 1155032 h 2157663"/>
              <a:gd name="connsiteX161" fmla="*/ 585537 w 1917035"/>
              <a:gd name="connsiteY161" fmla="*/ 994611 h 2157663"/>
              <a:gd name="connsiteX162" fmla="*/ 537411 w 1917035"/>
              <a:gd name="connsiteY162" fmla="*/ 810126 h 2157663"/>
              <a:gd name="connsiteX163" fmla="*/ 553453 w 1917035"/>
              <a:gd name="connsiteY163" fmla="*/ 441158 h 2157663"/>
              <a:gd name="connsiteX164" fmla="*/ 633664 w 1917035"/>
              <a:gd name="connsiteY164" fmla="*/ 368968 h 2157663"/>
              <a:gd name="connsiteX165" fmla="*/ 673769 w 1917035"/>
              <a:gd name="connsiteY165" fmla="*/ 344905 h 2157663"/>
              <a:gd name="connsiteX166" fmla="*/ 802106 w 1917035"/>
              <a:gd name="connsiteY166" fmla="*/ 336884 h 2157663"/>
              <a:gd name="connsiteX167" fmla="*/ 721895 w 1917035"/>
              <a:gd name="connsiteY167" fmla="*/ 272716 h 2157663"/>
              <a:gd name="connsiteX168" fmla="*/ 649706 w 1917035"/>
              <a:gd name="connsiteY168" fmla="*/ 256674 h 2157663"/>
              <a:gd name="connsiteX169" fmla="*/ 617621 w 1917035"/>
              <a:gd name="connsiteY169" fmla="*/ 248653 h 2157663"/>
              <a:gd name="connsiteX170" fmla="*/ 344906 w 1917035"/>
              <a:gd name="connsiteY170" fmla="*/ 280737 h 2157663"/>
              <a:gd name="connsiteX171" fmla="*/ 264695 w 1917035"/>
              <a:gd name="connsiteY171" fmla="*/ 360947 h 2157663"/>
              <a:gd name="connsiteX172" fmla="*/ 256674 w 1917035"/>
              <a:gd name="connsiteY172" fmla="*/ 385011 h 2157663"/>
              <a:gd name="connsiteX173" fmla="*/ 232611 w 1917035"/>
              <a:gd name="connsiteY173" fmla="*/ 425116 h 2157663"/>
              <a:gd name="connsiteX174" fmla="*/ 208548 w 1917035"/>
              <a:gd name="connsiteY174" fmla="*/ 529390 h 2157663"/>
              <a:gd name="connsiteX175" fmla="*/ 248653 w 1917035"/>
              <a:gd name="connsiteY175" fmla="*/ 818147 h 2157663"/>
              <a:gd name="connsiteX176" fmla="*/ 280737 w 1917035"/>
              <a:gd name="connsiteY176" fmla="*/ 866274 h 2157663"/>
              <a:gd name="connsiteX177" fmla="*/ 320842 w 1917035"/>
              <a:gd name="connsiteY177" fmla="*/ 906379 h 2157663"/>
              <a:gd name="connsiteX178" fmla="*/ 368969 w 1917035"/>
              <a:gd name="connsiteY178" fmla="*/ 946484 h 2157663"/>
              <a:gd name="connsiteX179" fmla="*/ 537411 w 1917035"/>
              <a:gd name="connsiteY179" fmla="*/ 994611 h 2157663"/>
              <a:gd name="connsiteX180" fmla="*/ 625642 w 1917035"/>
              <a:gd name="connsiteY180" fmla="*/ 1002632 h 2157663"/>
              <a:gd name="connsiteX181" fmla="*/ 930442 w 1917035"/>
              <a:gd name="connsiteY181" fmla="*/ 946484 h 2157663"/>
              <a:gd name="connsiteX182" fmla="*/ 986590 w 1917035"/>
              <a:gd name="connsiteY182" fmla="*/ 906379 h 2157663"/>
              <a:gd name="connsiteX183" fmla="*/ 1074821 w 1917035"/>
              <a:gd name="connsiteY183" fmla="*/ 802105 h 2157663"/>
              <a:gd name="connsiteX184" fmla="*/ 1098885 w 1917035"/>
              <a:gd name="connsiteY184" fmla="*/ 729916 h 2157663"/>
              <a:gd name="connsiteX185" fmla="*/ 1106906 w 1917035"/>
              <a:gd name="connsiteY185" fmla="*/ 681790 h 2157663"/>
              <a:gd name="connsiteX186" fmla="*/ 1114927 w 1917035"/>
              <a:gd name="connsiteY186" fmla="*/ 657726 h 2157663"/>
              <a:gd name="connsiteX187" fmla="*/ 1122948 w 1917035"/>
              <a:gd name="connsiteY187" fmla="*/ 625642 h 2157663"/>
              <a:gd name="connsiteX188" fmla="*/ 1211179 w 1917035"/>
              <a:gd name="connsiteY188" fmla="*/ 649705 h 2157663"/>
              <a:gd name="connsiteX189" fmla="*/ 1283369 w 1917035"/>
              <a:gd name="connsiteY189" fmla="*/ 657726 h 2157663"/>
              <a:gd name="connsiteX190" fmla="*/ 1339516 w 1917035"/>
              <a:gd name="connsiteY190" fmla="*/ 681790 h 2157663"/>
              <a:gd name="connsiteX191" fmla="*/ 1387642 w 1917035"/>
              <a:gd name="connsiteY191" fmla="*/ 697832 h 2157663"/>
              <a:gd name="connsiteX192" fmla="*/ 1451811 w 1917035"/>
              <a:gd name="connsiteY192" fmla="*/ 721895 h 2157663"/>
              <a:gd name="connsiteX193" fmla="*/ 1540042 w 1917035"/>
              <a:gd name="connsiteY193" fmla="*/ 842211 h 2157663"/>
              <a:gd name="connsiteX194" fmla="*/ 1572127 w 1917035"/>
              <a:gd name="connsiteY194" fmla="*/ 1010653 h 2157663"/>
              <a:gd name="connsiteX195" fmla="*/ 1540042 w 1917035"/>
              <a:gd name="connsiteY195" fmla="*/ 1540042 h 2157663"/>
              <a:gd name="connsiteX196" fmla="*/ 1499937 w 1917035"/>
              <a:gd name="connsiteY196" fmla="*/ 1604211 h 2157663"/>
              <a:gd name="connsiteX197" fmla="*/ 1483895 w 1917035"/>
              <a:gd name="connsiteY197" fmla="*/ 1628274 h 2157663"/>
              <a:gd name="connsiteX198" fmla="*/ 1467853 w 1917035"/>
              <a:gd name="connsiteY198" fmla="*/ 1652337 h 2157663"/>
              <a:gd name="connsiteX199" fmla="*/ 1451811 w 1917035"/>
              <a:gd name="connsiteY199" fmla="*/ 1692442 h 2157663"/>
              <a:gd name="connsiteX200" fmla="*/ 1467853 w 1917035"/>
              <a:gd name="connsiteY200" fmla="*/ 1724526 h 2157663"/>
              <a:gd name="connsiteX201" fmla="*/ 1459832 w 1917035"/>
              <a:gd name="connsiteY201" fmla="*/ 1828800 h 2157663"/>
              <a:gd name="connsiteX202" fmla="*/ 1379621 w 1917035"/>
              <a:gd name="connsiteY202" fmla="*/ 1900990 h 2157663"/>
              <a:gd name="connsiteX203" fmla="*/ 1331495 w 1917035"/>
              <a:gd name="connsiteY203" fmla="*/ 1917032 h 2157663"/>
              <a:gd name="connsiteX204" fmla="*/ 1283369 w 1917035"/>
              <a:gd name="connsiteY204" fmla="*/ 1941095 h 2157663"/>
              <a:gd name="connsiteX205" fmla="*/ 1235242 w 1917035"/>
              <a:gd name="connsiteY205" fmla="*/ 1973179 h 2157663"/>
              <a:gd name="connsiteX206" fmla="*/ 1171074 w 1917035"/>
              <a:gd name="connsiteY206" fmla="*/ 1989221 h 2157663"/>
              <a:gd name="connsiteX207" fmla="*/ 1114927 w 1917035"/>
              <a:gd name="connsiteY207" fmla="*/ 2005263 h 2157663"/>
              <a:gd name="connsiteX208" fmla="*/ 962527 w 1917035"/>
              <a:gd name="connsiteY208" fmla="*/ 2069432 h 2157663"/>
              <a:gd name="connsiteX209" fmla="*/ 786064 w 1917035"/>
              <a:gd name="connsiteY209" fmla="*/ 2093495 h 2157663"/>
              <a:gd name="connsiteX210" fmla="*/ 617621 w 1917035"/>
              <a:gd name="connsiteY210" fmla="*/ 2077453 h 2157663"/>
              <a:gd name="connsiteX211" fmla="*/ 569495 w 1917035"/>
              <a:gd name="connsiteY211" fmla="*/ 2013284 h 2157663"/>
              <a:gd name="connsiteX212" fmla="*/ 553453 w 1917035"/>
              <a:gd name="connsiteY212" fmla="*/ 1949116 h 2157663"/>
              <a:gd name="connsiteX213" fmla="*/ 561474 w 1917035"/>
              <a:gd name="connsiteY213" fmla="*/ 1852863 h 2157663"/>
              <a:gd name="connsiteX214" fmla="*/ 810127 w 1917035"/>
              <a:gd name="connsiteY214" fmla="*/ 1684421 h 2157663"/>
              <a:gd name="connsiteX215" fmla="*/ 914400 w 1917035"/>
              <a:gd name="connsiteY215" fmla="*/ 1620253 h 2157663"/>
              <a:gd name="connsiteX216" fmla="*/ 1090864 w 1917035"/>
              <a:gd name="connsiteY216" fmla="*/ 1572126 h 2157663"/>
              <a:gd name="connsiteX217" fmla="*/ 1179095 w 1917035"/>
              <a:gd name="connsiteY217" fmla="*/ 1532021 h 2157663"/>
              <a:gd name="connsiteX218" fmla="*/ 1243264 w 1917035"/>
              <a:gd name="connsiteY218" fmla="*/ 1507958 h 2157663"/>
              <a:gd name="connsiteX219" fmla="*/ 1251285 w 1917035"/>
              <a:gd name="connsiteY219" fmla="*/ 1556084 h 2157663"/>
              <a:gd name="connsiteX220" fmla="*/ 1235242 w 1917035"/>
              <a:gd name="connsiteY220" fmla="*/ 1660358 h 2157663"/>
              <a:gd name="connsiteX221" fmla="*/ 1138990 w 1917035"/>
              <a:gd name="connsiteY221" fmla="*/ 1756611 h 2157663"/>
              <a:gd name="connsiteX222" fmla="*/ 994611 w 1917035"/>
              <a:gd name="connsiteY222" fmla="*/ 1812758 h 2157663"/>
              <a:gd name="connsiteX223" fmla="*/ 906379 w 1917035"/>
              <a:gd name="connsiteY223" fmla="*/ 1852863 h 2157663"/>
              <a:gd name="connsiteX224" fmla="*/ 826169 w 1917035"/>
              <a:gd name="connsiteY224" fmla="*/ 1884947 h 2157663"/>
              <a:gd name="connsiteX225" fmla="*/ 745958 w 1917035"/>
              <a:gd name="connsiteY225" fmla="*/ 1925053 h 2157663"/>
              <a:gd name="connsiteX226" fmla="*/ 689811 w 1917035"/>
              <a:gd name="connsiteY226" fmla="*/ 1941095 h 2157663"/>
              <a:gd name="connsiteX227" fmla="*/ 625642 w 1917035"/>
              <a:gd name="connsiteY227" fmla="*/ 1965158 h 2157663"/>
              <a:gd name="connsiteX228" fmla="*/ 569495 w 1917035"/>
              <a:gd name="connsiteY228" fmla="*/ 1981200 h 2157663"/>
              <a:gd name="connsiteX229" fmla="*/ 497306 w 1917035"/>
              <a:gd name="connsiteY229" fmla="*/ 2005263 h 2157663"/>
              <a:gd name="connsiteX230" fmla="*/ 393032 w 1917035"/>
              <a:gd name="connsiteY230" fmla="*/ 2013284 h 2157663"/>
              <a:gd name="connsiteX231" fmla="*/ 352927 w 1917035"/>
              <a:gd name="connsiteY231" fmla="*/ 2037347 h 2157663"/>
              <a:gd name="connsiteX232" fmla="*/ 320842 w 1917035"/>
              <a:gd name="connsiteY232" fmla="*/ 2053390 h 2157663"/>
              <a:gd name="connsiteX233" fmla="*/ 272716 w 1917035"/>
              <a:gd name="connsiteY233" fmla="*/ 2085474 h 2157663"/>
              <a:gd name="connsiteX234" fmla="*/ 232611 w 1917035"/>
              <a:gd name="connsiteY234" fmla="*/ 2101516 h 2157663"/>
              <a:gd name="connsiteX235" fmla="*/ 208548 w 1917035"/>
              <a:gd name="connsiteY235" fmla="*/ 2117558 h 2157663"/>
              <a:gd name="connsiteX236" fmla="*/ 168442 w 1917035"/>
              <a:gd name="connsiteY236" fmla="*/ 2133600 h 2157663"/>
              <a:gd name="connsiteX237" fmla="*/ 152400 w 1917035"/>
              <a:gd name="connsiteY237" fmla="*/ 2157663 h 2157663"/>
              <a:gd name="connsiteX238" fmla="*/ 96253 w 1917035"/>
              <a:gd name="connsiteY238" fmla="*/ 2093495 h 2157663"/>
              <a:gd name="connsiteX239" fmla="*/ 56148 w 1917035"/>
              <a:gd name="connsiteY239" fmla="*/ 2013284 h 2157663"/>
              <a:gd name="connsiteX240" fmla="*/ 40106 w 1917035"/>
              <a:gd name="connsiteY240" fmla="*/ 1949116 h 2157663"/>
              <a:gd name="connsiteX241" fmla="*/ 0 w 1917035"/>
              <a:gd name="connsiteY241" fmla="*/ 1804737 h 2157663"/>
              <a:gd name="connsiteX242" fmla="*/ 16042 w 1917035"/>
              <a:gd name="connsiteY242" fmla="*/ 1548063 h 2157663"/>
              <a:gd name="connsiteX243" fmla="*/ 40106 w 1917035"/>
              <a:gd name="connsiteY243" fmla="*/ 1491916 h 2157663"/>
              <a:gd name="connsiteX244" fmla="*/ 64169 w 1917035"/>
              <a:gd name="connsiteY244" fmla="*/ 1475874 h 2157663"/>
              <a:gd name="connsiteX245" fmla="*/ 112295 w 1917035"/>
              <a:gd name="connsiteY245" fmla="*/ 1451811 h 2157663"/>
              <a:gd name="connsiteX246" fmla="*/ 296779 w 1917035"/>
              <a:gd name="connsiteY246" fmla="*/ 1411705 h 2157663"/>
              <a:gd name="connsiteX247" fmla="*/ 705853 w 1917035"/>
              <a:gd name="connsiteY247" fmla="*/ 1419726 h 2157663"/>
              <a:gd name="connsiteX248" fmla="*/ 737937 w 1917035"/>
              <a:gd name="connsiteY248" fmla="*/ 1427747 h 2157663"/>
              <a:gd name="connsiteX249" fmla="*/ 786064 w 1917035"/>
              <a:gd name="connsiteY249" fmla="*/ 1467853 h 2157663"/>
              <a:gd name="connsiteX250" fmla="*/ 802106 w 1917035"/>
              <a:gd name="connsiteY250" fmla="*/ 1532021 h 2157663"/>
              <a:gd name="connsiteX251" fmla="*/ 874295 w 1917035"/>
              <a:gd name="connsiteY251" fmla="*/ 1612232 h 2157663"/>
              <a:gd name="connsiteX252" fmla="*/ 906379 w 1917035"/>
              <a:gd name="connsiteY252" fmla="*/ 1620253 h 2157663"/>
              <a:gd name="connsiteX253" fmla="*/ 978569 w 1917035"/>
              <a:gd name="connsiteY253" fmla="*/ 1540042 h 2157663"/>
              <a:gd name="connsiteX254" fmla="*/ 1026695 w 1917035"/>
              <a:gd name="connsiteY254" fmla="*/ 1483895 h 2157663"/>
              <a:gd name="connsiteX255" fmla="*/ 1106906 w 1917035"/>
              <a:gd name="connsiteY255" fmla="*/ 1259305 h 2157663"/>
              <a:gd name="connsiteX256" fmla="*/ 1130969 w 1917035"/>
              <a:gd name="connsiteY256" fmla="*/ 1106905 h 2157663"/>
              <a:gd name="connsiteX257" fmla="*/ 1138990 w 1917035"/>
              <a:gd name="connsiteY257" fmla="*/ 1034716 h 2157663"/>
              <a:gd name="connsiteX258" fmla="*/ 1130969 w 1917035"/>
              <a:gd name="connsiteY258" fmla="*/ 770021 h 2157663"/>
              <a:gd name="connsiteX259" fmla="*/ 1098885 w 1917035"/>
              <a:gd name="connsiteY259" fmla="*/ 721895 h 2157663"/>
              <a:gd name="connsiteX260" fmla="*/ 1090864 w 1917035"/>
              <a:gd name="connsiteY260" fmla="*/ 697832 h 2157663"/>
              <a:gd name="connsiteX261" fmla="*/ 1066800 w 1917035"/>
              <a:gd name="connsiteY261" fmla="*/ 665747 h 2157663"/>
              <a:gd name="connsiteX262" fmla="*/ 1026695 w 1917035"/>
              <a:gd name="connsiteY262" fmla="*/ 617621 h 2157663"/>
              <a:gd name="connsiteX263" fmla="*/ 962527 w 1917035"/>
              <a:gd name="connsiteY263" fmla="*/ 537411 h 2157663"/>
              <a:gd name="connsiteX264" fmla="*/ 922421 w 1917035"/>
              <a:gd name="connsiteY264" fmla="*/ 513347 h 2157663"/>
              <a:gd name="connsiteX265" fmla="*/ 842211 w 1917035"/>
              <a:gd name="connsiteY265" fmla="*/ 441158 h 2157663"/>
              <a:gd name="connsiteX266" fmla="*/ 802106 w 1917035"/>
              <a:gd name="connsiteY266" fmla="*/ 417095 h 2157663"/>
              <a:gd name="connsiteX267" fmla="*/ 737937 w 1917035"/>
              <a:gd name="connsiteY267" fmla="*/ 385011 h 2157663"/>
              <a:gd name="connsiteX268" fmla="*/ 745958 w 1917035"/>
              <a:gd name="connsiteY268" fmla="*/ 425116 h 2157663"/>
              <a:gd name="connsiteX269" fmla="*/ 850232 w 1917035"/>
              <a:gd name="connsiteY269" fmla="*/ 457200 h 2157663"/>
              <a:gd name="connsiteX270" fmla="*/ 1010653 w 1917035"/>
              <a:gd name="connsiteY270" fmla="*/ 433137 h 2157663"/>
              <a:gd name="connsiteX271" fmla="*/ 1042737 w 1917035"/>
              <a:gd name="connsiteY271" fmla="*/ 401053 h 2157663"/>
              <a:gd name="connsiteX272" fmla="*/ 1171074 w 1917035"/>
              <a:gd name="connsiteY272" fmla="*/ 304800 h 2157663"/>
              <a:gd name="connsiteX273" fmla="*/ 1203158 w 1917035"/>
              <a:gd name="connsiteY273" fmla="*/ 280737 h 2157663"/>
              <a:gd name="connsiteX274" fmla="*/ 1347537 w 1917035"/>
              <a:gd name="connsiteY274" fmla="*/ 200526 h 2157663"/>
              <a:gd name="connsiteX275" fmla="*/ 1459832 w 1917035"/>
              <a:gd name="connsiteY275" fmla="*/ 88232 h 2157663"/>
              <a:gd name="connsiteX276" fmla="*/ 1443790 w 1917035"/>
              <a:gd name="connsiteY276" fmla="*/ 56147 h 2157663"/>
              <a:gd name="connsiteX277" fmla="*/ 1347537 w 1917035"/>
              <a:gd name="connsiteY277" fmla="*/ 24063 h 2157663"/>
              <a:gd name="connsiteX278" fmla="*/ 1235242 w 1917035"/>
              <a:gd name="connsiteY278" fmla="*/ 0 h 2157663"/>
              <a:gd name="connsiteX279" fmla="*/ 954506 w 1917035"/>
              <a:gd name="connsiteY279" fmla="*/ 72190 h 2157663"/>
              <a:gd name="connsiteX280" fmla="*/ 882316 w 1917035"/>
              <a:gd name="connsiteY280" fmla="*/ 208547 h 2157663"/>
              <a:gd name="connsiteX281" fmla="*/ 866274 w 1917035"/>
              <a:gd name="connsiteY281" fmla="*/ 272716 h 2157663"/>
              <a:gd name="connsiteX282" fmla="*/ 882316 w 1917035"/>
              <a:gd name="connsiteY282" fmla="*/ 465221 h 2157663"/>
              <a:gd name="connsiteX283" fmla="*/ 978569 w 1917035"/>
              <a:gd name="connsiteY283" fmla="*/ 625642 h 2157663"/>
              <a:gd name="connsiteX284" fmla="*/ 1042737 w 1917035"/>
              <a:gd name="connsiteY284" fmla="*/ 705853 h 2157663"/>
              <a:gd name="connsiteX285" fmla="*/ 1299411 w 1917035"/>
              <a:gd name="connsiteY285" fmla="*/ 874295 h 2157663"/>
              <a:gd name="connsiteX286" fmla="*/ 1363579 w 1917035"/>
              <a:gd name="connsiteY286" fmla="*/ 890337 h 2157663"/>
              <a:gd name="connsiteX287" fmla="*/ 1499937 w 1917035"/>
              <a:gd name="connsiteY287" fmla="*/ 930442 h 2157663"/>
              <a:gd name="connsiteX288" fmla="*/ 1588169 w 1917035"/>
              <a:gd name="connsiteY288" fmla="*/ 930442 h 2157663"/>
              <a:gd name="connsiteX289" fmla="*/ 1636295 w 1917035"/>
              <a:gd name="connsiteY289" fmla="*/ 938463 h 2157663"/>
              <a:gd name="connsiteX290" fmla="*/ 1676400 w 1917035"/>
              <a:gd name="connsiteY290" fmla="*/ 1195137 h 2157663"/>
              <a:gd name="connsiteX291" fmla="*/ 1628274 w 1917035"/>
              <a:gd name="connsiteY291" fmla="*/ 1299411 h 2157663"/>
              <a:gd name="connsiteX292" fmla="*/ 1580148 w 1917035"/>
              <a:gd name="connsiteY292" fmla="*/ 1355558 h 2157663"/>
              <a:gd name="connsiteX293" fmla="*/ 1540042 w 1917035"/>
              <a:gd name="connsiteY293" fmla="*/ 1411705 h 2157663"/>
              <a:gd name="connsiteX294" fmla="*/ 1411706 w 1917035"/>
              <a:gd name="connsiteY294" fmla="*/ 1515979 h 2157663"/>
              <a:gd name="connsiteX295" fmla="*/ 1355558 w 1917035"/>
              <a:gd name="connsiteY295" fmla="*/ 1540042 h 2157663"/>
              <a:gd name="connsiteX296" fmla="*/ 1138990 w 1917035"/>
              <a:gd name="connsiteY296" fmla="*/ 1532021 h 2157663"/>
              <a:gd name="connsiteX297" fmla="*/ 1090864 w 1917035"/>
              <a:gd name="connsiteY297" fmla="*/ 1515979 h 2157663"/>
              <a:gd name="connsiteX298" fmla="*/ 1050758 w 1917035"/>
              <a:gd name="connsiteY298" fmla="*/ 1475874 h 2157663"/>
              <a:gd name="connsiteX299" fmla="*/ 986590 w 1917035"/>
              <a:gd name="connsiteY299" fmla="*/ 1371600 h 2157663"/>
              <a:gd name="connsiteX300" fmla="*/ 954506 w 1917035"/>
              <a:gd name="connsiteY300" fmla="*/ 1219200 h 2157663"/>
              <a:gd name="connsiteX301" fmla="*/ 946485 w 1917035"/>
              <a:gd name="connsiteY301" fmla="*/ 1130968 h 2157663"/>
              <a:gd name="connsiteX302" fmla="*/ 914400 w 1917035"/>
              <a:gd name="connsiteY302" fmla="*/ 1034716 h 2157663"/>
              <a:gd name="connsiteX303" fmla="*/ 898358 w 1917035"/>
              <a:gd name="connsiteY303" fmla="*/ 906379 h 2157663"/>
              <a:gd name="connsiteX304" fmla="*/ 906379 w 1917035"/>
              <a:gd name="connsiteY304" fmla="*/ 834190 h 2157663"/>
              <a:gd name="connsiteX305" fmla="*/ 946485 w 1917035"/>
              <a:gd name="connsiteY305" fmla="*/ 818147 h 2157663"/>
              <a:gd name="connsiteX306" fmla="*/ 1203158 w 1917035"/>
              <a:gd name="connsiteY306" fmla="*/ 802105 h 2157663"/>
              <a:gd name="connsiteX307" fmla="*/ 1251285 w 1917035"/>
              <a:gd name="connsiteY307" fmla="*/ 778042 h 2157663"/>
              <a:gd name="connsiteX308" fmla="*/ 1347537 w 1917035"/>
              <a:gd name="connsiteY308" fmla="*/ 713874 h 2157663"/>
              <a:gd name="connsiteX309" fmla="*/ 1403685 w 1917035"/>
              <a:gd name="connsiteY309" fmla="*/ 665747 h 2157663"/>
              <a:gd name="connsiteX310" fmla="*/ 1427748 w 1917035"/>
              <a:gd name="connsiteY310" fmla="*/ 625642 h 2157663"/>
              <a:gd name="connsiteX311" fmla="*/ 1467853 w 1917035"/>
              <a:gd name="connsiteY311" fmla="*/ 537411 h 2157663"/>
              <a:gd name="connsiteX312" fmla="*/ 1491916 w 1917035"/>
              <a:gd name="connsiteY312" fmla="*/ 457200 h 2157663"/>
              <a:gd name="connsiteX313" fmla="*/ 1483895 w 1917035"/>
              <a:gd name="connsiteY313" fmla="*/ 368968 h 2157663"/>
              <a:gd name="connsiteX314" fmla="*/ 1363579 w 1917035"/>
              <a:gd name="connsiteY314" fmla="*/ 385011 h 2157663"/>
              <a:gd name="connsiteX315" fmla="*/ 1355558 w 1917035"/>
              <a:gd name="connsiteY315" fmla="*/ 409074 h 215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917035" h="2157663">
                <a:moveTo>
                  <a:pt x="505327" y="1981200"/>
                </a:moveTo>
                <a:cubicBezTo>
                  <a:pt x="483937" y="1959811"/>
                  <a:pt x="464017" y="1936843"/>
                  <a:pt x="441158" y="1917032"/>
                </a:cubicBezTo>
                <a:cubicBezTo>
                  <a:pt x="423777" y="1901969"/>
                  <a:pt x="401274" y="1893190"/>
                  <a:pt x="385011" y="1876926"/>
                </a:cubicBezTo>
                <a:cubicBezTo>
                  <a:pt x="345283" y="1837198"/>
                  <a:pt x="336292" y="1798465"/>
                  <a:pt x="312821" y="1748590"/>
                </a:cubicBezTo>
                <a:cubicBezTo>
                  <a:pt x="302638" y="1726952"/>
                  <a:pt x="291432" y="1705811"/>
                  <a:pt x="280737" y="1684421"/>
                </a:cubicBezTo>
                <a:cubicBezTo>
                  <a:pt x="275390" y="1657684"/>
                  <a:pt x="271308" y="1630663"/>
                  <a:pt x="264695" y="1604211"/>
                </a:cubicBezTo>
                <a:cubicBezTo>
                  <a:pt x="257925" y="1577130"/>
                  <a:pt x="238891" y="1551860"/>
                  <a:pt x="240632" y="1524000"/>
                </a:cubicBezTo>
                <a:cubicBezTo>
                  <a:pt x="247048" y="1421342"/>
                  <a:pt x="262381" y="1318619"/>
                  <a:pt x="288758" y="1219200"/>
                </a:cubicBezTo>
                <a:cubicBezTo>
                  <a:pt x="307839" y="1147280"/>
                  <a:pt x="476131" y="997096"/>
                  <a:pt x="497306" y="978568"/>
                </a:cubicBezTo>
                <a:cubicBezTo>
                  <a:pt x="552988" y="929846"/>
                  <a:pt x="648264" y="872979"/>
                  <a:pt x="721895" y="858253"/>
                </a:cubicBezTo>
                <a:cubicBezTo>
                  <a:pt x="787648" y="845102"/>
                  <a:pt x="922421" y="842211"/>
                  <a:pt x="922421" y="842211"/>
                </a:cubicBezTo>
                <a:cubicBezTo>
                  <a:pt x="1007979" y="844885"/>
                  <a:pt x="1094125" y="839870"/>
                  <a:pt x="1179095" y="850232"/>
                </a:cubicBezTo>
                <a:cubicBezTo>
                  <a:pt x="1205234" y="853420"/>
                  <a:pt x="1228334" y="869406"/>
                  <a:pt x="1251285" y="882316"/>
                </a:cubicBezTo>
                <a:cubicBezTo>
                  <a:pt x="1271331" y="893592"/>
                  <a:pt x="1288295" y="909663"/>
                  <a:pt x="1307432" y="922421"/>
                </a:cubicBezTo>
                <a:cubicBezTo>
                  <a:pt x="1320404" y="931069"/>
                  <a:pt x="1334169" y="938463"/>
                  <a:pt x="1347537" y="946484"/>
                </a:cubicBezTo>
                <a:cubicBezTo>
                  <a:pt x="1382989" y="999661"/>
                  <a:pt x="1341327" y="940577"/>
                  <a:pt x="1387642" y="994611"/>
                </a:cubicBezTo>
                <a:cubicBezTo>
                  <a:pt x="1396342" y="1004761"/>
                  <a:pt x="1403685" y="1016000"/>
                  <a:pt x="1411706" y="1026695"/>
                </a:cubicBezTo>
                <a:cubicBezTo>
                  <a:pt x="1433817" y="1247806"/>
                  <a:pt x="1434162" y="1211216"/>
                  <a:pt x="1395664" y="1596190"/>
                </a:cubicBezTo>
                <a:cubicBezTo>
                  <a:pt x="1389480" y="1658034"/>
                  <a:pt x="1369057" y="1658681"/>
                  <a:pt x="1339516" y="1692442"/>
                </a:cubicBezTo>
                <a:cubicBezTo>
                  <a:pt x="1328243" y="1705326"/>
                  <a:pt x="1321277" y="1722478"/>
                  <a:pt x="1307432" y="1732547"/>
                </a:cubicBezTo>
                <a:cubicBezTo>
                  <a:pt x="1290964" y="1744524"/>
                  <a:pt x="1270001" y="1748590"/>
                  <a:pt x="1251285" y="1756611"/>
                </a:cubicBezTo>
                <a:cubicBezTo>
                  <a:pt x="1171074" y="1751263"/>
                  <a:pt x="1089564" y="1755912"/>
                  <a:pt x="1010653" y="1740568"/>
                </a:cubicBezTo>
                <a:cubicBezTo>
                  <a:pt x="1000053" y="1738507"/>
                  <a:pt x="930168" y="1669827"/>
                  <a:pt x="922421" y="1660358"/>
                </a:cubicBezTo>
                <a:cubicBezTo>
                  <a:pt x="910212" y="1645436"/>
                  <a:pt x="901738" y="1627780"/>
                  <a:pt x="890337" y="1612232"/>
                </a:cubicBezTo>
                <a:cubicBezTo>
                  <a:pt x="872310" y="1587649"/>
                  <a:pt x="852120" y="1564696"/>
                  <a:pt x="834190" y="1540042"/>
                </a:cubicBezTo>
                <a:cubicBezTo>
                  <a:pt x="738431" y="1408373"/>
                  <a:pt x="797245" y="1471013"/>
                  <a:pt x="729916" y="1403684"/>
                </a:cubicBezTo>
                <a:cubicBezTo>
                  <a:pt x="723370" y="1384047"/>
                  <a:pt x="718242" y="1364882"/>
                  <a:pt x="705853" y="1347537"/>
                </a:cubicBezTo>
                <a:cubicBezTo>
                  <a:pt x="699260" y="1338306"/>
                  <a:pt x="689811" y="1331495"/>
                  <a:pt x="681790" y="1323474"/>
                </a:cubicBezTo>
                <a:cubicBezTo>
                  <a:pt x="713874" y="1261979"/>
                  <a:pt x="727942" y="1186958"/>
                  <a:pt x="778042" y="1138990"/>
                </a:cubicBezTo>
                <a:cubicBezTo>
                  <a:pt x="857879" y="1062550"/>
                  <a:pt x="962599" y="1016990"/>
                  <a:pt x="1058779" y="962526"/>
                </a:cubicBezTo>
                <a:cubicBezTo>
                  <a:pt x="1184693" y="891225"/>
                  <a:pt x="1316874" y="831502"/>
                  <a:pt x="1443790" y="762000"/>
                </a:cubicBezTo>
                <a:lnTo>
                  <a:pt x="1780674" y="577516"/>
                </a:lnTo>
                <a:cubicBezTo>
                  <a:pt x="1884638" y="520630"/>
                  <a:pt x="1842387" y="550606"/>
                  <a:pt x="1909011" y="497305"/>
                </a:cubicBezTo>
                <a:cubicBezTo>
                  <a:pt x="1919924" y="464565"/>
                  <a:pt x="1927610" y="468037"/>
                  <a:pt x="1876927" y="465221"/>
                </a:cubicBezTo>
                <a:cubicBezTo>
                  <a:pt x="1746009" y="457948"/>
                  <a:pt x="1614906" y="454526"/>
                  <a:pt x="1483895" y="449179"/>
                </a:cubicBezTo>
                <a:lnTo>
                  <a:pt x="1275348" y="425116"/>
                </a:lnTo>
                <a:cubicBezTo>
                  <a:pt x="1083609" y="405942"/>
                  <a:pt x="1239506" y="430995"/>
                  <a:pt x="1074821" y="401053"/>
                </a:cubicBezTo>
                <a:cubicBezTo>
                  <a:pt x="978569" y="403727"/>
                  <a:pt x="881940" y="400155"/>
                  <a:pt x="786064" y="409074"/>
                </a:cubicBezTo>
                <a:cubicBezTo>
                  <a:pt x="765789" y="410960"/>
                  <a:pt x="746206" y="420920"/>
                  <a:pt x="729916" y="433137"/>
                </a:cubicBezTo>
                <a:cubicBezTo>
                  <a:pt x="702692" y="453555"/>
                  <a:pt x="657727" y="505326"/>
                  <a:pt x="657727" y="505326"/>
                </a:cubicBezTo>
                <a:cubicBezTo>
                  <a:pt x="647032" y="529389"/>
                  <a:pt x="632690" y="552144"/>
                  <a:pt x="625642" y="577516"/>
                </a:cubicBezTo>
                <a:cubicBezTo>
                  <a:pt x="619162" y="600844"/>
                  <a:pt x="621601" y="625823"/>
                  <a:pt x="617621" y="649705"/>
                </a:cubicBezTo>
                <a:cubicBezTo>
                  <a:pt x="613569" y="674020"/>
                  <a:pt x="606926" y="697832"/>
                  <a:pt x="601579" y="721895"/>
                </a:cubicBezTo>
                <a:cubicBezTo>
                  <a:pt x="609600" y="844884"/>
                  <a:pt x="609504" y="968674"/>
                  <a:pt x="625642" y="1090863"/>
                </a:cubicBezTo>
                <a:cubicBezTo>
                  <a:pt x="628427" y="1111952"/>
                  <a:pt x="697587" y="1202043"/>
                  <a:pt x="705853" y="1211179"/>
                </a:cubicBezTo>
                <a:cubicBezTo>
                  <a:pt x="738832" y="1247629"/>
                  <a:pt x="767977" y="1290163"/>
                  <a:pt x="810127" y="1315453"/>
                </a:cubicBezTo>
                <a:cubicBezTo>
                  <a:pt x="864705" y="1348200"/>
                  <a:pt x="917213" y="1383833"/>
                  <a:pt x="978569" y="1403684"/>
                </a:cubicBezTo>
                <a:cubicBezTo>
                  <a:pt x="1039036" y="1423247"/>
                  <a:pt x="1101516" y="1435930"/>
                  <a:pt x="1163053" y="1451811"/>
                </a:cubicBezTo>
                <a:cubicBezTo>
                  <a:pt x="1184401" y="1457320"/>
                  <a:pt x="1206577" y="1460112"/>
                  <a:pt x="1227221" y="1467853"/>
                </a:cubicBezTo>
                <a:cubicBezTo>
                  <a:pt x="1301712" y="1495787"/>
                  <a:pt x="1269228" y="1486375"/>
                  <a:pt x="1323474" y="1499937"/>
                </a:cubicBezTo>
                <a:cubicBezTo>
                  <a:pt x="1328821" y="1515979"/>
                  <a:pt x="1340360" y="1531174"/>
                  <a:pt x="1339516" y="1548063"/>
                </a:cubicBezTo>
                <a:cubicBezTo>
                  <a:pt x="1335292" y="1632547"/>
                  <a:pt x="1328891" y="1650389"/>
                  <a:pt x="1283369" y="1700463"/>
                </a:cubicBezTo>
                <a:cubicBezTo>
                  <a:pt x="1268108" y="1717250"/>
                  <a:pt x="1255016" y="1737467"/>
                  <a:pt x="1235242" y="1748590"/>
                </a:cubicBezTo>
                <a:cubicBezTo>
                  <a:pt x="1210913" y="1762275"/>
                  <a:pt x="1181117" y="1762716"/>
                  <a:pt x="1155032" y="1772653"/>
                </a:cubicBezTo>
                <a:cubicBezTo>
                  <a:pt x="1025350" y="1822055"/>
                  <a:pt x="1111093" y="1814086"/>
                  <a:pt x="970548" y="1820779"/>
                </a:cubicBezTo>
                <a:cubicBezTo>
                  <a:pt x="890384" y="1824596"/>
                  <a:pt x="810127" y="1826126"/>
                  <a:pt x="729916" y="1828800"/>
                </a:cubicBezTo>
                <a:cubicBezTo>
                  <a:pt x="543759" y="1842097"/>
                  <a:pt x="529553" y="1847533"/>
                  <a:pt x="272716" y="1820779"/>
                </a:cubicBezTo>
                <a:cubicBezTo>
                  <a:pt x="257210" y="1819164"/>
                  <a:pt x="245979" y="1804737"/>
                  <a:pt x="232611" y="1796716"/>
                </a:cubicBezTo>
                <a:cubicBezTo>
                  <a:pt x="227264" y="1788695"/>
                  <a:pt x="220880" y="1781275"/>
                  <a:pt x="216569" y="1772653"/>
                </a:cubicBezTo>
                <a:cubicBezTo>
                  <a:pt x="204793" y="1749100"/>
                  <a:pt x="194029" y="1725005"/>
                  <a:pt x="184485" y="1700463"/>
                </a:cubicBezTo>
                <a:cubicBezTo>
                  <a:pt x="163965" y="1647699"/>
                  <a:pt x="151248" y="1594641"/>
                  <a:pt x="136358" y="1540042"/>
                </a:cubicBezTo>
                <a:cubicBezTo>
                  <a:pt x="141705" y="1384968"/>
                  <a:pt x="138137" y="1229330"/>
                  <a:pt x="152400" y="1074821"/>
                </a:cubicBezTo>
                <a:cubicBezTo>
                  <a:pt x="154381" y="1053356"/>
                  <a:pt x="173060" y="1036953"/>
                  <a:pt x="184485" y="1018674"/>
                </a:cubicBezTo>
                <a:cubicBezTo>
                  <a:pt x="199813" y="994150"/>
                  <a:pt x="215933" y="970111"/>
                  <a:pt x="232611" y="946484"/>
                </a:cubicBezTo>
                <a:cubicBezTo>
                  <a:pt x="294568" y="858711"/>
                  <a:pt x="264717" y="897838"/>
                  <a:pt x="352927" y="826168"/>
                </a:cubicBezTo>
                <a:cubicBezTo>
                  <a:pt x="372058" y="810624"/>
                  <a:pt x="388171" y="791106"/>
                  <a:pt x="409074" y="778042"/>
                </a:cubicBezTo>
                <a:cubicBezTo>
                  <a:pt x="461330" y="745382"/>
                  <a:pt x="495304" y="742838"/>
                  <a:pt x="553453" y="729916"/>
                </a:cubicBezTo>
                <a:cubicBezTo>
                  <a:pt x="569495" y="721895"/>
                  <a:pt x="585251" y="713275"/>
                  <a:pt x="601579" y="705853"/>
                </a:cubicBezTo>
                <a:cubicBezTo>
                  <a:pt x="627952" y="693865"/>
                  <a:pt x="640699" y="690140"/>
                  <a:pt x="665748" y="681790"/>
                </a:cubicBezTo>
                <a:cubicBezTo>
                  <a:pt x="657727" y="689811"/>
                  <a:pt x="650859" y="699181"/>
                  <a:pt x="641685" y="705853"/>
                </a:cubicBezTo>
                <a:cubicBezTo>
                  <a:pt x="621286" y="720689"/>
                  <a:pt x="595352" y="728122"/>
                  <a:pt x="577516" y="745958"/>
                </a:cubicBezTo>
                <a:cubicBezTo>
                  <a:pt x="564148" y="759326"/>
                  <a:pt x="551347" y="773288"/>
                  <a:pt x="537411" y="786063"/>
                </a:cubicBezTo>
                <a:cubicBezTo>
                  <a:pt x="504366" y="816355"/>
                  <a:pt x="461579" y="846763"/>
                  <a:pt x="433137" y="882316"/>
                </a:cubicBezTo>
                <a:cubicBezTo>
                  <a:pt x="415071" y="904899"/>
                  <a:pt x="402113" y="931184"/>
                  <a:pt x="385011" y="954505"/>
                </a:cubicBezTo>
                <a:cubicBezTo>
                  <a:pt x="372662" y="971345"/>
                  <a:pt x="355850" y="984847"/>
                  <a:pt x="344906" y="1002632"/>
                </a:cubicBezTo>
                <a:cubicBezTo>
                  <a:pt x="325543" y="1034097"/>
                  <a:pt x="308979" y="1099249"/>
                  <a:pt x="296779" y="1130968"/>
                </a:cubicBezTo>
                <a:cubicBezTo>
                  <a:pt x="292487" y="1142128"/>
                  <a:pt x="284823" y="1151816"/>
                  <a:pt x="280737" y="1163053"/>
                </a:cubicBezTo>
                <a:cubicBezTo>
                  <a:pt x="274085" y="1181346"/>
                  <a:pt x="269416" y="1200317"/>
                  <a:pt x="264695" y="1219200"/>
                </a:cubicBezTo>
                <a:cubicBezTo>
                  <a:pt x="261388" y="1232426"/>
                  <a:pt x="260985" y="1246372"/>
                  <a:pt x="256674" y="1259305"/>
                </a:cubicBezTo>
                <a:cubicBezTo>
                  <a:pt x="252893" y="1270649"/>
                  <a:pt x="245979" y="1280695"/>
                  <a:pt x="240632" y="1291390"/>
                </a:cubicBezTo>
                <a:cubicBezTo>
                  <a:pt x="243306" y="1355558"/>
                  <a:pt x="241811" y="1420036"/>
                  <a:pt x="248653" y="1483895"/>
                </a:cubicBezTo>
                <a:cubicBezTo>
                  <a:pt x="249927" y="1495784"/>
                  <a:pt x="258888" y="1505527"/>
                  <a:pt x="264695" y="1515979"/>
                </a:cubicBezTo>
                <a:cubicBezTo>
                  <a:pt x="275255" y="1534987"/>
                  <a:pt x="303520" y="1583198"/>
                  <a:pt x="320842" y="1596190"/>
                </a:cubicBezTo>
                <a:cubicBezTo>
                  <a:pt x="339973" y="1610539"/>
                  <a:pt x="362898" y="1619169"/>
                  <a:pt x="385011" y="1628274"/>
                </a:cubicBezTo>
                <a:cubicBezTo>
                  <a:pt x="408465" y="1637932"/>
                  <a:pt x="432934" y="1644952"/>
                  <a:pt x="457200" y="1652337"/>
                </a:cubicBezTo>
                <a:cubicBezTo>
                  <a:pt x="543031" y="1678459"/>
                  <a:pt x="585470" y="1692614"/>
                  <a:pt x="673769" y="1700463"/>
                </a:cubicBezTo>
                <a:cubicBezTo>
                  <a:pt x="759157" y="1708053"/>
                  <a:pt x="844884" y="1711158"/>
                  <a:pt x="930442" y="1716505"/>
                </a:cubicBezTo>
                <a:cubicBezTo>
                  <a:pt x="1081205" y="1709652"/>
                  <a:pt x="1078777" y="1738700"/>
                  <a:pt x="1171074" y="1668379"/>
                </a:cubicBezTo>
                <a:cubicBezTo>
                  <a:pt x="1207291" y="1640785"/>
                  <a:pt x="1243152" y="1612343"/>
                  <a:pt x="1275348" y="1580147"/>
                </a:cubicBezTo>
                <a:lnTo>
                  <a:pt x="1331495" y="1524000"/>
                </a:lnTo>
                <a:cubicBezTo>
                  <a:pt x="1336842" y="1532021"/>
                  <a:pt x="1349122" y="1538554"/>
                  <a:pt x="1347537" y="1548063"/>
                </a:cubicBezTo>
                <a:cubicBezTo>
                  <a:pt x="1336249" y="1615794"/>
                  <a:pt x="1319881" y="1622676"/>
                  <a:pt x="1267327" y="1644316"/>
                </a:cubicBezTo>
                <a:cubicBezTo>
                  <a:pt x="1238389" y="1656231"/>
                  <a:pt x="1209287" y="1668166"/>
                  <a:pt x="1179095" y="1676400"/>
                </a:cubicBezTo>
                <a:cubicBezTo>
                  <a:pt x="1124778" y="1691214"/>
                  <a:pt x="1066359" y="1694892"/>
                  <a:pt x="1010653" y="1700463"/>
                </a:cubicBezTo>
                <a:cubicBezTo>
                  <a:pt x="890337" y="1695116"/>
                  <a:pt x="765195" y="1718580"/>
                  <a:pt x="649706" y="1684421"/>
                </a:cubicBezTo>
                <a:cubicBezTo>
                  <a:pt x="559227" y="1657660"/>
                  <a:pt x="446236" y="1563867"/>
                  <a:pt x="401053" y="1467853"/>
                </a:cubicBezTo>
                <a:cubicBezTo>
                  <a:pt x="390253" y="1444902"/>
                  <a:pt x="383857" y="1420081"/>
                  <a:pt x="376990" y="1395663"/>
                </a:cubicBezTo>
                <a:cubicBezTo>
                  <a:pt x="338631" y="1259276"/>
                  <a:pt x="336449" y="1245312"/>
                  <a:pt x="312821" y="1138990"/>
                </a:cubicBezTo>
                <a:cubicBezTo>
                  <a:pt x="310147" y="1114927"/>
                  <a:pt x="304163" y="1091003"/>
                  <a:pt x="304800" y="1066800"/>
                </a:cubicBezTo>
                <a:cubicBezTo>
                  <a:pt x="306845" y="989106"/>
                  <a:pt x="310896" y="911272"/>
                  <a:pt x="320842" y="834190"/>
                </a:cubicBezTo>
                <a:cubicBezTo>
                  <a:pt x="321810" y="826689"/>
                  <a:pt x="330121" y="821529"/>
                  <a:pt x="336885" y="818147"/>
                </a:cubicBezTo>
                <a:cubicBezTo>
                  <a:pt x="352009" y="810585"/>
                  <a:pt x="368298" y="804676"/>
                  <a:pt x="385011" y="802105"/>
                </a:cubicBezTo>
                <a:cubicBezTo>
                  <a:pt x="438126" y="793933"/>
                  <a:pt x="491958" y="791410"/>
                  <a:pt x="545432" y="786063"/>
                </a:cubicBezTo>
                <a:cubicBezTo>
                  <a:pt x="679116" y="791410"/>
                  <a:pt x="814038" y="783184"/>
                  <a:pt x="946485" y="802105"/>
                </a:cubicBezTo>
                <a:cubicBezTo>
                  <a:pt x="968944" y="805313"/>
                  <a:pt x="980999" y="832082"/>
                  <a:pt x="994611" y="850232"/>
                </a:cubicBezTo>
                <a:cubicBezTo>
                  <a:pt x="1011267" y="872441"/>
                  <a:pt x="1044581" y="964669"/>
                  <a:pt x="1050758" y="978568"/>
                </a:cubicBezTo>
                <a:cubicBezTo>
                  <a:pt x="1060470" y="1000421"/>
                  <a:pt x="1072147" y="1021347"/>
                  <a:pt x="1082842" y="1042737"/>
                </a:cubicBezTo>
                <a:cubicBezTo>
                  <a:pt x="1088190" y="1069474"/>
                  <a:pt x="1094402" y="1096052"/>
                  <a:pt x="1098885" y="1122947"/>
                </a:cubicBezTo>
                <a:cubicBezTo>
                  <a:pt x="1102559" y="1144990"/>
                  <a:pt x="1112781" y="1239989"/>
                  <a:pt x="1114927" y="1259305"/>
                </a:cubicBezTo>
                <a:cubicBezTo>
                  <a:pt x="1096211" y="1275347"/>
                  <a:pt x="1081117" y="1297008"/>
                  <a:pt x="1058779" y="1307432"/>
                </a:cubicBezTo>
                <a:cubicBezTo>
                  <a:pt x="1039246" y="1316548"/>
                  <a:pt x="1015903" y="1312091"/>
                  <a:pt x="994611" y="1315453"/>
                </a:cubicBezTo>
                <a:cubicBezTo>
                  <a:pt x="792527" y="1347361"/>
                  <a:pt x="1033400" y="1324335"/>
                  <a:pt x="673769" y="1347537"/>
                </a:cubicBezTo>
                <a:lnTo>
                  <a:pt x="409074" y="1363579"/>
                </a:lnTo>
                <a:cubicBezTo>
                  <a:pt x="315495" y="1358232"/>
                  <a:pt x="220518" y="1364518"/>
                  <a:pt x="128337" y="1347537"/>
                </a:cubicBezTo>
                <a:cubicBezTo>
                  <a:pt x="113005" y="1344713"/>
                  <a:pt x="103476" y="1323002"/>
                  <a:pt x="104274" y="1307432"/>
                </a:cubicBezTo>
                <a:cubicBezTo>
                  <a:pt x="109468" y="1206146"/>
                  <a:pt x="126419" y="1052133"/>
                  <a:pt x="176464" y="946484"/>
                </a:cubicBezTo>
                <a:cubicBezTo>
                  <a:pt x="187262" y="923689"/>
                  <a:pt x="203201" y="903705"/>
                  <a:pt x="216569" y="882316"/>
                </a:cubicBezTo>
                <a:cubicBezTo>
                  <a:pt x="221916" y="860926"/>
                  <a:pt x="226930" y="839451"/>
                  <a:pt x="232611" y="818147"/>
                </a:cubicBezTo>
                <a:cubicBezTo>
                  <a:pt x="237626" y="799340"/>
                  <a:pt x="248653" y="781465"/>
                  <a:pt x="248653" y="762000"/>
                </a:cubicBezTo>
                <a:cubicBezTo>
                  <a:pt x="248653" y="734734"/>
                  <a:pt x="237958" y="708527"/>
                  <a:pt x="232611" y="681790"/>
                </a:cubicBezTo>
                <a:cubicBezTo>
                  <a:pt x="227264" y="689811"/>
                  <a:pt x="220880" y="697231"/>
                  <a:pt x="216569" y="705853"/>
                </a:cubicBezTo>
                <a:cubicBezTo>
                  <a:pt x="190447" y="758097"/>
                  <a:pt x="184600" y="817345"/>
                  <a:pt x="176464" y="874295"/>
                </a:cubicBezTo>
                <a:cubicBezTo>
                  <a:pt x="181811" y="994611"/>
                  <a:pt x="185569" y="1115007"/>
                  <a:pt x="192506" y="1235242"/>
                </a:cubicBezTo>
                <a:cubicBezTo>
                  <a:pt x="193595" y="1254117"/>
                  <a:pt x="195553" y="1273150"/>
                  <a:pt x="200527" y="1291390"/>
                </a:cubicBezTo>
                <a:cubicBezTo>
                  <a:pt x="203673" y="1302926"/>
                  <a:pt x="211713" y="1312548"/>
                  <a:pt x="216569" y="1323474"/>
                </a:cubicBezTo>
                <a:cubicBezTo>
                  <a:pt x="222417" y="1336631"/>
                  <a:pt x="227264" y="1350211"/>
                  <a:pt x="232611" y="1363579"/>
                </a:cubicBezTo>
                <a:cubicBezTo>
                  <a:pt x="235285" y="1379621"/>
                  <a:pt x="235489" y="1396276"/>
                  <a:pt x="240632" y="1411705"/>
                </a:cubicBezTo>
                <a:cubicBezTo>
                  <a:pt x="264811" y="1484243"/>
                  <a:pt x="257001" y="1436422"/>
                  <a:pt x="280737" y="1483895"/>
                </a:cubicBezTo>
                <a:cubicBezTo>
                  <a:pt x="287176" y="1496773"/>
                  <a:pt x="287050" y="1513386"/>
                  <a:pt x="296779" y="1524000"/>
                </a:cubicBezTo>
                <a:cubicBezTo>
                  <a:pt x="350892" y="1583032"/>
                  <a:pt x="360668" y="1571295"/>
                  <a:pt x="417095" y="1604211"/>
                </a:cubicBezTo>
                <a:cubicBezTo>
                  <a:pt x="433749" y="1613926"/>
                  <a:pt x="447715" y="1628216"/>
                  <a:pt x="465221" y="1636295"/>
                </a:cubicBezTo>
                <a:cubicBezTo>
                  <a:pt x="482894" y="1644452"/>
                  <a:pt x="502903" y="1646182"/>
                  <a:pt x="521369" y="1652337"/>
                </a:cubicBezTo>
                <a:cubicBezTo>
                  <a:pt x="543041" y="1659561"/>
                  <a:pt x="564327" y="1667916"/>
                  <a:pt x="585537" y="1676400"/>
                </a:cubicBezTo>
                <a:cubicBezTo>
                  <a:pt x="604443" y="1683962"/>
                  <a:pt x="622250" y="1694389"/>
                  <a:pt x="641685" y="1700463"/>
                </a:cubicBezTo>
                <a:cubicBezTo>
                  <a:pt x="684092" y="1713715"/>
                  <a:pt x="726468" y="1718304"/>
                  <a:pt x="770021" y="1724526"/>
                </a:cubicBezTo>
                <a:cubicBezTo>
                  <a:pt x="935482" y="1697839"/>
                  <a:pt x="998887" y="1748059"/>
                  <a:pt x="1058779" y="1628274"/>
                </a:cubicBezTo>
                <a:cubicBezTo>
                  <a:pt x="1067484" y="1610864"/>
                  <a:pt x="1069474" y="1590842"/>
                  <a:pt x="1074821" y="1572126"/>
                </a:cubicBezTo>
                <a:cubicBezTo>
                  <a:pt x="1069474" y="1494589"/>
                  <a:pt x="1072859" y="1415951"/>
                  <a:pt x="1058779" y="1339516"/>
                </a:cubicBezTo>
                <a:cubicBezTo>
                  <a:pt x="1053792" y="1312444"/>
                  <a:pt x="1032960" y="1290856"/>
                  <a:pt x="1018674" y="1267326"/>
                </a:cubicBezTo>
                <a:cubicBezTo>
                  <a:pt x="987492" y="1215967"/>
                  <a:pt x="954434" y="1165771"/>
                  <a:pt x="922421" y="1114926"/>
                </a:cubicBezTo>
                <a:cubicBezTo>
                  <a:pt x="908982" y="1093581"/>
                  <a:pt x="900151" y="1068594"/>
                  <a:pt x="882316" y="1050758"/>
                </a:cubicBezTo>
                <a:lnTo>
                  <a:pt x="794085" y="962526"/>
                </a:lnTo>
                <a:cubicBezTo>
                  <a:pt x="770022" y="938463"/>
                  <a:pt x="743154" y="916910"/>
                  <a:pt x="721895" y="890337"/>
                </a:cubicBezTo>
                <a:lnTo>
                  <a:pt x="689811" y="850232"/>
                </a:lnTo>
                <a:cubicBezTo>
                  <a:pt x="671001" y="793801"/>
                  <a:pt x="695481" y="863461"/>
                  <a:pt x="665748" y="794084"/>
                </a:cubicBezTo>
                <a:cubicBezTo>
                  <a:pt x="662417" y="786313"/>
                  <a:pt x="661922" y="777362"/>
                  <a:pt x="657727" y="770021"/>
                </a:cubicBezTo>
                <a:cubicBezTo>
                  <a:pt x="651094" y="758414"/>
                  <a:pt x="641685" y="748632"/>
                  <a:pt x="633664" y="737937"/>
                </a:cubicBezTo>
                <a:cubicBezTo>
                  <a:pt x="614684" y="662027"/>
                  <a:pt x="614417" y="676316"/>
                  <a:pt x="641685" y="545432"/>
                </a:cubicBezTo>
                <a:cubicBezTo>
                  <a:pt x="644426" y="532276"/>
                  <a:pt x="690684" y="487696"/>
                  <a:pt x="697832" y="481263"/>
                </a:cubicBezTo>
                <a:cubicBezTo>
                  <a:pt x="713353" y="467294"/>
                  <a:pt x="727281" y="450497"/>
                  <a:pt x="745958" y="441158"/>
                </a:cubicBezTo>
                <a:cubicBezTo>
                  <a:pt x="796181" y="416047"/>
                  <a:pt x="844549" y="415053"/>
                  <a:pt x="898358" y="409074"/>
                </a:cubicBezTo>
                <a:cubicBezTo>
                  <a:pt x="1160132" y="422163"/>
                  <a:pt x="1142341" y="382676"/>
                  <a:pt x="1291390" y="457200"/>
                </a:cubicBezTo>
                <a:cubicBezTo>
                  <a:pt x="1300012" y="461511"/>
                  <a:pt x="1308198" y="466894"/>
                  <a:pt x="1315453" y="473242"/>
                </a:cubicBezTo>
                <a:cubicBezTo>
                  <a:pt x="1329681" y="485691"/>
                  <a:pt x="1342190" y="499979"/>
                  <a:pt x="1355558" y="513347"/>
                </a:cubicBezTo>
                <a:cubicBezTo>
                  <a:pt x="1363579" y="532063"/>
                  <a:pt x="1376041" y="549450"/>
                  <a:pt x="1379621" y="569495"/>
                </a:cubicBezTo>
                <a:cubicBezTo>
                  <a:pt x="1389536" y="625018"/>
                  <a:pt x="1395664" y="737937"/>
                  <a:pt x="1395664" y="737937"/>
                </a:cubicBezTo>
                <a:cubicBezTo>
                  <a:pt x="1382295" y="815474"/>
                  <a:pt x="1382142" y="896493"/>
                  <a:pt x="1355558" y="970547"/>
                </a:cubicBezTo>
                <a:cubicBezTo>
                  <a:pt x="1335164" y="1027358"/>
                  <a:pt x="1278623" y="1051029"/>
                  <a:pt x="1235242" y="1082842"/>
                </a:cubicBezTo>
                <a:cubicBezTo>
                  <a:pt x="1178595" y="1124383"/>
                  <a:pt x="1163320" y="1148333"/>
                  <a:pt x="1098885" y="1171074"/>
                </a:cubicBezTo>
                <a:cubicBezTo>
                  <a:pt x="1075640" y="1179278"/>
                  <a:pt x="1050758" y="1181769"/>
                  <a:pt x="1026695" y="1187116"/>
                </a:cubicBezTo>
                <a:cubicBezTo>
                  <a:pt x="930442" y="1176421"/>
                  <a:pt x="830175" y="1184548"/>
                  <a:pt x="737937" y="1155032"/>
                </a:cubicBezTo>
                <a:cubicBezTo>
                  <a:pt x="661652" y="1130621"/>
                  <a:pt x="623550" y="1055431"/>
                  <a:pt x="585537" y="994611"/>
                </a:cubicBezTo>
                <a:cubicBezTo>
                  <a:pt x="569495" y="933116"/>
                  <a:pt x="550598" y="872296"/>
                  <a:pt x="537411" y="810126"/>
                </a:cubicBezTo>
                <a:cubicBezTo>
                  <a:pt x="515689" y="707723"/>
                  <a:pt x="541861" y="491005"/>
                  <a:pt x="553453" y="441158"/>
                </a:cubicBezTo>
                <a:cubicBezTo>
                  <a:pt x="558443" y="419701"/>
                  <a:pt x="608694" y="384575"/>
                  <a:pt x="633664" y="368968"/>
                </a:cubicBezTo>
                <a:cubicBezTo>
                  <a:pt x="646884" y="360705"/>
                  <a:pt x="658454" y="347822"/>
                  <a:pt x="673769" y="344905"/>
                </a:cubicBezTo>
                <a:cubicBezTo>
                  <a:pt x="715874" y="336885"/>
                  <a:pt x="759327" y="339558"/>
                  <a:pt x="802106" y="336884"/>
                </a:cubicBezTo>
                <a:cubicBezTo>
                  <a:pt x="777556" y="312335"/>
                  <a:pt x="755622" y="286207"/>
                  <a:pt x="721895" y="272716"/>
                </a:cubicBezTo>
                <a:cubicBezTo>
                  <a:pt x="699008" y="263561"/>
                  <a:pt x="673725" y="262217"/>
                  <a:pt x="649706" y="256674"/>
                </a:cubicBezTo>
                <a:cubicBezTo>
                  <a:pt x="638964" y="254195"/>
                  <a:pt x="628316" y="251327"/>
                  <a:pt x="617621" y="248653"/>
                </a:cubicBezTo>
                <a:cubicBezTo>
                  <a:pt x="526716" y="259348"/>
                  <a:pt x="432129" y="252984"/>
                  <a:pt x="344906" y="280737"/>
                </a:cubicBezTo>
                <a:cubicBezTo>
                  <a:pt x="308874" y="292202"/>
                  <a:pt x="264695" y="360947"/>
                  <a:pt x="264695" y="360947"/>
                </a:cubicBezTo>
                <a:cubicBezTo>
                  <a:pt x="262021" y="368968"/>
                  <a:pt x="260455" y="377448"/>
                  <a:pt x="256674" y="385011"/>
                </a:cubicBezTo>
                <a:cubicBezTo>
                  <a:pt x="249702" y="398955"/>
                  <a:pt x="238607" y="410725"/>
                  <a:pt x="232611" y="425116"/>
                </a:cubicBezTo>
                <a:cubicBezTo>
                  <a:pt x="218368" y="459300"/>
                  <a:pt x="214533" y="493481"/>
                  <a:pt x="208548" y="529390"/>
                </a:cubicBezTo>
                <a:cubicBezTo>
                  <a:pt x="212694" y="572228"/>
                  <a:pt x="205369" y="738791"/>
                  <a:pt x="248653" y="818147"/>
                </a:cubicBezTo>
                <a:cubicBezTo>
                  <a:pt x="257885" y="835073"/>
                  <a:pt x="268528" y="851352"/>
                  <a:pt x="280737" y="866274"/>
                </a:cubicBezTo>
                <a:cubicBezTo>
                  <a:pt x="292709" y="880906"/>
                  <a:pt x="306853" y="893662"/>
                  <a:pt x="320842" y="906379"/>
                </a:cubicBezTo>
                <a:cubicBezTo>
                  <a:pt x="336294" y="920426"/>
                  <a:pt x="349630" y="938605"/>
                  <a:pt x="368969" y="946484"/>
                </a:cubicBezTo>
                <a:cubicBezTo>
                  <a:pt x="423047" y="968516"/>
                  <a:pt x="480366" y="982132"/>
                  <a:pt x="537411" y="994611"/>
                </a:cubicBezTo>
                <a:cubicBezTo>
                  <a:pt x="566260" y="1000922"/>
                  <a:pt x="596232" y="999958"/>
                  <a:pt x="625642" y="1002632"/>
                </a:cubicBezTo>
                <a:cubicBezTo>
                  <a:pt x="816896" y="988971"/>
                  <a:pt x="808255" y="1018359"/>
                  <a:pt x="930442" y="946484"/>
                </a:cubicBezTo>
                <a:cubicBezTo>
                  <a:pt x="950266" y="934822"/>
                  <a:pt x="970327" y="922642"/>
                  <a:pt x="986590" y="906379"/>
                </a:cubicBezTo>
                <a:cubicBezTo>
                  <a:pt x="1018785" y="874184"/>
                  <a:pt x="1074821" y="802105"/>
                  <a:pt x="1074821" y="802105"/>
                </a:cubicBezTo>
                <a:cubicBezTo>
                  <a:pt x="1082842" y="778042"/>
                  <a:pt x="1094715" y="754936"/>
                  <a:pt x="1098885" y="729916"/>
                </a:cubicBezTo>
                <a:cubicBezTo>
                  <a:pt x="1101559" y="713874"/>
                  <a:pt x="1103378" y="697666"/>
                  <a:pt x="1106906" y="681790"/>
                </a:cubicBezTo>
                <a:cubicBezTo>
                  <a:pt x="1108740" y="673536"/>
                  <a:pt x="1112604" y="665856"/>
                  <a:pt x="1114927" y="657726"/>
                </a:cubicBezTo>
                <a:cubicBezTo>
                  <a:pt x="1117955" y="647126"/>
                  <a:pt x="1120274" y="636337"/>
                  <a:pt x="1122948" y="625642"/>
                </a:cubicBezTo>
                <a:cubicBezTo>
                  <a:pt x="1152358" y="633663"/>
                  <a:pt x="1181286" y="643727"/>
                  <a:pt x="1211179" y="649705"/>
                </a:cubicBezTo>
                <a:cubicBezTo>
                  <a:pt x="1234920" y="654453"/>
                  <a:pt x="1259881" y="651854"/>
                  <a:pt x="1283369" y="657726"/>
                </a:cubicBezTo>
                <a:cubicBezTo>
                  <a:pt x="1303123" y="662665"/>
                  <a:pt x="1320511" y="674480"/>
                  <a:pt x="1339516" y="681790"/>
                </a:cubicBezTo>
                <a:cubicBezTo>
                  <a:pt x="1355299" y="687860"/>
                  <a:pt x="1371717" y="692145"/>
                  <a:pt x="1387642" y="697832"/>
                </a:cubicBezTo>
                <a:cubicBezTo>
                  <a:pt x="1409155" y="705515"/>
                  <a:pt x="1430421" y="713874"/>
                  <a:pt x="1451811" y="721895"/>
                </a:cubicBezTo>
                <a:cubicBezTo>
                  <a:pt x="1481221" y="762000"/>
                  <a:pt x="1517097" y="798087"/>
                  <a:pt x="1540042" y="842211"/>
                </a:cubicBezTo>
                <a:cubicBezTo>
                  <a:pt x="1543106" y="848104"/>
                  <a:pt x="1571864" y="1009207"/>
                  <a:pt x="1572127" y="1010653"/>
                </a:cubicBezTo>
                <a:cubicBezTo>
                  <a:pt x="1561432" y="1187116"/>
                  <a:pt x="1561386" y="1364548"/>
                  <a:pt x="1540042" y="1540042"/>
                </a:cubicBezTo>
                <a:cubicBezTo>
                  <a:pt x="1536997" y="1565081"/>
                  <a:pt x="1513479" y="1582931"/>
                  <a:pt x="1499937" y="1604211"/>
                </a:cubicBezTo>
                <a:cubicBezTo>
                  <a:pt x="1494762" y="1612344"/>
                  <a:pt x="1489242" y="1620253"/>
                  <a:pt x="1483895" y="1628274"/>
                </a:cubicBezTo>
                <a:cubicBezTo>
                  <a:pt x="1478548" y="1636295"/>
                  <a:pt x="1471433" y="1643386"/>
                  <a:pt x="1467853" y="1652337"/>
                </a:cubicBezTo>
                <a:lnTo>
                  <a:pt x="1451811" y="1692442"/>
                </a:lnTo>
                <a:cubicBezTo>
                  <a:pt x="1457158" y="1703137"/>
                  <a:pt x="1467151" y="1712590"/>
                  <a:pt x="1467853" y="1724526"/>
                </a:cubicBezTo>
                <a:cubicBezTo>
                  <a:pt x="1469900" y="1759327"/>
                  <a:pt x="1470330" y="1795557"/>
                  <a:pt x="1459832" y="1828800"/>
                </a:cubicBezTo>
                <a:cubicBezTo>
                  <a:pt x="1450233" y="1859197"/>
                  <a:pt x="1407406" y="1888360"/>
                  <a:pt x="1379621" y="1900990"/>
                </a:cubicBezTo>
                <a:cubicBezTo>
                  <a:pt x="1364227" y="1907987"/>
                  <a:pt x="1347104" y="1910528"/>
                  <a:pt x="1331495" y="1917032"/>
                </a:cubicBezTo>
                <a:cubicBezTo>
                  <a:pt x="1314939" y="1923930"/>
                  <a:pt x="1298861" y="1932058"/>
                  <a:pt x="1283369" y="1941095"/>
                </a:cubicBezTo>
                <a:cubicBezTo>
                  <a:pt x="1266715" y="1950810"/>
                  <a:pt x="1252963" y="1965584"/>
                  <a:pt x="1235242" y="1973179"/>
                </a:cubicBezTo>
                <a:cubicBezTo>
                  <a:pt x="1214977" y="1981864"/>
                  <a:pt x="1192377" y="1983540"/>
                  <a:pt x="1171074" y="1989221"/>
                </a:cubicBezTo>
                <a:cubicBezTo>
                  <a:pt x="1152267" y="1994236"/>
                  <a:pt x="1132925" y="1997852"/>
                  <a:pt x="1114927" y="2005263"/>
                </a:cubicBezTo>
                <a:cubicBezTo>
                  <a:pt x="1036010" y="2037758"/>
                  <a:pt x="1042726" y="2051997"/>
                  <a:pt x="962527" y="2069432"/>
                </a:cubicBezTo>
                <a:cubicBezTo>
                  <a:pt x="936702" y="2075046"/>
                  <a:pt x="826292" y="2088467"/>
                  <a:pt x="786064" y="2093495"/>
                </a:cubicBezTo>
                <a:cubicBezTo>
                  <a:pt x="729916" y="2088148"/>
                  <a:pt x="672465" y="2090616"/>
                  <a:pt x="617621" y="2077453"/>
                </a:cubicBezTo>
                <a:cubicBezTo>
                  <a:pt x="598698" y="2072911"/>
                  <a:pt x="575213" y="2030437"/>
                  <a:pt x="569495" y="2013284"/>
                </a:cubicBezTo>
                <a:cubicBezTo>
                  <a:pt x="562523" y="1992368"/>
                  <a:pt x="553453" y="1949116"/>
                  <a:pt x="553453" y="1949116"/>
                </a:cubicBezTo>
                <a:cubicBezTo>
                  <a:pt x="556127" y="1917032"/>
                  <a:pt x="539061" y="1875976"/>
                  <a:pt x="561474" y="1852863"/>
                </a:cubicBezTo>
                <a:cubicBezTo>
                  <a:pt x="631166" y="1780993"/>
                  <a:pt x="724866" y="1736889"/>
                  <a:pt x="810127" y="1684421"/>
                </a:cubicBezTo>
                <a:cubicBezTo>
                  <a:pt x="844885" y="1663032"/>
                  <a:pt x="877345" y="1637356"/>
                  <a:pt x="914400" y="1620253"/>
                </a:cubicBezTo>
                <a:cubicBezTo>
                  <a:pt x="960059" y="1599179"/>
                  <a:pt x="1038875" y="1583679"/>
                  <a:pt x="1090864" y="1572126"/>
                </a:cubicBezTo>
                <a:cubicBezTo>
                  <a:pt x="1120274" y="1558758"/>
                  <a:pt x="1149321" y="1544558"/>
                  <a:pt x="1179095" y="1532021"/>
                </a:cubicBezTo>
                <a:cubicBezTo>
                  <a:pt x="1200149" y="1523156"/>
                  <a:pt x="1221592" y="1500734"/>
                  <a:pt x="1243264" y="1507958"/>
                </a:cubicBezTo>
                <a:cubicBezTo>
                  <a:pt x="1258693" y="1513101"/>
                  <a:pt x="1248611" y="1540042"/>
                  <a:pt x="1251285" y="1556084"/>
                </a:cubicBezTo>
                <a:cubicBezTo>
                  <a:pt x="1245937" y="1590842"/>
                  <a:pt x="1248557" y="1627809"/>
                  <a:pt x="1235242" y="1660358"/>
                </a:cubicBezTo>
                <a:cubicBezTo>
                  <a:pt x="1218066" y="1702344"/>
                  <a:pt x="1180410" y="1738602"/>
                  <a:pt x="1138990" y="1756611"/>
                </a:cubicBezTo>
                <a:cubicBezTo>
                  <a:pt x="1091635" y="1777200"/>
                  <a:pt x="1041620" y="1791390"/>
                  <a:pt x="994611" y="1812758"/>
                </a:cubicBezTo>
                <a:cubicBezTo>
                  <a:pt x="965200" y="1826126"/>
                  <a:pt x="936073" y="1840137"/>
                  <a:pt x="906379" y="1852863"/>
                </a:cubicBezTo>
                <a:cubicBezTo>
                  <a:pt x="879911" y="1864206"/>
                  <a:pt x="852429" y="1873130"/>
                  <a:pt x="826169" y="1884947"/>
                </a:cubicBezTo>
                <a:cubicBezTo>
                  <a:pt x="798909" y="1897214"/>
                  <a:pt x="773599" y="1913671"/>
                  <a:pt x="745958" y="1925053"/>
                </a:cubicBezTo>
                <a:cubicBezTo>
                  <a:pt x="727960" y="1932464"/>
                  <a:pt x="708277" y="1934940"/>
                  <a:pt x="689811" y="1941095"/>
                </a:cubicBezTo>
                <a:cubicBezTo>
                  <a:pt x="668139" y="1948319"/>
                  <a:pt x="647314" y="1957934"/>
                  <a:pt x="625642" y="1965158"/>
                </a:cubicBezTo>
                <a:cubicBezTo>
                  <a:pt x="607176" y="1971313"/>
                  <a:pt x="587961" y="1975045"/>
                  <a:pt x="569495" y="1981200"/>
                </a:cubicBezTo>
                <a:cubicBezTo>
                  <a:pt x="540504" y="1990864"/>
                  <a:pt x="527012" y="2001768"/>
                  <a:pt x="497306" y="2005263"/>
                </a:cubicBezTo>
                <a:cubicBezTo>
                  <a:pt x="462684" y="2009336"/>
                  <a:pt x="427790" y="2010610"/>
                  <a:pt x="393032" y="2013284"/>
                </a:cubicBezTo>
                <a:cubicBezTo>
                  <a:pt x="379664" y="2021305"/>
                  <a:pt x="366555" y="2029776"/>
                  <a:pt x="352927" y="2037347"/>
                </a:cubicBezTo>
                <a:cubicBezTo>
                  <a:pt x="342474" y="2043154"/>
                  <a:pt x="331095" y="2047238"/>
                  <a:pt x="320842" y="2053390"/>
                </a:cubicBezTo>
                <a:cubicBezTo>
                  <a:pt x="304310" y="2063310"/>
                  <a:pt x="289642" y="2076242"/>
                  <a:pt x="272716" y="2085474"/>
                </a:cubicBezTo>
                <a:cubicBezTo>
                  <a:pt x="260076" y="2092369"/>
                  <a:pt x="245489" y="2095077"/>
                  <a:pt x="232611" y="2101516"/>
                </a:cubicBezTo>
                <a:cubicBezTo>
                  <a:pt x="223989" y="2105827"/>
                  <a:pt x="217170" y="2113247"/>
                  <a:pt x="208548" y="2117558"/>
                </a:cubicBezTo>
                <a:cubicBezTo>
                  <a:pt x="195670" y="2123997"/>
                  <a:pt x="181811" y="2128253"/>
                  <a:pt x="168442" y="2133600"/>
                </a:cubicBezTo>
                <a:cubicBezTo>
                  <a:pt x="163095" y="2141621"/>
                  <a:pt x="162040" y="2157663"/>
                  <a:pt x="152400" y="2157663"/>
                </a:cubicBezTo>
                <a:cubicBezTo>
                  <a:pt x="110695" y="2157663"/>
                  <a:pt x="108160" y="2119010"/>
                  <a:pt x="96253" y="2093495"/>
                </a:cubicBezTo>
                <a:cubicBezTo>
                  <a:pt x="83612" y="2066407"/>
                  <a:pt x="63398" y="2042284"/>
                  <a:pt x="56148" y="2013284"/>
                </a:cubicBezTo>
                <a:cubicBezTo>
                  <a:pt x="50801" y="1991895"/>
                  <a:pt x="46007" y="1970359"/>
                  <a:pt x="40106" y="1949116"/>
                </a:cubicBezTo>
                <a:cubicBezTo>
                  <a:pt x="-10559" y="1766725"/>
                  <a:pt x="38819" y="1960011"/>
                  <a:pt x="0" y="1804737"/>
                </a:cubicBezTo>
                <a:cubicBezTo>
                  <a:pt x="5347" y="1719179"/>
                  <a:pt x="5141" y="1633092"/>
                  <a:pt x="16042" y="1548063"/>
                </a:cubicBezTo>
                <a:cubicBezTo>
                  <a:pt x="18631" y="1527866"/>
                  <a:pt x="28811" y="1508858"/>
                  <a:pt x="40106" y="1491916"/>
                </a:cubicBezTo>
                <a:cubicBezTo>
                  <a:pt x="45453" y="1483895"/>
                  <a:pt x="55742" y="1480556"/>
                  <a:pt x="64169" y="1475874"/>
                </a:cubicBezTo>
                <a:cubicBezTo>
                  <a:pt x="79847" y="1467164"/>
                  <a:pt x="95366" y="1457736"/>
                  <a:pt x="112295" y="1451811"/>
                </a:cubicBezTo>
                <a:cubicBezTo>
                  <a:pt x="211388" y="1417128"/>
                  <a:pt x="208587" y="1421504"/>
                  <a:pt x="296779" y="1411705"/>
                </a:cubicBezTo>
                <a:lnTo>
                  <a:pt x="705853" y="1419726"/>
                </a:lnTo>
                <a:cubicBezTo>
                  <a:pt x="716870" y="1420127"/>
                  <a:pt x="727805" y="1423404"/>
                  <a:pt x="737937" y="1427747"/>
                </a:cubicBezTo>
                <a:cubicBezTo>
                  <a:pt x="757477" y="1436121"/>
                  <a:pt x="771612" y="1453402"/>
                  <a:pt x="786064" y="1467853"/>
                </a:cubicBezTo>
                <a:cubicBezTo>
                  <a:pt x="791411" y="1489242"/>
                  <a:pt x="788877" y="1514383"/>
                  <a:pt x="802106" y="1532021"/>
                </a:cubicBezTo>
                <a:cubicBezTo>
                  <a:pt x="816292" y="1550935"/>
                  <a:pt x="856580" y="1607803"/>
                  <a:pt x="874295" y="1612232"/>
                </a:cubicBezTo>
                <a:lnTo>
                  <a:pt x="906379" y="1620253"/>
                </a:lnTo>
                <a:cubicBezTo>
                  <a:pt x="981350" y="1605259"/>
                  <a:pt x="923481" y="1628184"/>
                  <a:pt x="978569" y="1540042"/>
                </a:cubicBezTo>
                <a:cubicBezTo>
                  <a:pt x="991633" y="1519139"/>
                  <a:pt x="1010653" y="1502611"/>
                  <a:pt x="1026695" y="1483895"/>
                </a:cubicBezTo>
                <a:cubicBezTo>
                  <a:pt x="1099052" y="1303003"/>
                  <a:pt x="1076896" y="1379347"/>
                  <a:pt x="1106906" y="1259305"/>
                </a:cubicBezTo>
                <a:cubicBezTo>
                  <a:pt x="1127168" y="1076944"/>
                  <a:pt x="1099784" y="1304413"/>
                  <a:pt x="1130969" y="1106905"/>
                </a:cubicBezTo>
                <a:cubicBezTo>
                  <a:pt x="1134745" y="1082990"/>
                  <a:pt x="1136316" y="1058779"/>
                  <a:pt x="1138990" y="1034716"/>
                </a:cubicBezTo>
                <a:cubicBezTo>
                  <a:pt x="1136316" y="946484"/>
                  <a:pt x="1142194" y="857577"/>
                  <a:pt x="1130969" y="770021"/>
                </a:cubicBezTo>
                <a:cubicBezTo>
                  <a:pt x="1128517" y="750897"/>
                  <a:pt x="1108248" y="738749"/>
                  <a:pt x="1098885" y="721895"/>
                </a:cubicBezTo>
                <a:cubicBezTo>
                  <a:pt x="1094779" y="714504"/>
                  <a:pt x="1095059" y="705173"/>
                  <a:pt x="1090864" y="697832"/>
                </a:cubicBezTo>
                <a:cubicBezTo>
                  <a:pt x="1084231" y="686225"/>
                  <a:pt x="1074570" y="676626"/>
                  <a:pt x="1066800" y="665747"/>
                </a:cubicBezTo>
                <a:cubicBezTo>
                  <a:pt x="1038882" y="626661"/>
                  <a:pt x="1064146" y="655072"/>
                  <a:pt x="1026695" y="617621"/>
                </a:cubicBezTo>
                <a:cubicBezTo>
                  <a:pt x="1011831" y="573028"/>
                  <a:pt x="1019874" y="585200"/>
                  <a:pt x="962527" y="537411"/>
                </a:cubicBezTo>
                <a:cubicBezTo>
                  <a:pt x="950550" y="527430"/>
                  <a:pt x="934595" y="523086"/>
                  <a:pt x="922421" y="513347"/>
                </a:cubicBezTo>
                <a:cubicBezTo>
                  <a:pt x="826383" y="436517"/>
                  <a:pt x="936766" y="507347"/>
                  <a:pt x="842211" y="441158"/>
                </a:cubicBezTo>
                <a:cubicBezTo>
                  <a:pt x="829439" y="432218"/>
                  <a:pt x="815833" y="424486"/>
                  <a:pt x="802106" y="417095"/>
                </a:cubicBezTo>
                <a:cubicBezTo>
                  <a:pt x="781050" y="405757"/>
                  <a:pt x="737937" y="385011"/>
                  <a:pt x="737937" y="385011"/>
                </a:cubicBezTo>
                <a:cubicBezTo>
                  <a:pt x="740611" y="398379"/>
                  <a:pt x="738732" y="413555"/>
                  <a:pt x="745958" y="425116"/>
                </a:cubicBezTo>
                <a:cubicBezTo>
                  <a:pt x="768037" y="460442"/>
                  <a:pt x="817955" y="453614"/>
                  <a:pt x="850232" y="457200"/>
                </a:cubicBezTo>
                <a:cubicBezTo>
                  <a:pt x="884887" y="454534"/>
                  <a:pt x="970695" y="454932"/>
                  <a:pt x="1010653" y="433137"/>
                </a:cubicBezTo>
                <a:cubicBezTo>
                  <a:pt x="1023931" y="425895"/>
                  <a:pt x="1031308" y="410959"/>
                  <a:pt x="1042737" y="401053"/>
                </a:cubicBezTo>
                <a:cubicBezTo>
                  <a:pt x="1177781" y="284015"/>
                  <a:pt x="1084129" y="362763"/>
                  <a:pt x="1171074" y="304800"/>
                </a:cubicBezTo>
                <a:cubicBezTo>
                  <a:pt x="1182197" y="297385"/>
                  <a:pt x="1192035" y="288152"/>
                  <a:pt x="1203158" y="280737"/>
                </a:cubicBezTo>
                <a:cubicBezTo>
                  <a:pt x="1317780" y="204322"/>
                  <a:pt x="1274003" y="218909"/>
                  <a:pt x="1347537" y="200526"/>
                </a:cubicBezTo>
                <a:cubicBezTo>
                  <a:pt x="1447835" y="118465"/>
                  <a:pt x="1416218" y="160922"/>
                  <a:pt x="1459832" y="88232"/>
                </a:cubicBezTo>
                <a:cubicBezTo>
                  <a:pt x="1454485" y="77537"/>
                  <a:pt x="1454172" y="62080"/>
                  <a:pt x="1443790" y="56147"/>
                </a:cubicBezTo>
                <a:cubicBezTo>
                  <a:pt x="1414426" y="39368"/>
                  <a:pt x="1379621" y="34758"/>
                  <a:pt x="1347537" y="24063"/>
                </a:cubicBezTo>
                <a:cubicBezTo>
                  <a:pt x="1278960" y="1204"/>
                  <a:pt x="1316191" y="10118"/>
                  <a:pt x="1235242" y="0"/>
                </a:cubicBezTo>
                <a:cubicBezTo>
                  <a:pt x="1098982" y="18168"/>
                  <a:pt x="1023066" y="-21301"/>
                  <a:pt x="954506" y="72190"/>
                </a:cubicBezTo>
                <a:cubicBezTo>
                  <a:pt x="929429" y="106386"/>
                  <a:pt x="896767" y="165192"/>
                  <a:pt x="882316" y="208547"/>
                </a:cubicBezTo>
                <a:cubicBezTo>
                  <a:pt x="875344" y="229464"/>
                  <a:pt x="866274" y="272716"/>
                  <a:pt x="866274" y="272716"/>
                </a:cubicBezTo>
                <a:cubicBezTo>
                  <a:pt x="871621" y="336884"/>
                  <a:pt x="862792" y="403861"/>
                  <a:pt x="882316" y="465221"/>
                </a:cubicBezTo>
                <a:cubicBezTo>
                  <a:pt x="901224" y="524646"/>
                  <a:pt x="939613" y="576946"/>
                  <a:pt x="978569" y="625642"/>
                </a:cubicBezTo>
                <a:cubicBezTo>
                  <a:pt x="999958" y="652379"/>
                  <a:pt x="1018526" y="681642"/>
                  <a:pt x="1042737" y="705853"/>
                </a:cubicBezTo>
                <a:cubicBezTo>
                  <a:pt x="1095444" y="758560"/>
                  <a:pt x="1269095" y="858648"/>
                  <a:pt x="1299411" y="874295"/>
                </a:cubicBezTo>
                <a:cubicBezTo>
                  <a:pt x="1319003" y="884407"/>
                  <a:pt x="1342663" y="883365"/>
                  <a:pt x="1363579" y="890337"/>
                </a:cubicBezTo>
                <a:cubicBezTo>
                  <a:pt x="1495560" y="934330"/>
                  <a:pt x="1392819" y="915139"/>
                  <a:pt x="1499937" y="930442"/>
                </a:cubicBezTo>
                <a:cubicBezTo>
                  <a:pt x="1555122" y="948837"/>
                  <a:pt x="1488401" y="930442"/>
                  <a:pt x="1588169" y="930442"/>
                </a:cubicBezTo>
                <a:cubicBezTo>
                  <a:pt x="1604432" y="930442"/>
                  <a:pt x="1620253" y="935789"/>
                  <a:pt x="1636295" y="938463"/>
                </a:cubicBezTo>
                <a:cubicBezTo>
                  <a:pt x="1743782" y="1010121"/>
                  <a:pt x="1696643" y="958968"/>
                  <a:pt x="1676400" y="1195137"/>
                </a:cubicBezTo>
                <a:cubicBezTo>
                  <a:pt x="1672707" y="1238224"/>
                  <a:pt x="1653676" y="1266388"/>
                  <a:pt x="1628274" y="1299411"/>
                </a:cubicBezTo>
                <a:cubicBezTo>
                  <a:pt x="1613245" y="1318949"/>
                  <a:pt x="1595377" y="1336175"/>
                  <a:pt x="1580148" y="1355558"/>
                </a:cubicBezTo>
                <a:cubicBezTo>
                  <a:pt x="1565938" y="1373643"/>
                  <a:pt x="1555188" y="1394396"/>
                  <a:pt x="1540042" y="1411705"/>
                </a:cubicBezTo>
                <a:cubicBezTo>
                  <a:pt x="1487070" y="1472244"/>
                  <a:pt x="1475572" y="1484046"/>
                  <a:pt x="1411706" y="1515979"/>
                </a:cubicBezTo>
                <a:cubicBezTo>
                  <a:pt x="1393493" y="1525085"/>
                  <a:pt x="1374274" y="1532021"/>
                  <a:pt x="1355558" y="1540042"/>
                </a:cubicBezTo>
                <a:cubicBezTo>
                  <a:pt x="1283369" y="1537368"/>
                  <a:pt x="1210932" y="1538561"/>
                  <a:pt x="1138990" y="1532021"/>
                </a:cubicBezTo>
                <a:cubicBezTo>
                  <a:pt x="1122150" y="1530490"/>
                  <a:pt x="1105130" y="1525057"/>
                  <a:pt x="1090864" y="1515979"/>
                </a:cubicBezTo>
                <a:cubicBezTo>
                  <a:pt x="1074914" y="1505829"/>
                  <a:pt x="1061827" y="1491201"/>
                  <a:pt x="1050758" y="1475874"/>
                </a:cubicBezTo>
                <a:cubicBezTo>
                  <a:pt x="1026863" y="1442789"/>
                  <a:pt x="1007979" y="1406358"/>
                  <a:pt x="986590" y="1371600"/>
                </a:cubicBezTo>
                <a:cubicBezTo>
                  <a:pt x="971405" y="1310861"/>
                  <a:pt x="963500" y="1285155"/>
                  <a:pt x="954506" y="1219200"/>
                </a:cubicBezTo>
                <a:cubicBezTo>
                  <a:pt x="950516" y="1189939"/>
                  <a:pt x="952759" y="1159826"/>
                  <a:pt x="946485" y="1130968"/>
                </a:cubicBezTo>
                <a:cubicBezTo>
                  <a:pt x="939301" y="1097920"/>
                  <a:pt x="925095" y="1066800"/>
                  <a:pt x="914400" y="1034716"/>
                </a:cubicBezTo>
                <a:cubicBezTo>
                  <a:pt x="909053" y="991937"/>
                  <a:pt x="900081" y="949456"/>
                  <a:pt x="898358" y="906379"/>
                </a:cubicBezTo>
                <a:cubicBezTo>
                  <a:pt x="897390" y="882187"/>
                  <a:pt x="894785" y="855445"/>
                  <a:pt x="906379" y="834190"/>
                </a:cubicBezTo>
                <a:cubicBezTo>
                  <a:pt x="913274" y="821550"/>
                  <a:pt x="932170" y="819695"/>
                  <a:pt x="946485" y="818147"/>
                </a:cubicBezTo>
                <a:cubicBezTo>
                  <a:pt x="1031713" y="808933"/>
                  <a:pt x="1117600" y="807452"/>
                  <a:pt x="1203158" y="802105"/>
                </a:cubicBezTo>
                <a:cubicBezTo>
                  <a:pt x="1219200" y="794084"/>
                  <a:pt x="1235712" y="786941"/>
                  <a:pt x="1251285" y="778042"/>
                </a:cubicBezTo>
                <a:cubicBezTo>
                  <a:pt x="1283149" y="759834"/>
                  <a:pt x="1318404" y="737710"/>
                  <a:pt x="1347537" y="713874"/>
                </a:cubicBezTo>
                <a:cubicBezTo>
                  <a:pt x="1366615" y="698264"/>
                  <a:pt x="1387103" y="683987"/>
                  <a:pt x="1403685" y="665747"/>
                </a:cubicBezTo>
                <a:cubicBezTo>
                  <a:pt x="1414172" y="654211"/>
                  <a:pt x="1420283" y="639328"/>
                  <a:pt x="1427748" y="625642"/>
                </a:cubicBezTo>
                <a:cubicBezTo>
                  <a:pt x="1441772" y="599931"/>
                  <a:pt x="1458378" y="565836"/>
                  <a:pt x="1467853" y="537411"/>
                </a:cubicBezTo>
                <a:cubicBezTo>
                  <a:pt x="1476680" y="510929"/>
                  <a:pt x="1483895" y="483937"/>
                  <a:pt x="1491916" y="457200"/>
                </a:cubicBezTo>
                <a:cubicBezTo>
                  <a:pt x="1489242" y="427789"/>
                  <a:pt x="1506582" y="387874"/>
                  <a:pt x="1483895" y="368968"/>
                </a:cubicBezTo>
                <a:cubicBezTo>
                  <a:pt x="1469327" y="356828"/>
                  <a:pt x="1392717" y="377727"/>
                  <a:pt x="1363579" y="385011"/>
                </a:cubicBezTo>
                <a:lnTo>
                  <a:pt x="1355558" y="40907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36</a:t>
            </a:fld>
            <a:endParaRPr lang="en-US"/>
          </a:p>
        </p:txBody>
      </p:sp>
    </p:spTree>
    <p:extLst>
      <p:ext uri="{BB962C8B-B14F-4D97-AF65-F5344CB8AC3E}">
        <p14:creationId xmlns:p14="http://schemas.microsoft.com/office/powerpoint/2010/main" val="210550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06171" y="2148115"/>
            <a:ext cx="7755649" cy="2554545"/>
          </a:xfrm>
          <a:prstGeom prst="rect">
            <a:avLst/>
          </a:prstGeom>
          <a:noFill/>
        </p:spPr>
        <p:txBody>
          <a:bodyPr wrap="none" rtlCol="0">
            <a:spAutoFit/>
          </a:bodyPr>
          <a:lstStyle/>
          <a:p>
            <a:r>
              <a:rPr kumimoji="1" lang="ja-JP" altLang="en-US" sz="8000" dirty="0">
                <a:solidFill>
                  <a:schemeClr val="tx1">
                    <a:lumMod val="65000"/>
                    <a:lumOff val="35000"/>
                  </a:schemeClr>
                </a:solidFill>
                <a:latin typeface="Meiryo UI" panose="020B0604030504040204" pitchFamily="50" charset="-128"/>
                <a:ea typeface="Meiryo UI" panose="020B0604030504040204" pitchFamily="50" charset="-128"/>
              </a:rPr>
              <a:t>要点を絞った</a:t>
            </a:r>
            <a:endParaRPr kumimoji="1" lang="en-US" altLang="ja-JP" sz="80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8000" dirty="0">
                <a:solidFill>
                  <a:schemeClr val="tx1">
                    <a:lumMod val="65000"/>
                    <a:lumOff val="35000"/>
                  </a:schemeClr>
                </a:solidFill>
                <a:latin typeface="Meiryo UI" panose="020B0604030504040204" pitchFamily="50" charset="-128"/>
                <a:ea typeface="Meiryo UI" panose="020B0604030504040204" pitchFamily="50" charset="-128"/>
              </a:rPr>
              <a:t>カンペを作りましょう</a:t>
            </a:r>
            <a:endParaRPr kumimoji="1" lang="en-US" altLang="ja-JP" sz="80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03086" y="997282"/>
            <a:ext cx="3815468" cy="769441"/>
          </a:xfrm>
          <a:prstGeom prst="rect">
            <a:avLst/>
          </a:prstGeom>
          <a:solidFill>
            <a:srgbClr val="002060"/>
          </a:solidFill>
        </p:spPr>
        <p:txBody>
          <a:bodyPr wrap="none" rtlCol="0">
            <a:spAutoFit/>
          </a:bodyPr>
          <a:lstStyle/>
          <a:p>
            <a:r>
              <a:rPr kumimoji="1" lang="ja-JP" altLang="en-US" sz="4400" b="1" dirty="0">
                <a:solidFill>
                  <a:schemeClr val="bg1"/>
                </a:solidFill>
                <a:latin typeface="Meiryo UI" panose="020B0604030504040204" pitchFamily="50" charset="-128"/>
                <a:ea typeface="Meiryo UI" panose="020B0604030504040204" pitchFamily="50" charset="-128"/>
              </a:rPr>
              <a:t>動画を撮る前に</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37</a:t>
            </a:fld>
            <a:endParaRPr lang="en-US"/>
          </a:p>
        </p:txBody>
      </p:sp>
    </p:spTree>
    <p:extLst>
      <p:ext uri="{BB962C8B-B14F-4D97-AF65-F5344CB8AC3E}">
        <p14:creationId xmlns:p14="http://schemas.microsoft.com/office/powerpoint/2010/main" val="691455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06329" y="1069457"/>
            <a:ext cx="8993168" cy="923330"/>
          </a:xfrm>
          <a:prstGeom prst="rect">
            <a:avLst/>
          </a:prstGeom>
        </p:spPr>
        <p:txBody>
          <a:bodyPr wrap="none">
            <a:spAutoFit/>
          </a:bodyPr>
          <a:lstStyle/>
          <a:p>
            <a:r>
              <a:rPr lang="ja-JP" altLang="ja-JP" sz="5400" dirty="0">
                <a:solidFill>
                  <a:schemeClr val="tx1">
                    <a:lumMod val="65000"/>
                    <a:lumOff val="35000"/>
                  </a:schemeClr>
                </a:solidFill>
                <a:effectLst/>
                <a:latin typeface="Meiryo UI" panose="020B0604030504040204" pitchFamily="50" charset="-128"/>
                <a:ea typeface="Meiryo UI" panose="020B0604030504040204" pitchFamily="50" charset="-128"/>
                <a:cs typeface="Times New Roman" panose="02020603050405020304" pitchFamily="18" charset="0"/>
              </a:rPr>
              <a:t>人が一度に短期に記憶できる量</a:t>
            </a:r>
            <a:endParaRPr lang="ja-JP" altLang="en-US" sz="54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997563" y="1992787"/>
            <a:ext cx="6215163" cy="2646878"/>
          </a:xfrm>
          <a:prstGeom prst="rect">
            <a:avLst/>
          </a:prstGeom>
          <a:noFill/>
        </p:spPr>
        <p:txBody>
          <a:bodyPr wrap="none" rtlCol="0">
            <a:spAutoFit/>
          </a:bodyPr>
          <a:lstStyle/>
          <a:p>
            <a:r>
              <a:rPr lang="ja-JP" altLang="en-US" sz="16600" b="1" u="sng" dirty="0">
                <a:solidFill>
                  <a:schemeClr val="tx1">
                    <a:lumMod val="75000"/>
                    <a:lumOff val="25000"/>
                  </a:schemeClr>
                </a:solidFill>
                <a:latin typeface="Meiryo UI" panose="020B0604030504040204" pitchFamily="50" charset="-128"/>
                <a:ea typeface="Meiryo UI" panose="020B0604030504040204" pitchFamily="50" charset="-128"/>
              </a:rPr>
              <a:t>４</a:t>
            </a:r>
            <a:r>
              <a:rPr lang="ja-JP" altLang="ja-JP" sz="16600" b="1" u="sng"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600" b="1" u="sng" dirty="0">
                <a:solidFill>
                  <a:schemeClr val="tx1">
                    <a:lumMod val="75000"/>
                    <a:lumOff val="25000"/>
                  </a:schemeClr>
                </a:solidFill>
                <a:latin typeface="Meiryo UI" panose="020B0604030504040204" pitchFamily="50" charset="-128"/>
                <a:ea typeface="Meiryo UI" panose="020B0604030504040204" pitchFamily="50" charset="-128"/>
              </a:rPr>
              <a:t>１</a:t>
            </a:r>
            <a:endParaRPr kumimoji="1" lang="ja-JP" altLang="en-US" sz="16600" b="1"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 name="正方形/長方形 2"/>
          <p:cNvSpPr/>
          <p:nvPr/>
        </p:nvSpPr>
        <p:spPr>
          <a:xfrm>
            <a:off x="2895219" y="5333379"/>
            <a:ext cx="8524875" cy="338554"/>
          </a:xfrm>
          <a:prstGeom prst="rect">
            <a:avLst/>
          </a:prstGeom>
        </p:spPr>
        <p:txBody>
          <a:bodyPr wrap="square">
            <a:spAutoFit/>
          </a:bodyPr>
          <a:lstStyle/>
          <a:p>
            <a:r>
              <a:rPr lang="ja-JP" altLang="ja-JP"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2001</a:t>
            </a:r>
            <a:r>
              <a:rPr lang="ja-JP" altLang="en-US"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Nelson</a:t>
            </a:r>
            <a:r>
              <a:rPr lang="ja-JP" altLang="en-US"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Cowan</a:t>
            </a:r>
            <a:r>
              <a:rPr lang="ja-JP" altLang="en-US" sz="1600" dirty="0">
                <a:solidFill>
                  <a:schemeClr val="tx1">
                    <a:lumMod val="75000"/>
                    <a:lumOff val="2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en-US"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056310" y="5687322"/>
            <a:ext cx="8202694" cy="276999"/>
          </a:xfrm>
          <a:prstGeom prst="rect">
            <a:avLst/>
          </a:prstGeom>
        </p:spPr>
        <p:txBody>
          <a:bodyPr wrap="square">
            <a:spAutoFit/>
          </a:bodyPr>
          <a:lstStyle/>
          <a:p>
            <a:r>
              <a:rPr lang="ja-JP" altLang="en-US" sz="1200" b="1" dirty="0">
                <a:solidFill>
                  <a:schemeClr val="tx1">
                    <a:lumMod val="75000"/>
                    <a:lumOff val="25000"/>
                  </a:schemeClr>
                </a:solidFill>
                <a:latin typeface="arial" panose="020B0604020202020204" pitchFamily="34" charset="0"/>
              </a:rPr>
              <a:t>「</a:t>
            </a:r>
            <a:r>
              <a:rPr lang="en-US" altLang="ja-JP" sz="1200" b="1" dirty="0">
                <a:solidFill>
                  <a:schemeClr val="tx1">
                    <a:lumMod val="75000"/>
                    <a:lumOff val="25000"/>
                  </a:schemeClr>
                </a:solidFill>
                <a:latin typeface="arial" panose="020B0604020202020204" pitchFamily="34" charset="0"/>
              </a:rPr>
              <a:t>The magical number 4 in short-term memory: a reconsideration of mental storage capacity.</a:t>
            </a:r>
            <a:r>
              <a:rPr lang="ja-JP" altLang="en-US" sz="1200" b="1" dirty="0">
                <a:solidFill>
                  <a:schemeClr val="tx1">
                    <a:lumMod val="75000"/>
                    <a:lumOff val="25000"/>
                  </a:schemeClr>
                </a:solidFill>
                <a:latin typeface="arial" panose="020B0604020202020204" pitchFamily="34" charset="0"/>
              </a:rPr>
              <a:t>」</a:t>
            </a:r>
            <a:endParaRPr lang="en-US" altLang="ja-JP" sz="1200" b="1" i="0" dirty="0">
              <a:solidFill>
                <a:schemeClr val="tx1">
                  <a:lumMod val="75000"/>
                  <a:lumOff val="25000"/>
                </a:schemeClr>
              </a:solidFill>
              <a:effectLst/>
              <a:latin typeface="arial" panose="020B0604020202020204" pitchFamily="34" charset="0"/>
            </a:endParaRPr>
          </a:p>
        </p:txBody>
      </p:sp>
      <p:sp>
        <p:nvSpPr>
          <p:cNvPr id="6" name="正方形/長方形 5"/>
          <p:cNvSpPr/>
          <p:nvPr/>
        </p:nvSpPr>
        <p:spPr>
          <a:xfrm>
            <a:off x="3352768" y="4424222"/>
            <a:ext cx="5742278" cy="707886"/>
          </a:xfrm>
          <a:prstGeom prst="rect">
            <a:avLst/>
          </a:prstGeom>
        </p:spPr>
        <p:txBody>
          <a:bodyPr wrap="none">
            <a:spAutoFit/>
          </a:bodyPr>
          <a:lstStyle/>
          <a:p>
            <a:r>
              <a:rPr lang="en-US" altLang="ja-JP" sz="4000" b="1" dirty="0">
                <a:solidFill>
                  <a:schemeClr val="tx1">
                    <a:lumMod val="75000"/>
                    <a:lumOff val="25000"/>
                  </a:schemeClr>
                </a:solidFill>
                <a:latin typeface="arial" panose="020B0604020202020204" pitchFamily="34" charset="0"/>
              </a:rPr>
              <a:t>The magical number 4 </a:t>
            </a:r>
            <a:endParaRPr lang="ja-JP" altLang="en-US" sz="4000" dirty="0">
              <a:solidFill>
                <a:schemeClr val="tx1">
                  <a:lumMod val="75000"/>
                  <a:lumOff val="25000"/>
                </a:schemeClr>
              </a:solidFill>
            </a:endParaRPr>
          </a:p>
        </p:txBody>
      </p:sp>
      <p:sp>
        <p:nvSpPr>
          <p:cNvPr id="7" name="スライド番号プレースホルダー 6"/>
          <p:cNvSpPr>
            <a:spLocks noGrp="1"/>
          </p:cNvSpPr>
          <p:nvPr>
            <p:ph type="sldNum" sz="quarter" idx="12"/>
          </p:nvPr>
        </p:nvSpPr>
        <p:spPr/>
        <p:txBody>
          <a:bodyPr/>
          <a:lstStyle/>
          <a:p>
            <a:fld id="{D9226DAE-D732-0D44-A3A9-3426432CAC1A}" type="slidenum">
              <a:rPr lang="en-US" smtClean="0"/>
              <a:t>38</a:t>
            </a:fld>
            <a:endParaRPr lang="en-US"/>
          </a:p>
        </p:txBody>
      </p:sp>
    </p:spTree>
    <p:extLst>
      <p:ext uri="{BB962C8B-B14F-4D97-AF65-F5344CB8AC3E}">
        <p14:creationId xmlns:p14="http://schemas.microsoft.com/office/powerpoint/2010/main" val="1236870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4267" y="1531516"/>
            <a:ext cx="8616461" cy="4401205"/>
          </a:xfrm>
          <a:prstGeom prst="rect">
            <a:avLst/>
          </a:prstGeom>
          <a:noFill/>
        </p:spPr>
        <p:txBody>
          <a:bodyPr wrap="none" rtlCol="0">
            <a:spAutoFit/>
          </a:bodyPr>
          <a:lstStyle/>
          <a:p>
            <a:r>
              <a:rPr kumimoji="1" lang="ja-JP" altLang="en-US" sz="4000" b="1" dirty="0">
                <a:solidFill>
                  <a:schemeClr val="tx1">
                    <a:lumMod val="65000"/>
                    <a:lumOff val="35000"/>
                  </a:schemeClr>
                </a:solidFill>
                <a:latin typeface="Meiryo UI" panose="020B0604030504040204" pitchFamily="50" charset="-128"/>
                <a:ea typeface="Meiryo UI" panose="020B0604030504040204" pitchFamily="50" charset="-128"/>
              </a:rPr>
              <a:t>①手順を書き出す</a:t>
            </a:r>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a:solidFill>
                  <a:schemeClr val="tx1">
                    <a:lumMod val="65000"/>
                    <a:lumOff val="35000"/>
                  </a:schemeClr>
                </a:solidFill>
                <a:latin typeface="Meiryo UI" panose="020B0604030504040204" pitchFamily="50" charset="-128"/>
                <a:ea typeface="Meiryo UI" panose="020B0604030504040204" pitchFamily="50" charset="-128"/>
              </a:rPr>
              <a:t>②手順から要点をピックアップ</a:t>
            </a:r>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a:solidFill>
                  <a:schemeClr val="tx1">
                    <a:lumMod val="65000"/>
                    <a:lumOff val="35000"/>
                  </a:schemeClr>
                </a:solidFill>
                <a:latin typeface="Meiryo UI" panose="020B0604030504040204" pitchFamily="50" charset="-128"/>
                <a:ea typeface="Meiryo UI" panose="020B0604030504040204" pitchFamily="50" charset="-128"/>
              </a:rPr>
              <a:t>③要点を集約（最終的に３～５個に）</a:t>
            </a:r>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a:solidFill>
                  <a:schemeClr val="tx1">
                    <a:lumMod val="65000"/>
                    <a:lumOff val="35000"/>
                  </a:schemeClr>
                </a:solidFill>
                <a:latin typeface="Meiryo UI" panose="020B0604030504040204" pitchFamily="50" charset="-128"/>
                <a:ea typeface="Meiryo UI" panose="020B0604030504040204" pitchFamily="50" charset="-128"/>
              </a:rPr>
              <a:t>④カメラの画角（寄り・引き）をメモ</a:t>
            </a:r>
            <a:endParaRPr kumimoji="1" lang="en-US" altLang="ja-JP" sz="40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334267" y="327353"/>
            <a:ext cx="5939446" cy="584775"/>
          </a:xfrm>
          <a:prstGeom prst="rect">
            <a:avLst/>
          </a:prstGeom>
          <a:solidFill>
            <a:srgbClr val="002060"/>
          </a:solidFill>
        </p:spPr>
        <p:txBody>
          <a:bodyPr wrap="none" rtlCol="0">
            <a:spAutoFit/>
          </a:bodyPr>
          <a:lstStyle/>
          <a:p>
            <a:r>
              <a:rPr kumimoji="1" lang="ja-JP" altLang="en-US" sz="3200" dirty="0">
                <a:solidFill>
                  <a:schemeClr val="bg1"/>
                </a:solidFill>
                <a:latin typeface="Meiryo UI" panose="020B0604030504040204" pitchFamily="50" charset="-128"/>
                <a:ea typeface="Meiryo UI" panose="020B0604030504040204" pitchFamily="50" charset="-128"/>
              </a:rPr>
              <a:t>要点を絞ったカンペを完成するフロー</a:t>
            </a:r>
          </a:p>
        </p:txBody>
      </p:sp>
      <p:sp>
        <p:nvSpPr>
          <p:cNvPr id="5" name="テキスト ボックス 4"/>
          <p:cNvSpPr txBox="1"/>
          <p:nvPr/>
        </p:nvSpPr>
        <p:spPr>
          <a:xfrm>
            <a:off x="4408842" y="1662777"/>
            <a:ext cx="3405099" cy="461665"/>
          </a:xfrm>
          <a:prstGeom prst="rect">
            <a:avLst/>
          </a:prstGeom>
          <a:solidFill>
            <a:srgbClr val="FF0000"/>
          </a:solidFill>
        </p:spPr>
        <p:txBody>
          <a:bodyPr wrap="none" rtlCol="0">
            <a:spAutoFit/>
          </a:bodyPr>
          <a:lstStyle/>
          <a:p>
            <a:r>
              <a:rPr kumimoji="1" lang="ja-JP" altLang="en-US" sz="2400" b="1" dirty="0" smtClean="0">
                <a:solidFill>
                  <a:schemeClr val="bg1"/>
                </a:solidFill>
                <a:latin typeface="Meiryo UI" panose="020B0604030504040204" pitchFamily="50" charset="-128"/>
                <a:ea typeface="Meiryo UI" panose="020B0604030504040204" pitchFamily="50" charset="-128"/>
              </a:rPr>
              <a:t>技術指導まとめ</a:t>
            </a:r>
            <a:r>
              <a:rPr kumimoji="1" lang="ja-JP" altLang="en-US" sz="2400" b="1" dirty="0">
                <a:solidFill>
                  <a:schemeClr val="bg1"/>
                </a:solidFill>
                <a:latin typeface="Meiryo UI" panose="020B0604030504040204" pitchFamily="50" charset="-128"/>
                <a:ea typeface="Meiryo UI" panose="020B0604030504040204" pitchFamily="50" charset="-128"/>
              </a:rPr>
              <a:t>シート</a:t>
            </a:r>
            <a:r>
              <a:rPr kumimoji="1" lang="en-US" altLang="ja-JP" sz="2400" b="1" dirty="0">
                <a:solidFill>
                  <a:schemeClr val="bg1"/>
                </a:solidFill>
                <a:latin typeface="Meiryo UI" panose="020B0604030504040204" pitchFamily="50" charset="-128"/>
                <a:ea typeface="Meiryo UI" panose="020B0604030504040204" pitchFamily="50" charset="-128"/>
              </a:rPr>
              <a:t>Q2</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677154" y="2905986"/>
            <a:ext cx="3405099" cy="461665"/>
          </a:xfrm>
          <a:prstGeom prst="rect">
            <a:avLst/>
          </a:prstGeom>
          <a:solidFill>
            <a:srgbClr val="FF0000"/>
          </a:solidFill>
        </p:spPr>
        <p:txBody>
          <a:bodyPr wrap="none" rtlCol="0">
            <a:spAutoFit/>
          </a:bodyPr>
          <a:lstStyle/>
          <a:p>
            <a:r>
              <a:rPr kumimoji="1" lang="ja-JP" altLang="en-US" sz="2400" b="1" dirty="0" smtClean="0">
                <a:solidFill>
                  <a:schemeClr val="bg1"/>
                </a:solidFill>
                <a:latin typeface="Meiryo UI" panose="020B0604030504040204" pitchFamily="50" charset="-128"/>
                <a:ea typeface="Meiryo UI" panose="020B0604030504040204" pitchFamily="50" charset="-128"/>
              </a:rPr>
              <a:t>技術指導まとめ</a:t>
            </a:r>
            <a:r>
              <a:rPr kumimoji="1" lang="ja-JP" altLang="en-US" sz="2400" b="1" dirty="0">
                <a:solidFill>
                  <a:schemeClr val="bg1"/>
                </a:solidFill>
                <a:latin typeface="Meiryo UI" panose="020B0604030504040204" pitchFamily="50" charset="-128"/>
                <a:ea typeface="Meiryo UI" panose="020B0604030504040204" pitchFamily="50" charset="-128"/>
              </a:rPr>
              <a:t>シート</a:t>
            </a:r>
            <a:r>
              <a:rPr kumimoji="1" lang="en-US" altLang="ja-JP" sz="2400" b="1" dirty="0">
                <a:solidFill>
                  <a:schemeClr val="bg1"/>
                </a:solidFill>
                <a:latin typeface="Meiryo UI" panose="020B0604030504040204" pitchFamily="50" charset="-128"/>
                <a:ea typeface="Meiryo UI" panose="020B0604030504040204" pitchFamily="50" charset="-128"/>
              </a:rPr>
              <a:t>Q3</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8608856" y="4130969"/>
            <a:ext cx="3405099" cy="461665"/>
          </a:xfrm>
          <a:prstGeom prst="rect">
            <a:avLst/>
          </a:prstGeom>
          <a:solidFill>
            <a:srgbClr val="FF0000"/>
          </a:solidFill>
        </p:spPr>
        <p:txBody>
          <a:bodyPr wrap="none" rtlCol="0">
            <a:spAutoFit/>
          </a:bodyPr>
          <a:lstStyle/>
          <a:p>
            <a:r>
              <a:rPr kumimoji="1" lang="ja-JP" altLang="en-US" sz="2400" b="1" dirty="0" smtClean="0">
                <a:solidFill>
                  <a:schemeClr val="bg1"/>
                </a:solidFill>
                <a:latin typeface="Meiryo UI" panose="020B0604030504040204" pitchFamily="50" charset="-128"/>
                <a:ea typeface="Meiryo UI" panose="020B0604030504040204" pitchFamily="50" charset="-128"/>
              </a:rPr>
              <a:t>技術指導まとめ</a:t>
            </a:r>
            <a:r>
              <a:rPr kumimoji="1" lang="ja-JP" altLang="en-US" sz="2400" b="1" dirty="0">
                <a:solidFill>
                  <a:schemeClr val="bg1"/>
                </a:solidFill>
                <a:latin typeface="Meiryo UI" panose="020B0604030504040204" pitchFamily="50" charset="-128"/>
                <a:ea typeface="Meiryo UI" panose="020B0604030504040204" pitchFamily="50" charset="-128"/>
              </a:rPr>
              <a:t>シート</a:t>
            </a:r>
            <a:r>
              <a:rPr kumimoji="1" lang="en-US" altLang="ja-JP" sz="2400" b="1" dirty="0">
                <a:solidFill>
                  <a:schemeClr val="bg1"/>
                </a:solidFill>
                <a:latin typeface="Meiryo UI" panose="020B0604030504040204" pitchFamily="50" charset="-128"/>
                <a:ea typeface="Meiryo UI" panose="020B0604030504040204" pitchFamily="50" charset="-128"/>
              </a:rPr>
              <a:t>Q4</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39</a:t>
            </a:fld>
            <a:endParaRPr lang="en-US"/>
          </a:p>
        </p:txBody>
      </p:sp>
    </p:spTree>
    <p:extLst>
      <p:ext uri="{BB962C8B-B14F-4D97-AF65-F5344CB8AC3E}">
        <p14:creationId xmlns:p14="http://schemas.microsoft.com/office/powerpoint/2010/main" val="390910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9CD84F-5C95-EC43-B923-FAE8BE7F65DA}"/>
              </a:ext>
            </a:extLst>
          </p:cNvPr>
          <p:cNvSpPr>
            <a:spLocks noGrp="1"/>
          </p:cNvSpPr>
          <p:nvPr>
            <p:ph type="title"/>
          </p:nvPr>
        </p:nvSpPr>
        <p:spPr/>
        <p:txBody>
          <a:bodyPr>
            <a:normAutofit/>
          </a:bodyPr>
          <a:lstStyle/>
          <a:p>
            <a:r>
              <a:rPr lang="ja-JP" altLang="en-US" dirty="0">
                <a:solidFill>
                  <a:schemeClr val="tx1">
                    <a:lumMod val="65000"/>
                    <a:lumOff val="35000"/>
                  </a:schemeClr>
                </a:solidFill>
              </a:rPr>
              <a:t>最終</a:t>
            </a:r>
            <a:r>
              <a:rPr lang="ja-JP" altLang="en-US" dirty="0" smtClean="0">
                <a:solidFill>
                  <a:schemeClr val="tx1">
                    <a:lumMod val="65000"/>
                    <a:lumOff val="35000"/>
                  </a:schemeClr>
                </a:solidFill>
              </a:rPr>
              <a:t>課題：作った動画教材の実践</a:t>
            </a:r>
            <a:endParaRPr lang="en-US"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F2920C6B-57D6-CB4A-8A51-0E615FF0FEF8}"/>
              </a:ext>
            </a:extLst>
          </p:cNvPr>
          <p:cNvSpPr>
            <a:spLocks noGrp="1"/>
          </p:cNvSpPr>
          <p:nvPr>
            <p:ph idx="1"/>
          </p:nvPr>
        </p:nvSpPr>
        <p:spPr/>
        <p:txBody>
          <a:bodyPr/>
          <a:lstStyle/>
          <a:p>
            <a:r>
              <a:rPr lang="ja-JP" altLang="en-US" dirty="0">
                <a:solidFill>
                  <a:schemeClr val="tx1">
                    <a:lumMod val="65000"/>
                    <a:lumOff val="35000"/>
                  </a:schemeClr>
                </a:solidFill>
              </a:rPr>
              <a:t>締切：</a:t>
            </a:r>
            <a:r>
              <a:rPr lang="en-US" altLang="ja-JP" dirty="0" smtClean="0">
                <a:solidFill>
                  <a:schemeClr val="tx1">
                    <a:lumMod val="65000"/>
                    <a:lumOff val="35000"/>
                  </a:schemeClr>
                </a:solidFill>
                <a:highlight>
                  <a:srgbClr val="FFFF00"/>
                </a:highlight>
              </a:rPr>
              <a:t>20XX</a:t>
            </a:r>
            <a:r>
              <a:rPr lang="ja-JP" altLang="en-US" dirty="0" smtClean="0">
                <a:solidFill>
                  <a:schemeClr val="tx1">
                    <a:lumMod val="65000"/>
                    <a:lumOff val="35000"/>
                  </a:schemeClr>
                </a:solidFill>
                <a:highlight>
                  <a:srgbClr val="FFFF00"/>
                </a:highlight>
              </a:rPr>
              <a:t>年</a:t>
            </a:r>
            <a:r>
              <a:rPr lang="en-US" altLang="ja-JP" dirty="0" smtClean="0">
                <a:solidFill>
                  <a:schemeClr val="tx1">
                    <a:lumMod val="65000"/>
                    <a:lumOff val="35000"/>
                  </a:schemeClr>
                </a:solidFill>
                <a:highlight>
                  <a:srgbClr val="FFFF00"/>
                </a:highlight>
              </a:rPr>
              <a:t>XX</a:t>
            </a:r>
            <a:r>
              <a:rPr lang="ja-JP" altLang="en-US" dirty="0" smtClean="0">
                <a:solidFill>
                  <a:schemeClr val="tx1">
                    <a:lumMod val="65000"/>
                    <a:lumOff val="35000"/>
                  </a:schemeClr>
                </a:solidFill>
                <a:highlight>
                  <a:srgbClr val="FFFF00"/>
                </a:highlight>
              </a:rPr>
              <a:t>月</a:t>
            </a:r>
            <a:r>
              <a:rPr lang="en-US" altLang="ja-JP" dirty="0" smtClean="0">
                <a:solidFill>
                  <a:schemeClr val="tx1">
                    <a:lumMod val="65000"/>
                    <a:lumOff val="35000"/>
                  </a:schemeClr>
                </a:solidFill>
                <a:highlight>
                  <a:srgbClr val="FFFF00"/>
                </a:highlight>
              </a:rPr>
              <a:t>XX</a:t>
            </a:r>
            <a:r>
              <a:rPr lang="ja-JP" altLang="en-US" dirty="0" smtClean="0">
                <a:solidFill>
                  <a:schemeClr val="tx1">
                    <a:lumMod val="65000"/>
                    <a:lumOff val="35000"/>
                  </a:schemeClr>
                </a:solidFill>
                <a:highlight>
                  <a:srgbClr val="FFFF00"/>
                </a:highlight>
              </a:rPr>
              <a:t>日</a:t>
            </a:r>
            <a:r>
              <a:rPr lang="ja-JP" altLang="en-US" dirty="0" smtClean="0">
                <a:solidFill>
                  <a:schemeClr val="tx1">
                    <a:lumMod val="65000"/>
                    <a:lumOff val="35000"/>
                  </a:schemeClr>
                </a:solidFill>
              </a:rPr>
              <a:t>（○）</a:t>
            </a:r>
            <a:endParaRPr lang="en-US" altLang="ja-JP" dirty="0">
              <a:solidFill>
                <a:schemeClr val="tx1">
                  <a:lumMod val="65000"/>
                  <a:lumOff val="35000"/>
                </a:schemeClr>
              </a:solidFill>
            </a:endParaRPr>
          </a:p>
          <a:p>
            <a:r>
              <a:rPr lang="ja-JP" altLang="en-US" dirty="0">
                <a:solidFill>
                  <a:schemeClr val="tx1">
                    <a:lumMod val="65000"/>
                    <a:lumOff val="35000"/>
                  </a:schemeClr>
                </a:solidFill>
              </a:rPr>
              <a:t>最終課題を提出することにより「</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動画教材活用講師 認定証</a:t>
            </a:r>
            <a:r>
              <a:rPr lang="ja-JP" altLang="en-US" dirty="0">
                <a:solidFill>
                  <a:schemeClr val="tx1">
                    <a:lumMod val="65000"/>
                    <a:lumOff val="35000"/>
                  </a:schemeClr>
                </a:solidFill>
              </a:rPr>
              <a:t>」を授与</a:t>
            </a:r>
            <a:endParaRPr lang="en-US" altLang="ja-JP" dirty="0">
              <a:solidFill>
                <a:schemeClr val="tx1">
                  <a:lumMod val="65000"/>
                  <a:lumOff val="35000"/>
                </a:schemeClr>
              </a:solidFill>
            </a:endParaRPr>
          </a:p>
          <a:p>
            <a:r>
              <a:rPr lang="ja-JP" altLang="en-US" dirty="0">
                <a:solidFill>
                  <a:schemeClr val="tx1">
                    <a:lumMod val="65000"/>
                    <a:lumOff val="35000"/>
                  </a:schemeClr>
                </a:solidFill>
              </a:rPr>
              <a:t>最終課題の内容</a:t>
            </a:r>
            <a:r>
              <a:rPr lang="en-US" altLang="ja-JP" dirty="0">
                <a:solidFill>
                  <a:schemeClr val="tx1">
                    <a:lumMod val="65000"/>
                    <a:lumOff val="35000"/>
                  </a:schemeClr>
                </a:solidFill>
              </a:rPr>
              <a:t>(*</a:t>
            </a:r>
            <a:r>
              <a:rPr lang="ja-JP" altLang="en-US" dirty="0">
                <a:solidFill>
                  <a:schemeClr val="tx1">
                    <a:lumMod val="65000"/>
                    <a:lumOff val="35000"/>
                  </a:schemeClr>
                </a:solidFill>
              </a:rPr>
              <a:t>必須</a:t>
            </a:r>
            <a:r>
              <a:rPr lang="en-US" altLang="ja-JP" dirty="0">
                <a:solidFill>
                  <a:schemeClr val="tx1">
                    <a:lumMod val="65000"/>
                    <a:lumOff val="35000"/>
                  </a:schemeClr>
                </a:solidFill>
              </a:rPr>
              <a:t>)</a:t>
            </a:r>
          </a:p>
          <a:p>
            <a:pPr lvl="1"/>
            <a:r>
              <a:rPr lang="en-US" dirty="0" err="1">
                <a:solidFill>
                  <a:schemeClr val="tx1">
                    <a:lumMod val="65000"/>
                    <a:lumOff val="35000"/>
                  </a:schemeClr>
                </a:solidFill>
                <a:latin typeface="Meiryo UI" panose="020B0604030504040204" pitchFamily="50" charset="-128"/>
                <a:ea typeface="Meiryo UI" panose="020B0604030504040204" pitchFamily="50" charset="-128"/>
              </a:rPr>
              <a:t>授業用に作成した動画教材</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動画教材の</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URL</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a:p>
            <a:pPr lvl="1"/>
            <a:r>
              <a:rPr lang="en-US" dirty="0" err="1" smtClean="0">
                <a:solidFill>
                  <a:schemeClr val="tx1">
                    <a:lumMod val="65000"/>
                    <a:lumOff val="35000"/>
                  </a:schemeClr>
                </a:solidFill>
                <a:latin typeface="Meiryo UI" panose="020B0604030504040204" pitchFamily="50" charset="-128"/>
                <a:ea typeface="Meiryo UI" panose="020B0604030504040204" pitchFamily="50" charset="-128"/>
              </a:rPr>
              <a:t>授業用動画を</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作成</a:t>
            </a:r>
            <a:r>
              <a:rPr lang="en-US" dirty="0" err="1" smtClean="0">
                <a:solidFill>
                  <a:schemeClr val="tx1">
                    <a:lumMod val="65000"/>
                    <a:lumOff val="35000"/>
                  </a:schemeClr>
                </a:solidFill>
                <a:latin typeface="Meiryo UI" panose="020B0604030504040204" pitchFamily="50" charset="-128"/>
                <a:ea typeface="Meiryo UI" panose="020B0604030504040204" pitchFamily="50" charset="-128"/>
              </a:rPr>
              <a:t>した振り返り</a:t>
            </a:r>
            <a:r>
              <a:rPr lang="en-US" dirty="0" err="1">
                <a:solidFill>
                  <a:schemeClr val="tx1">
                    <a:lumMod val="65000"/>
                    <a:lumOff val="35000"/>
                  </a:schemeClr>
                </a:solidFill>
                <a:latin typeface="Meiryo UI" panose="020B0604030504040204" pitchFamily="50" charset="-128"/>
                <a:ea typeface="Meiryo UI" panose="020B0604030504040204" pitchFamily="50" charset="-128"/>
              </a:rPr>
              <a:t>、または、授業で動画を活用した振り返り</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　　　</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テンプレート使用</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a:p>
            <a:pPr lvl="1"/>
            <a:r>
              <a:rPr lang="en-US" dirty="0" smtClean="0">
                <a:solidFill>
                  <a:schemeClr val="tx1">
                    <a:lumMod val="65000"/>
                    <a:lumOff val="35000"/>
                  </a:schemeClr>
                </a:solidFill>
                <a:latin typeface="Meiryo UI" panose="020B0604030504040204" pitchFamily="50" charset="-128"/>
                <a:ea typeface="Meiryo UI" panose="020B0604030504040204" pitchFamily="50" charset="-128"/>
              </a:rPr>
              <a:t>指導案シート</a:t>
            </a:r>
            <a:r>
              <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No.1&amp;No.2</a:t>
            </a:r>
            <a:r>
              <a:rPr lang="en-US"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テンプレート使用</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a:p>
            <a:pPr lvl="1"/>
            <a:r>
              <a:rPr lang="en-US" dirty="0" err="1">
                <a:solidFill>
                  <a:schemeClr val="tx1">
                    <a:lumMod val="65000"/>
                    <a:lumOff val="35000"/>
                  </a:schemeClr>
                </a:solidFill>
                <a:latin typeface="Meiryo UI" panose="020B0604030504040204" pitchFamily="50" charset="-128"/>
                <a:ea typeface="Meiryo UI" panose="020B0604030504040204" pitchFamily="50" charset="-128"/>
              </a:rPr>
              <a:t>学生が動画教材を活用している動画・写真</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動画の場合は</a:t>
            </a: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URL</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a:p>
            <a:pPr lvl="1"/>
            <a:r>
              <a:rPr lang="en-US" dirty="0" err="1">
                <a:solidFill>
                  <a:schemeClr val="tx1">
                    <a:lumMod val="65000"/>
                    <a:lumOff val="35000"/>
                  </a:schemeClr>
                </a:solidFill>
                <a:latin typeface="Meiryo UI" panose="020B0604030504040204" pitchFamily="50" charset="-128"/>
                <a:ea typeface="Meiryo UI" panose="020B0604030504040204" pitchFamily="50" charset="-128"/>
              </a:rPr>
              <a:t>学生の感想</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フォーマット自由</a:t>
            </a:r>
            <a:r>
              <a:rPr lang="en-US" dirty="0">
                <a:solidFill>
                  <a:schemeClr val="tx1">
                    <a:lumMod val="65000"/>
                    <a:lumOff val="35000"/>
                  </a:schemeClr>
                </a:solidFill>
                <a:latin typeface="Meiryo UI" panose="020B0604030504040204" pitchFamily="50" charset="-128"/>
                <a:ea typeface="Meiryo UI" panose="020B0604030504040204" pitchFamily="50" charset="-128"/>
              </a:rPr>
              <a:t>)</a:t>
            </a:r>
          </a:p>
          <a:p>
            <a:r>
              <a:rPr lang="ja-JP" altLang="en-US" dirty="0">
                <a:solidFill>
                  <a:schemeClr val="tx1">
                    <a:lumMod val="65000"/>
                    <a:lumOff val="35000"/>
                  </a:schemeClr>
                </a:solidFill>
              </a:rPr>
              <a:t>提出方法：</a:t>
            </a:r>
            <a:endParaRPr lang="en-US" altLang="ja-JP" dirty="0">
              <a:solidFill>
                <a:schemeClr val="tx1">
                  <a:lumMod val="65000"/>
                  <a:lumOff val="35000"/>
                </a:schemeClr>
              </a:solidFill>
            </a:endParaRPr>
          </a:p>
          <a:p>
            <a:pPr lvl="1"/>
            <a:r>
              <a:rPr lang="en-US" altLang="ja-JP" dirty="0" smtClean="0">
                <a:solidFill>
                  <a:schemeClr val="tx1">
                    <a:lumMod val="65000"/>
                    <a:lumOff val="35000"/>
                  </a:schemeClr>
                </a:solidFill>
              </a:rPr>
              <a:t>xxx@xxx.co.jp</a:t>
            </a:r>
            <a:r>
              <a:rPr lang="ja-JP" altLang="en-US" dirty="0">
                <a:solidFill>
                  <a:schemeClr val="tx1">
                    <a:lumMod val="65000"/>
                    <a:lumOff val="35000"/>
                  </a:schemeClr>
                </a:solidFill>
              </a:rPr>
              <a:t>へメールで提出</a:t>
            </a:r>
            <a:endParaRPr lang="en-US" altLang="ja-JP" dirty="0">
              <a:solidFill>
                <a:schemeClr val="tx1">
                  <a:lumMod val="65000"/>
                  <a:lumOff val="35000"/>
                </a:schemeClr>
              </a:solidFill>
            </a:endParaRPr>
          </a:p>
          <a:p>
            <a:pPr lvl="1"/>
            <a:endParaRPr lang="en-US" dirty="0"/>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4</a:t>
            </a:fld>
            <a:endParaRPr lang="en-US"/>
          </a:p>
        </p:txBody>
      </p:sp>
    </p:spTree>
    <p:extLst>
      <p:ext uri="{BB962C8B-B14F-4D97-AF65-F5344CB8AC3E}">
        <p14:creationId xmlns:p14="http://schemas.microsoft.com/office/powerpoint/2010/main" val="1756752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184525" y="224158"/>
            <a:ext cx="9813569" cy="6430913"/>
            <a:chOff x="358697" y="1421964"/>
            <a:chExt cx="5378351" cy="3524478"/>
          </a:xfrm>
        </p:grpSpPr>
        <p:sp>
          <p:nvSpPr>
            <p:cNvPr id="4" name="正方形/長方形 3"/>
            <p:cNvSpPr/>
            <p:nvPr/>
          </p:nvSpPr>
          <p:spPr>
            <a:xfrm>
              <a:off x="358697" y="1421964"/>
              <a:ext cx="3197145" cy="421694"/>
            </a:xfrm>
            <a:prstGeom prst="rect">
              <a:avLst/>
            </a:prstGeom>
          </p:spPr>
          <p:txBody>
            <a:bodyPr wrap="none">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①手順をすべて洗い出す</a:t>
              </a:r>
            </a:p>
          </p:txBody>
        </p:sp>
        <p:sp>
          <p:nvSpPr>
            <p:cNvPr id="5" name="テキスト ボックス 4"/>
            <p:cNvSpPr txBox="1"/>
            <p:nvPr/>
          </p:nvSpPr>
          <p:spPr>
            <a:xfrm>
              <a:off x="712346" y="1843658"/>
              <a:ext cx="2909867" cy="320487"/>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スポーツ自転車の後輪の外し方</a:t>
              </a:r>
            </a:p>
          </p:txBody>
        </p:sp>
        <p:sp>
          <p:nvSpPr>
            <p:cNvPr id="6" name="テキスト ボックス 5"/>
            <p:cNvSpPr txBox="1"/>
            <p:nvPr/>
          </p:nvSpPr>
          <p:spPr>
            <a:xfrm>
              <a:off x="1114927" y="2527743"/>
              <a:ext cx="3325411"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ゴムマットなど自転車がふらつかない場所に載せる</a:t>
              </a:r>
            </a:p>
          </p:txBody>
        </p:sp>
        <p:sp>
          <p:nvSpPr>
            <p:cNvPr id="7" name="テキスト ボックス 6"/>
            <p:cNvSpPr txBox="1"/>
            <p:nvPr/>
          </p:nvSpPr>
          <p:spPr>
            <a:xfrm>
              <a:off x="1114927" y="2824522"/>
              <a:ext cx="2815864" cy="253017"/>
            </a:xfrm>
            <a:prstGeom prst="rect">
              <a:avLst/>
            </a:prstGeom>
            <a:noFill/>
          </p:spPr>
          <p:txBody>
            <a:bodyPr wrap="none" rtlCol="0">
              <a:spAutoFit/>
            </a:bodyPr>
            <a:lstStyle/>
            <a:p>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後方</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ブレーキのクイックリリースレバーを開く</a:t>
              </a:r>
            </a:p>
          </p:txBody>
        </p:sp>
        <p:sp>
          <p:nvSpPr>
            <p:cNvPr id="8" name="テキスト ボックス 7"/>
            <p:cNvSpPr txBox="1"/>
            <p:nvPr/>
          </p:nvSpPr>
          <p:spPr>
            <a:xfrm>
              <a:off x="1114927" y="3129322"/>
              <a:ext cx="2776330"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後輪のギアを一番小さいギアにシフトする</a:t>
              </a:r>
            </a:p>
          </p:txBody>
        </p:sp>
        <p:sp>
          <p:nvSpPr>
            <p:cNvPr id="9" name="テキスト ボックス 8"/>
            <p:cNvSpPr txBox="1"/>
            <p:nvPr/>
          </p:nvSpPr>
          <p:spPr>
            <a:xfrm>
              <a:off x="1114927" y="3418079"/>
              <a:ext cx="4622121"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後輪のホイールのクイックリリースレバーを開ける（レバーは回さない）</a:t>
              </a:r>
            </a:p>
          </p:txBody>
        </p:sp>
        <p:sp>
          <p:nvSpPr>
            <p:cNvPr id="10" name="テキスト ボックス 9"/>
            <p:cNvSpPr txBox="1"/>
            <p:nvPr/>
          </p:nvSpPr>
          <p:spPr>
            <a:xfrm>
              <a:off x="1114927" y="3698815"/>
              <a:ext cx="3369337"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片方の手でホイールを持って、地面につけて抑える</a:t>
              </a:r>
            </a:p>
          </p:txBody>
        </p:sp>
        <p:sp>
          <p:nvSpPr>
            <p:cNvPr id="11" name="テキスト ボックス 10"/>
            <p:cNvSpPr txBox="1"/>
            <p:nvPr/>
          </p:nvSpPr>
          <p:spPr>
            <a:xfrm>
              <a:off x="1114927" y="4011636"/>
              <a:ext cx="2714833"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もう片方の手でサドルをもって上にあげる</a:t>
              </a:r>
            </a:p>
          </p:txBody>
        </p:sp>
        <p:sp>
          <p:nvSpPr>
            <p:cNvPr id="12" name="テキスト ボックス 11"/>
            <p:cNvSpPr txBox="1"/>
            <p:nvPr/>
          </p:nvSpPr>
          <p:spPr>
            <a:xfrm>
              <a:off x="1114927" y="4340499"/>
              <a:ext cx="408182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ホイールを持つ手を手前に引きながらサドルを持つ手を下げる</a:t>
              </a:r>
            </a:p>
          </p:txBody>
        </p:sp>
        <p:sp>
          <p:nvSpPr>
            <p:cNvPr id="13" name="テキスト ボックス 12"/>
            <p:cNvSpPr txBox="1"/>
            <p:nvPr/>
          </p:nvSpPr>
          <p:spPr>
            <a:xfrm>
              <a:off x="1114927" y="4693425"/>
              <a:ext cx="338251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ホイールを持つ手を動かしてチェーンからギアを外す</a:t>
              </a:r>
            </a:p>
          </p:txBody>
        </p:sp>
        <p:sp>
          <p:nvSpPr>
            <p:cNvPr id="14" name="テキスト ボックス 13"/>
            <p:cNvSpPr txBox="1"/>
            <p:nvPr/>
          </p:nvSpPr>
          <p:spPr>
            <a:xfrm>
              <a:off x="1114927" y="2222943"/>
              <a:ext cx="236078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手を怪我しないよう軍手などをする</a:t>
              </a:r>
            </a:p>
          </p:txBody>
        </p:sp>
      </p:grpSp>
      <p:sp>
        <p:nvSpPr>
          <p:cNvPr id="17" name="正方形/長方形 16"/>
          <p:cNvSpPr/>
          <p:nvPr/>
        </p:nvSpPr>
        <p:spPr>
          <a:xfrm>
            <a:off x="829807" y="1008113"/>
            <a:ext cx="11100935" cy="56614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40</a:t>
            </a:fld>
            <a:endParaRPr lang="en-US"/>
          </a:p>
        </p:txBody>
      </p:sp>
    </p:spTree>
    <p:extLst>
      <p:ext uri="{BB962C8B-B14F-4D97-AF65-F5344CB8AC3E}">
        <p14:creationId xmlns:p14="http://schemas.microsoft.com/office/powerpoint/2010/main" val="1853501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184525" y="224158"/>
            <a:ext cx="9855247" cy="6430913"/>
            <a:chOff x="358697" y="1421964"/>
            <a:chExt cx="5401193" cy="3524478"/>
          </a:xfrm>
        </p:grpSpPr>
        <p:sp>
          <p:nvSpPr>
            <p:cNvPr id="4" name="正方形/長方形 3"/>
            <p:cNvSpPr/>
            <p:nvPr/>
          </p:nvSpPr>
          <p:spPr>
            <a:xfrm>
              <a:off x="358697" y="1421964"/>
              <a:ext cx="3818266" cy="421694"/>
            </a:xfrm>
            <a:prstGeom prst="rect">
              <a:avLst/>
            </a:prstGeom>
          </p:spPr>
          <p:txBody>
            <a:bodyPr wrap="none">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②</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手順から要点をピックアップ</a:t>
              </a:r>
              <a:endPar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12346" y="1843658"/>
              <a:ext cx="2909867" cy="320487"/>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スポーツ自転車の後輪の外し方</a:t>
              </a:r>
            </a:p>
          </p:txBody>
        </p:sp>
        <p:sp>
          <p:nvSpPr>
            <p:cNvPr id="6" name="テキスト ボックス 5"/>
            <p:cNvSpPr txBox="1"/>
            <p:nvPr/>
          </p:nvSpPr>
          <p:spPr>
            <a:xfrm>
              <a:off x="1114927" y="2527743"/>
              <a:ext cx="3325411"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ゴムマットなど自転車がふらつかない場所に載せる</a:t>
              </a:r>
            </a:p>
          </p:txBody>
        </p:sp>
        <p:sp>
          <p:nvSpPr>
            <p:cNvPr id="7" name="テキスト ボックス 6"/>
            <p:cNvSpPr txBox="1"/>
            <p:nvPr/>
          </p:nvSpPr>
          <p:spPr>
            <a:xfrm>
              <a:off x="1114927" y="2824522"/>
              <a:ext cx="2815864" cy="253017"/>
            </a:xfrm>
            <a:prstGeom prst="rect">
              <a:avLst/>
            </a:prstGeom>
            <a:noFill/>
          </p:spPr>
          <p:txBody>
            <a:bodyPr wrap="none" rtlCol="0">
              <a:spAutoFit/>
            </a:bodyPr>
            <a:lstStyle/>
            <a:p>
              <a:r>
                <a:rPr lang="ja-JP" altLang="en-US" sz="2400" dirty="0">
                  <a:solidFill>
                    <a:srgbClr val="FF0000"/>
                  </a:solidFill>
                  <a:latin typeface="Meiryo UI" panose="020B0604030504040204" pitchFamily="50" charset="-128"/>
                  <a:ea typeface="Meiryo UI" panose="020B0604030504040204" pitchFamily="50" charset="-128"/>
                </a:rPr>
                <a:t>後方</a:t>
              </a:r>
              <a:r>
                <a:rPr kumimoji="1" lang="ja-JP" altLang="en-US" sz="2400" dirty="0">
                  <a:solidFill>
                    <a:srgbClr val="FF0000"/>
                  </a:solidFill>
                  <a:latin typeface="Meiryo UI" panose="020B0604030504040204" pitchFamily="50" charset="-128"/>
                  <a:ea typeface="Meiryo UI" panose="020B0604030504040204" pitchFamily="50" charset="-128"/>
                </a:rPr>
                <a:t>ブレーキのクイックリリースレバーを開く</a:t>
              </a:r>
            </a:p>
          </p:txBody>
        </p:sp>
        <p:sp>
          <p:nvSpPr>
            <p:cNvPr id="8" name="テキスト ボックス 7"/>
            <p:cNvSpPr txBox="1"/>
            <p:nvPr/>
          </p:nvSpPr>
          <p:spPr>
            <a:xfrm>
              <a:off x="1114927" y="3129322"/>
              <a:ext cx="2776330" cy="253017"/>
            </a:xfrm>
            <a:prstGeom prst="rect">
              <a:avLst/>
            </a:prstGeom>
            <a:noFill/>
          </p:spPr>
          <p:txBody>
            <a:bodyPr wrap="none" rtlCol="0">
              <a:spAutoFit/>
            </a:bodyPr>
            <a:lstStyle/>
            <a:p>
              <a:r>
                <a:rPr kumimoji="1" lang="ja-JP" altLang="en-US" sz="2400" dirty="0">
                  <a:solidFill>
                    <a:srgbClr val="FF0000"/>
                  </a:solidFill>
                  <a:latin typeface="Meiryo UI" panose="020B0604030504040204" pitchFamily="50" charset="-128"/>
                  <a:ea typeface="Meiryo UI" panose="020B0604030504040204" pitchFamily="50" charset="-128"/>
                </a:rPr>
                <a:t>後輪のギアを一番小さいギアにシフトする</a:t>
              </a:r>
            </a:p>
          </p:txBody>
        </p:sp>
        <p:sp>
          <p:nvSpPr>
            <p:cNvPr id="9" name="テキスト ボックス 8"/>
            <p:cNvSpPr txBox="1"/>
            <p:nvPr/>
          </p:nvSpPr>
          <p:spPr>
            <a:xfrm>
              <a:off x="1114927" y="3418079"/>
              <a:ext cx="4644963" cy="253017"/>
            </a:xfrm>
            <a:prstGeom prst="rect">
              <a:avLst/>
            </a:prstGeom>
            <a:noFill/>
          </p:spPr>
          <p:txBody>
            <a:bodyPr wrap="none" rtlCol="0">
              <a:spAutoFit/>
            </a:bodyPr>
            <a:lstStyle/>
            <a:p>
              <a:r>
                <a:rPr kumimoji="1" lang="ja-JP" altLang="en-US" sz="2400" dirty="0">
                  <a:solidFill>
                    <a:srgbClr val="FF0000"/>
                  </a:solidFill>
                  <a:latin typeface="Meiryo UI" panose="020B0604030504040204" pitchFamily="50" charset="-128"/>
                  <a:ea typeface="Meiryo UI" panose="020B0604030504040204" pitchFamily="50" charset="-128"/>
                </a:rPr>
                <a:t>後輪のホイールのクイックリリースレバーを開ける（レバーは回さない）</a:t>
              </a:r>
            </a:p>
          </p:txBody>
        </p:sp>
        <p:sp>
          <p:nvSpPr>
            <p:cNvPr id="10" name="テキスト ボックス 9"/>
            <p:cNvSpPr txBox="1"/>
            <p:nvPr/>
          </p:nvSpPr>
          <p:spPr>
            <a:xfrm>
              <a:off x="1114927" y="3698815"/>
              <a:ext cx="3369337" cy="253017"/>
            </a:xfrm>
            <a:prstGeom prst="rect">
              <a:avLst/>
            </a:prstGeom>
            <a:noFill/>
          </p:spPr>
          <p:txBody>
            <a:bodyPr wrap="none" rtlCol="0">
              <a:spAutoFit/>
            </a:bodyPr>
            <a:lstStyle/>
            <a:p>
              <a:r>
                <a:rPr kumimoji="1" lang="ja-JP" altLang="en-US" sz="2400" dirty="0">
                  <a:solidFill>
                    <a:srgbClr val="FF0000"/>
                  </a:solidFill>
                  <a:latin typeface="Meiryo UI" panose="020B0604030504040204" pitchFamily="50" charset="-128"/>
                  <a:ea typeface="Meiryo UI" panose="020B0604030504040204" pitchFamily="50" charset="-128"/>
                </a:rPr>
                <a:t>片方の手でホイールを持って、地面につけて抑える</a:t>
              </a:r>
            </a:p>
          </p:txBody>
        </p:sp>
        <p:sp>
          <p:nvSpPr>
            <p:cNvPr id="11" name="テキスト ボックス 10"/>
            <p:cNvSpPr txBox="1"/>
            <p:nvPr/>
          </p:nvSpPr>
          <p:spPr>
            <a:xfrm>
              <a:off x="1114927" y="4011636"/>
              <a:ext cx="2714833" cy="253017"/>
            </a:xfrm>
            <a:prstGeom prst="rect">
              <a:avLst/>
            </a:prstGeom>
            <a:noFill/>
          </p:spPr>
          <p:txBody>
            <a:bodyPr wrap="none" rtlCol="0">
              <a:spAutoFit/>
            </a:bodyPr>
            <a:lstStyle/>
            <a:p>
              <a:r>
                <a:rPr kumimoji="1" lang="ja-JP" altLang="en-US" sz="2400" dirty="0">
                  <a:solidFill>
                    <a:srgbClr val="FF0000"/>
                  </a:solidFill>
                  <a:latin typeface="Meiryo UI" panose="020B0604030504040204" pitchFamily="50" charset="-128"/>
                  <a:ea typeface="Meiryo UI" panose="020B0604030504040204" pitchFamily="50" charset="-128"/>
                </a:rPr>
                <a:t>もう片方の手でサドルをもって上にあげる</a:t>
              </a:r>
            </a:p>
          </p:txBody>
        </p:sp>
        <p:sp>
          <p:nvSpPr>
            <p:cNvPr id="12" name="テキスト ボックス 11"/>
            <p:cNvSpPr txBox="1"/>
            <p:nvPr/>
          </p:nvSpPr>
          <p:spPr>
            <a:xfrm>
              <a:off x="1114927" y="4340499"/>
              <a:ext cx="408182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ホイールを持つ手を手前に引きながらサドルを持つ手を下げる</a:t>
              </a:r>
            </a:p>
          </p:txBody>
        </p:sp>
        <p:sp>
          <p:nvSpPr>
            <p:cNvPr id="13" name="テキスト ボックス 12"/>
            <p:cNvSpPr txBox="1"/>
            <p:nvPr/>
          </p:nvSpPr>
          <p:spPr>
            <a:xfrm>
              <a:off x="1114927" y="4693425"/>
              <a:ext cx="338251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ホイールを持つ手を動かしてチェーンからギアを外す</a:t>
              </a:r>
            </a:p>
          </p:txBody>
        </p:sp>
        <p:sp>
          <p:nvSpPr>
            <p:cNvPr id="14" name="テキスト ボックス 13"/>
            <p:cNvSpPr txBox="1"/>
            <p:nvPr/>
          </p:nvSpPr>
          <p:spPr>
            <a:xfrm>
              <a:off x="1114927" y="2222943"/>
              <a:ext cx="2360785" cy="253017"/>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手を怪我しないよう軍手などをする</a:t>
              </a:r>
            </a:p>
          </p:txBody>
        </p:sp>
      </p:grpSp>
      <p:sp>
        <p:nvSpPr>
          <p:cNvPr id="22" name="正方形/長方形 21"/>
          <p:cNvSpPr/>
          <p:nvPr/>
        </p:nvSpPr>
        <p:spPr>
          <a:xfrm>
            <a:off x="829807" y="1008113"/>
            <a:ext cx="11100935" cy="56614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41</a:t>
            </a:fld>
            <a:endParaRPr lang="en-US"/>
          </a:p>
        </p:txBody>
      </p:sp>
    </p:spTree>
    <p:extLst>
      <p:ext uri="{BB962C8B-B14F-4D97-AF65-F5344CB8AC3E}">
        <p14:creationId xmlns:p14="http://schemas.microsoft.com/office/powerpoint/2010/main" val="56053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4525" y="224158"/>
            <a:ext cx="9464451" cy="769441"/>
          </a:xfrm>
          <a:prstGeom prst="rect">
            <a:avLst/>
          </a:prstGeom>
        </p:spPr>
        <p:txBody>
          <a:bodyPr wrap="none">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要点を集約（最終的に３～５個に）</a:t>
            </a:r>
            <a:endPar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829808" y="993599"/>
            <a:ext cx="5309468" cy="584774"/>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スポーツ自転車の後輪の外し方</a:t>
            </a:r>
          </a:p>
        </p:txBody>
      </p:sp>
      <p:sp>
        <p:nvSpPr>
          <p:cNvPr id="6" name="テキスト ボックス 5"/>
          <p:cNvSpPr txBox="1"/>
          <p:nvPr/>
        </p:nvSpPr>
        <p:spPr>
          <a:xfrm>
            <a:off x="1564375" y="2241810"/>
            <a:ext cx="5091458" cy="400110"/>
          </a:xfrm>
          <a:prstGeom prst="rect">
            <a:avLst/>
          </a:prstGeom>
          <a:noFill/>
        </p:spPr>
        <p:txBody>
          <a:bodyPr wrap="none" rtlCol="0">
            <a:spAutoFit/>
          </a:bodyPr>
          <a:lstStyle/>
          <a:p>
            <a:r>
              <a:rPr kumimoji="1" lang="ja-JP" altLang="en-US" sz="2000" dirty="0">
                <a:solidFill>
                  <a:schemeClr val="tx1">
                    <a:lumMod val="65000"/>
                    <a:lumOff val="35000"/>
                  </a:schemeClr>
                </a:solidFill>
                <a:latin typeface="Meiryo UI" panose="020B0604030504040204" pitchFamily="50" charset="-128"/>
                <a:ea typeface="Meiryo UI" panose="020B0604030504040204" pitchFamily="50" charset="-128"/>
              </a:rPr>
              <a:t>ゴムマットなど自転車がふらつかない場所に載せる</a:t>
            </a:r>
          </a:p>
        </p:txBody>
      </p:sp>
      <p:sp>
        <p:nvSpPr>
          <p:cNvPr id="7" name="テキスト ボックス 6"/>
          <p:cNvSpPr txBox="1"/>
          <p:nvPr/>
        </p:nvSpPr>
        <p:spPr>
          <a:xfrm>
            <a:off x="1564375" y="2783325"/>
            <a:ext cx="4317207" cy="400110"/>
          </a:xfrm>
          <a:prstGeom prst="rect">
            <a:avLst/>
          </a:prstGeom>
          <a:noFill/>
        </p:spPr>
        <p:txBody>
          <a:bodyPr wrap="none" rtlCol="0">
            <a:spAutoFit/>
          </a:bodyPr>
          <a:lstStyle/>
          <a:p>
            <a:r>
              <a:rPr lang="ja-JP" altLang="en-US" sz="2000" dirty="0">
                <a:solidFill>
                  <a:srgbClr val="FFC9C9"/>
                </a:solidFill>
                <a:latin typeface="Meiryo UI" panose="020B0604030504040204" pitchFamily="50" charset="-128"/>
                <a:ea typeface="Meiryo UI" panose="020B0604030504040204" pitchFamily="50" charset="-128"/>
              </a:rPr>
              <a:t>後方</a:t>
            </a:r>
            <a:r>
              <a:rPr kumimoji="1" lang="ja-JP" altLang="en-US" sz="2000" dirty="0">
                <a:solidFill>
                  <a:srgbClr val="FFC9C9"/>
                </a:solidFill>
                <a:latin typeface="Meiryo UI" panose="020B0604030504040204" pitchFamily="50" charset="-128"/>
                <a:ea typeface="Meiryo UI" panose="020B0604030504040204" pitchFamily="50" charset="-128"/>
              </a:rPr>
              <a:t>ブレーキのクイックリリースレバーを開く</a:t>
            </a:r>
          </a:p>
        </p:txBody>
      </p:sp>
      <p:sp>
        <p:nvSpPr>
          <p:cNvPr id="8" name="テキスト ボックス 7"/>
          <p:cNvSpPr txBox="1"/>
          <p:nvPr/>
        </p:nvSpPr>
        <p:spPr>
          <a:xfrm>
            <a:off x="1564375" y="3339476"/>
            <a:ext cx="4253087" cy="400110"/>
          </a:xfrm>
          <a:prstGeom prst="rect">
            <a:avLst/>
          </a:prstGeom>
          <a:noFill/>
        </p:spPr>
        <p:txBody>
          <a:bodyPr wrap="non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後輪のギアを一番小さいギアにシフトする</a:t>
            </a:r>
          </a:p>
        </p:txBody>
      </p:sp>
      <p:sp>
        <p:nvSpPr>
          <p:cNvPr id="9" name="テキスト ボックス 8"/>
          <p:cNvSpPr txBox="1"/>
          <p:nvPr/>
        </p:nvSpPr>
        <p:spPr>
          <a:xfrm>
            <a:off x="4880495" y="3891069"/>
            <a:ext cx="7029488" cy="400110"/>
          </a:xfrm>
          <a:prstGeom prst="rect">
            <a:avLst/>
          </a:prstGeom>
          <a:noFill/>
        </p:spPr>
        <p:txBody>
          <a:bodyPr wrap="non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後輪のホイールのクイックリリースレバーを開ける（レバーは回さない）</a:t>
            </a:r>
          </a:p>
        </p:txBody>
      </p:sp>
      <p:sp>
        <p:nvSpPr>
          <p:cNvPr id="10" name="テキスト ボックス 9"/>
          <p:cNvSpPr txBox="1"/>
          <p:nvPr/>
        </p:nvSpPr>
        <p:spPr>
          <a:xfrm>
            <a:off x="1564375" y="4378598"/>
            <a:ext cx="5157181" cy="400110"/>
          </a:xfrm>
          <a:prstGeom prst="rect">
            <a:avLst/>
          </a:prstGeom>
          <a:noFill/>
        </p:spPr>
        <p:txBody>
          <a:bodyPr wrap="non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片方の手でホイールを持って、地面につけて抑える</a:t>
            </a:r>
          </a:p>
        </p:txBody>
      </p:sp>
      <p:sp>
        <p:nvSpPr>
          <p:cNvPr id="11" name="テキスト ボックス 10"/>
          <p:cNvSpPr txBox="1"/>
          <p:nvPr/>
        </p:nvSpPr>
        <p:spPr>
          <a:xfrm>
            <a:off x="1564375" y="4949384"/>
            <a:ext cx="4161717" cy="400110"/>
          </a:xfrm>
          <a:prstGeom prst="rect">
            <a:avLst/>
          </a:prstGeom>
          <a:noFill/>
        </p:spPr>
        <p:txBody>
          <a:bodyPr wrap="none" rtlCol="0">
            <a:spAutoFit/>
          </a:bodyPr>
          <a:lstStyle/>
          <a:p>
            <a:r>
              <a:rPr kumimoji="1" lang="ja-JP" altLang="en-US" sz="2000" dirty="0">
                <a:solidFill>
                  <a:srgbClr val="FFC9C9"/>
                </a:solidFill>
                <a:latin typeface="Meiryo UI" panose="020B0604030504040204" pitchFamily="50" charset="-128"/>
                <a:ea typeface="Meiryo UI" panose="020B0604030504040204" pitchFamily="50" charset="-128"/>
              </a:rPr>
              <a:t>もう片方の手でサドルをもって上にあげる</a:t>
            </a:r>
          </a:p>
        </p:txBody>
      </p:sp>
      <p:sp>
        <p:nvSpPr>
          <p:cNvPr id="12" name="テキスト ボックス 11"/>
          <p:cNvSpPr txBox="1"/>
          <p:nvPr/>
        </p:nvSpPr>
        <p:spPr>
          <a:xfrm>
            <a:off x="1564375" y="5549442"/>
            <a:ext cx="6242415" cy="400110"/>
          </a:xfrm>
          <a:prstGeom prst="rect">
            <a:avLst/>
          </a:prstGeom>
          <a:noFill/>
        </p:spPr>
        <p:txBody>
          <a:bodyPr wrap="none" rtlCol="0">
            <a:spAutoFit/>
          </a:bodyPr>
          <a:lstStyle/>
          <a:p>
            <a:r>
              <a:rPr kumimoji="1" lang="ja-JP" altLang="en-US" sz="20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ホイールを持つ手を手前に引きながらサドルを持つ手を下げる</a:t>
            </a:r>
          </a:p>
        </p:txBody>
      </p:sp>
      <p:sp>
        <p:nvSpPr>
          <p:cNvPr id="13" name="テキスト ボックス 12"/>
          <p:cNvSpPr txBox="1"/>
          <p:nvPr/>
        </p:nvSpPr>
        <p:spPr>
          <a:xfrm>
            <a:off x="1564375" y="6193405"/>
            <a:ext cx="5178021" cy="400110"/>
          </a:xfrm>
          <a:prstGeom prst="rect">
            <a:avLst/>
          </a:prstGeom>
          <a:noFill/>
        </p:spPr>
        <p:txBody>
          <a:bodyPr wrap="none" rtlCol="0">
            <a:spAutoFit/>
          </a:bodyPr>
          <a:lstStyle/>
          <a:p>
            <a:r>
              <a:rPr kumimoji="1" lang="ja-JP" altLang="en-US" sz="2000" dirty="0">
                <a:solidFill>
                  <a:srgbClr val="9F9F9F"/>
                </a:solidFill>
                <a:latin typeface="Meiryo UI" panose="020B0604030504040204" pitchFamily="50" charset="-128"/>
                <a:ea typeface="Meiryo UI" panose="020B0604030504040204" pitchFamily="50" charset="-128"/>
              </a:rPr>
              <a:t>ホイールを持つ手を動かしてチェーンからギアを外す</a:t>
            </a:r>
          </a:p>
        </p:txBody>
      </p:sp>
      <p:sp>
        <p:nvSpPr>
          <p:cNvPr id="14" name="テキスト ボックス 13"/>
          <p:cNvSpPr txBox="1"/>
          <p:nvPr/>
        </p:nvSpPr>
        <p:spPr>
          <a:xfrm>
            <a:off x="1564375" y="1685658"/>
            <a:ext cx="4307589" cy="400110"/>
          </a:xfrm>
          <a:prstGeom prst="rect">
            <a:avLst/>
          </a:prstGeom>
          <a:noFill/>
        </p:spPr>
        <p:txBody>
          <a:bodyPr wrap="square" rtlCol="0">
            <a:spAutoFit/>
          </a:bodyPr>
          <a:lstStyle/>
          <a:p>
            <a:r>
              <a:rPr kumimoji="1" lang="ja-JP" altLang="en-US" sz="2000" dirty="0">
                <a:solidFill>
                  <a:schemeClr val="tx1">
                    <a:lumMod val="65000"/>
                    <a:lumOff val="35000"/>
                  </a:schemeClr>
                </a:solidFill>
                <a:latin typeface="Meiryo UI" panose="020B0604030504040204" pitchFamily="50" charset="-128"/>
                <a:ea typeface="Meiryo UI" panose="020B0604030504040204" pitchFamily="50" charset="-128"/>
              </a:rPr>
              <a:t>手を怪我しないよう軍手などをする</a:t>
            </a:r>
          </a:p>
        </p:txBody>
      </p:sp>
      <p:cxnSp>
        <p:nvCxnSpPr>
          <p:cNvPr id="3" name="直線矢印コネクタ 2"/>
          <p:cNvCxnSpPr>
            <a:stCxn id="7" idx="1"/>
          </p:cNvCxnSpPr>
          <p:nvPr/>
        </p:nvCxnSpPr>
        <p:spPr>
          <a:xfrm flipH="1">
            <a:off x="1248229" y="2983380"/>
            <a:ext cx="316146" cy="868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84525" y="3881576"/>
            <a:ext cx="4317207" cy="400110"/>
          </a:xfrm>
          <a:prstGeom prst="rect">
            <a:avLst/>
          </a:prstGeom>
          <a:noFill/>
        </p:spPr>
        <p:txBody>
          <a:bodyPr wrap="none" rtlCol="0">
            <a:spAutoFit/>
          </a:bodyPr>
          <a:lstStyle/>
          <a:p>
            <a:r>
              <a:rPr lang="ja-JP" altLang="en-US" sz="2000" dirty="0">
                <a:solidFill>
                  <a:srgbClr val="FF0000"/>
                </a:solidFill>
                <a:latin typeface="Meiryo UI" panose="020B0604030504040204" pitchFamily="50" charset="-128"/>
                <a:ea typeface="Meiryo UI" panose="020B0604030504040204" pitchFamily="50" charset="-128"/>
              </a:rPr>
              <a:t>後方</a:t>
            </a:r>
            <a:r>
              <a:rPr kumimoji="1" lang="ja-JP" altLang="en-US" sz="2000" dirty="0">
                <a:solidFill>
                  <a:srgbClr val="FF0000"/>
                </a:solidFill>
                <a:latin typeface="Meiryo UI" panose="020B0604030504040204" pitchFamily="50" charset="-128"/>
                <a:ea typeface="Meiryo UI" panose="020B0604030504040204" pitchFamily="50" charset="-128"/>
              </a:rPr>
              <a:t>ブレーキのクイックリリースレバーを開く</a:t>
            </a:r>
          </a:p>
        </p:txBody>
      </p:sp>
      <p:sp>
        <p:nvSpPr>
          <p:cNvPr id="18" name="テキスト ボックス 17"/>
          <p:cNvSpPr txBox="1"/>
          <p:nvPr/>
        </p:nvSpPr>
        <p:spPr>
          <a:xfrm>
            <a:off x="7712211" y="4393247"/>
            <a:ext cx="4161717" cy="400110"/>
          </a:xfrm>
          <a:prstGeom prst="rect">
            <a:avLst/>
          </a:prstGeom>
          <a:noFill/>
        </p:spPr>
        <p:txBody>
          <a:bodyPr wrap="non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もう片方の手でサドルをもって上にあげる</a:t>
            </a:r>
          </a:p>
        </p:txBody>
      </p:sp>
      <p:cxnSp>
        <p:nvCxnSpPr>
          <p:cNvPr id="19" name="直線矢印コネクタ 18"/>
          <p:cNvCxnSpPr>
            <a:stCxn id="11" idx="3"/>
          </p:cNvCxnSpPr>
          <p:nvPr/>
        </p:nvCxnSpPr>
        <p:spPr>
          <a:xfrm flipV="1">
            <a:off x="5726092" y="4830953"/>
            <a:ext cx="2851851" cy="318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829807" y="1008113"/>
            <a:ext cx="11100935" cy="56614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flipV="1">
            <a:off x="6599434" y="6079180"/>
            <a:ext cx="2059968" cy="349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853450" y="5870067"/>
            <a:ext cx="5178021" cy="400110"/>
          </a:xfrm>
          <a:prstGeom prst="rect">
            <a:avLst/>
          </a:prstGeom>
          <a:noFill/>
        </p:spPr>
        <p:txBody>
          <a:bodyPr wrap="none" rtlCol="0">
            <a:spAutoFit/>
          </a:bodyPr>
          <a:lstStyle/>
          <a:p>
            <a:r>
              <a:rPr kumimoji="1" lang="ja-JP" altLang="en-US" sz="20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ホイールを持つ手を動かしてチェーンからギアを外す</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42</a:t>
            </a:fld>
            <a:endParaRPr lang="en-US"/>
          </a:p>
        </p:txBody>
      </p:sp>
    </p:spTree>
    <p:extLst>
      <p:ext uri="{BB962C8B-B14F-4D97-AF65-F5344CB8AC3E}">
        <p14:creationId xmlns:p14="http://schemas.microsoft.com/office/powerpoint/2010/main" val="4099401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4525" y="224158"/>
            <a:ext cx="9464451" cy="769441"/>
          </a:xfrm>
          <a:prstGeom prst="rect">
            <a:avLst/>
          </a:prstGeom>
        </p:spPr>
        <p:txBody>
          <a:bodyPr wrap="none">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要点を集約（最終的に３～５個に）</a:t>
            </a:r>
            <a:endPar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829808" y="993599"/>
            <a:ext cx="5309468" cy="584774"/>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スポーツ自転車の後輪の外し方</a:t>
            </a:r>
          </a:p>
        </p:txBody>
      </p:sp>
      <p:sp>
        <p:nvSpPr>
          <p:cNvPr id="6" name="テキスト ボックス 5"/>
          <p:cNvSpPr txBox="1"/>
          <p:nvPr/>
        </p:nvSpPr>
        <p:spPr>
          <a:xfrm>
            <a:off x="969289" y="2241810"/>
            <a:ext cx="6067687" cy="461666"/>
          </a:xfrm>
          <a:prstGeom prst="rect">
            <a:avLst/>
          </a:prstGeom>
          <a:noFill/>
        </p:spPr>
        <p:txBody>
          <a:bodyPr wrap="none" rtlCol="0">
            <a:spAutoFit/>
          </a:bodyPr>
          <a:lstStyle/>
          <a:p>
            <a:r>
              <a:rPr kumimoji="1" lang="ja-JP" altLang="en-US" sz="2400" dirty="0">
                <a:solidFill>
                  <a:schemeClr val="bg1">
                    <a:lumMod val="75000"/>
                  </a:schemeClr>
                </a:solidFill>
                <a:latin typeface="Meiryo UI" panose="020B0604030504040204" pitchFamily="50" charset="-128"/>
                <a:ea typeface="Meiryo UI" panose="020B0604030504040204" pitchFamily="50" charset="-128"/>
              </a:rPr>
              <a:t>ゴムマットなど自転車がふらつかない場所に載せる</a:t>
            </a:r>
          </a:p>
        </p:txBody>
      </p:sp>
      <p:sp>
        <p:nvSpPr>
          <p:cNvPr id="8" name="テキスト ボックス 7"/>
          <p:cNvSpPr txBox="1"/>
          <p:nvPr/>
        </p:nvSpPr>
        <p:spPr>
          <a:xfrm>
            <a:off x="969289" y="2877811"/>
            <a:ext cx="6232796" cy="523220"/>
          </a:xfrm>
          <a:prstGeom prst="rect">
            <a:avLst/>
          </a:prstGeom>
          <a:noFill/>
        </p:spPr>
        <p:txBody>
          <a:bodyPr wrap="none" rtlCol="0">
            <a:spAutoFit/>
          </a:bodyPr>
          <a:lstStyle/>
          <a:p>
            <a:r>
              <a:rPr kumimoji="1" lang="ja-JP" altLang="en-US" sz="2800" u="sng" dirty="0">
                <a:solidFill>
                  <a:srgbClr val="FF0000"/>
                </a:solidFill>
                <a:latin typeface="Meiryo UI" panose="020B0604030504040204" pitchFamily="50" charset="-128"/>
                <a:ea typeface="Meiryo UI" panose="020B0604030504040204" pitchFamily="50" charset="-128"/>
              </a:rPr>
              <a:t>★後輪のギアを一番小さいギアにシフトする</a:t>
            </a:r>
          </a:p>
        </p:txBody>
      </p:sp>
      <p:sp>
        <p:nvSpPr>
          <p:cNvPr id="10" name="テキスト ボックス 9"/>
          <p:cNvSpPr txBox="1"/>
          <p:nvPr/>
        </p:nvSpPr>
        <p:spPr>
          <a:xfrm>
            <a:off x="969289" y="4025010"/>
            <a:ext cx="9756197" cy="523220"/>
          </a:xfrm>
          <a:prstGeom prst="rect">
            <a:avLst/>
          </a:prstGeom>
          <a:noFill/>
        </p:spPr>
        <p:txBody>
          <a:bodyPr wrap="none" rtlCol="0">
            <a:spAutoFit/>
          </a:bodyPr>
          <a:lstStyle/>
          <a:p>
            <a:r>
              <a:rPr kumimoji="1" lang="ja-JP" altLang="en-US" sz="2800" u="sng" dirty="0">
                <a:solidFill>
                  <a:srgbClr val="FF0000"/>
                </a:solidFill>
                <a:latin typeface="Meiryo UI" panose="020B0604030504040204" pitchFamily="50" charset="-128"/>
                <a:ea typeface="Meiryo UI" panose="020B0604030504040204" pitchFamily="50" charset="-128"/>
              </a:rPr>
              <a:t>★片手でホイールを、もう一方の手でサドルをもって車体を上にあげる</a:t>
            </a:r>
          </a:p>
        </p:txBody>
      </p:sp>
      <p:sp>
        <p:nvSpPr>
          <p:cNvPr id="12" name="テキスト ボックス 11"/>
          <p:cNvSpPr txBox="1"/>
          <p:nvPr/>
        </p:nvSpPr>
        <p:spPr>
          <a:xfrm>
            <a:off x="969289" y="4799399"/>
            <a:ext cx="8922635" cy="461665"/>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ホイールを持つ手を手前に引きながら斜体を下げてギアからチェーンを外す</a:t>
            </a:r>
          </a:p>
        </p:txBody>
      </p:sp>
      <p:sp>
        <p:nvSpPr>
          <p:cNvPr id="14" name="テキスト ボックス 13"/>
          <p:cNvSpPr txBox="1"/>
          <p:nvPr/>
        </p:nvSpPr>
        <p:spPr>
          <a:xfrm>
            <a:off x="969289" y="1685658"/>
            <a:ext cx="4307589" cy="461666"/>
          </a:xfrm>
          <a:prstGeom prst="rect">
            <a:avLst/>
          </a:prstGeom>
          <a:noFill/>
        </p:spPr>
        <p:txBody>
          <a:bodyPr wrap="none" rtlCol="0">
            <a:spAutoFit/>
          </a:bodyPr>
          <a:lstStyle/>
          <a:p>
            <a:r>
              <a:rPr kumimoji="1" lang="ja-JP" altLang="en-US" sz="2400" dirty="0">
                <a:solidFill>
                  <a:schemeClr val="bg1">
                    <a:lumMod val="75000"/>
                  </a:schemeClr>
                </a:solidFill>
                <a:latin typeface="Meiryo UI" panose="020B0604030504040204" pitchFamily="50" charset="-128"/>
                <a:ea typeface="Meiryo UI" panose="020B0604030504040204" pitchFamily="50" charset="-128"/>
              </a:rPr>
              <a:t>手を怪我しないよう軍手などをする</a:t>
            </a:r>
          </a:p>
        </p:txBody>
      </p:sp>
      <p:sp>
        <p:nvSpPr>
          <p:cNvPr id="16" name="正方形/長方形 15"/>
          <p:cNvSpPr/>
          <p:nvPr/>
        </p:nvSpPr>
        <p:spPr>
          <a:xfrm>
            <a:off x="829807" y="1008113"/>
            <a:ext cx="11100935" cy="56614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69289" y="3419911"/>
            <a:ext cx="11240578" cy="523220"/>
          </a:xfrm>
          <a:prstGeom prst="rect">
            <a:avLst/>
          </a:prstGeom>
          <a:noFill/>
        </p:spPr>
        <p:txBody>
          <a:bodyPr wrap="none" rtlCol="0">
            <a:spAutoFit/>
          </a:bodyPr>
          <a:lstStyle/>
          <a:p>
            <a:r>
              <a:rPr kumimoji="1" lang="ja-JP" altLang="en-US" sz="2800" u="sng" dirty="0">
                <a:solidFill>
                  <a:srgbClr val="FF0000"/>
                </a:solidFill>
                <a:latin typeface="Meiryo UI" panose="020B0604030504040204" pitchFamily="50" charset="-128"/>
                <a:ea typeface="Meiryo UI" panose="020B0604030504040204" pitchFamily="50" charset="-128"/>
              </a:rPr>
              <a:t>★ブレーキとホイールのクイックリリースレバーを開ける</a:t>
            </a:r>
            <a:r>
              <a:rPr kumimoji="1" lang="ja-JP" altLang="en-US" sz="2400" u="sng" dirty="0">
                <a:solidFill>
                  <a:srgbClr val="FF0000"/>
                </a:solidFill>
                <a:latin typeface="Meiryo UI" panose="020B0604030504040204" pitchFamily="50" charset="-128"/>
                <a:ea typeface="Meiryo UI" panose="020B0604030504040204" pitchFamily="50" charset="-128"/>
              </a:rPr>
              <a:t>（ホイールのレバーは回さない）</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43</a:t>
            </a:fld>
            <a:endParaRPr lang="en-US"/>
          </a:p>
        </p:txBody>
      </p:sp>
    </p:spTree>
    <p:extLst>
      <p:ext uri="{BB962C8B-B14F-4D97-AF65-F5344CB8AC3E}">
        <p14:creationId xmlns:p14="http://schemas.microsoft.com/office/powerpoint/2010/main" val="1832690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4525" y="224158"/>
            <a:ext cx="8470589" cy="769441"/>
          </a:xfrm>
          <a:prstGeom prst="rect">
            <a:avLst/>
          </a:prstGeom>
        </p:spPr>
        <p:txBody>
          <a:bodyPr wrap="none">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④</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カメラの画角（寄り・引き）をメモ</a:t>
            </a:r>
            <a:endPar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829808" y="993599"/>
            <a:ext cx="5309468" cy="584774"/>
          </a:xfrm>
          <a:prstGeom prst="rect">
            <a:avLst/>
          </a:prstGeom>
          <a:noFill/>
        </p:spPr>
        <p:txBody>
          <a:bodyPr wrap="none" rtlCol="0">
            <a:spAutoFit/>
          </a:bodyPr>
          <a:lstStyle/>
          <a:p>
            <a:r>
              <a:rPr kumimoji="1" lang="ja-JP" altLang="en-US" sz="3200" dirty="0">
                <a:solidFill>
                  <a:schemeClr val="tx1">
                    <a:lumMod val="65000"/>
                    <a:lumOff val="35000"/>
                  </a:schemeClr>
                </a:solidFill>
                <a:latin typeface="Meiryo UI" panose="020B0604030504040204" pitchFamily="50" charset="-128"/>
                <a:ea typeface="Meiryo UI" panose="020B0604030504040204" pitchFamily="50" charset="-128"/>
              </a:rPr>
              <a:t>スポーツ自転車の後輪の外し方</a:t>
            </a:r>
          </a:p>
        </p:txBody>
      </p:sp>
      <p:sp>
        <p:nvSpPr>
          <p:cNvPr id="6" name="テキスト ボックス 5"/>
          <p:cNvSpPr txBox="1"/>
          <p:nvPr/>
        </p:nvSpPr>
        <p:spPr>
          <a:xfrm>
            <a:off x="969289" y="2241810"/>
            <a:ext cx="6067687" cy="461666"/>
          </a:xfrm>
          <a:prstGeom prst="rect">
            <a:avLst/>
          </a:prstGeom>
          <a:noFill/>
        </p:spPr>
        <p:txBody>
          <a:bodyPr wrap="none" rtlCol="0">
            <a:spAutoFit/>
          </a:bodyPr>
          <a:lstStyle/>
          <a:p>
            <a:r>
              <a:rPr kumimoji="1" lang="ja-JP" altLang="en-US" sz="2400" dirty="0">
                <a:solidFill>
                  <a:schemeClr val="bg1">
                    <a:lumMod val="75000"/>
                  </a:schemeClr>
                </a:solidFill>
                <a:latin typeface="Meiryo UI" panose="020B0604030504040204" pitchFamily="50" charset="-128"/>
                <a:ea typeface="Meiryo UI" panose="020B0604030504040204" pitchFamily="50" charset="-128"/>
              </a:rPr>
              <a:t>ゴムマットなど自転車がふらつかない場所に載せる</a:t>
            </a:r>
          </a:p>
        </p:txBody>
      </p:sp>
      <p:sp>
        <p:nvSpPr>
          <p:cNvPr id="8" name="テキスト ボックス 7"/>
          <p:cNvSpPr txBox="1"/>
          <p:nvPr/>
        </p:nvSpPr>
        <p:spPr>
          <a:xfrm>
            <a:off x="969289" y="2877811"/>
            <a:ext cx="6232796" cy="523220"/>
          </a:xfrm>
          <a:prstGeom prst="rect">
            <a:avLst/>
          </a:prstGeom>
          <a:noFill/>
        </p:spPr>
        <p:txBody>
          <a:bodyPr wrap="none" rtlCol="0">
            <a:spAutoFit/>
          </a:bodyPr>
          <a:lstStyle/>
          <a:p>
            <a:r>
              <a:rPr kumimoji="1" lang="ja-JP" altLang="en-US" sz="2800" u="sng" dirty="0">
                <a:solidFill>
                  <a:srgbClr val="FF0000"/>
                </a:solidFill>
                <a:latin typeface="Meiryo UI" panose="020B0604030504040204" pitchFamily="50" charset="-128"/>
                <a:ea typeface="Meiryo UI" panose="020B0604030504040204" pitchFamily="50" charset="-128"/>
              </a:rPr>
              <a:t>★後輪のギアを一番小さいギアにシフトする</a:t>
            </a:r>
          </a:p>
        </p:txBody>
      </p:sp>
      <p:sp>
        <p:nvSpPr>
          <p:cNvPr id="10" name="テキスト ボックス 9"/>
          <p:cNvSpPr txBox="1"/>
          <p:nvPr/>
        </p:nvSpPr>
        <p:spPr>
          <a:xfrm>
            <a:off x="994003" y="4048029"/>
            <a:ext cx="8392041" cy="461665"/>
          </a:xfrm>
          <a:prstGeom prst="rect">
            <a:avLst/>
          </a:prstGeom>
          <a:noFill/>
        </p:spPr>
        <p:txBody>
          <a:bodyPr wrap="none" rtlCol="0">
            <a:spAutoFit/>
          </a:bodyPr>
          <a:lstStyle/>
          <a:p>
            <a:r>
              <a:rPr kumimoji="1" lang="ja-JP" altLang="en-US" sz="2400" u="sng" dirty="0">
                <a:solidFill>
                  <a:srgbClr val="FF0000"/>
                </a:solidFill>
                <a:latin typeface="Meiryo UI" panose="020B0604030504040204" pitchFamily="50" charset="-128"/>
                <a:ea typeface="Meiryo UI" panose="020B0604030504040204" pitchFamily="50" charset="-128"/>
              </a:rPr>
              <a:t>★片手でホイールを、もう一方の手でサドルをもって車体を上にあげる</a:t>
            </a:r>
          </a:p>
        </p:txBody>
      </p:sp>
      <p:sp>
        <p:nvSpPr>
          <p:cNvPr id="12" name="テキスト ボックス 11"/>
          <p:cNvSpPr txBox="1"/>
          <p:nvPr/>
        </p:nvSpPr>
        <p:spPr>
          <a:xfrm>
            <a:off x="969289" y="5375899"/>
            <a:ext cx="8922635" cy="461665"/>
          </a:xfrm>
          <a:prstGeom prst="rect">
            <a:avLst/>
          </a:prstGeom>
          <a:noFill/>
        </p:spPr>
        <p:txBody>
          <a:bodyPr wrap="none" rtlCol="0">
            <a:spAutoFit/>
          </a:bodyPr>
          <a:lstStyle/>
          <a:p>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ホイールを持つ手を手前に引きながら斜体を下げてギアからチェーンを外す</a:t>
            </a:r>
          </a:p>
        </p:txBody>
      </p:sp>
      <p:sp>
        <p:nvSpPr>
          <p:cNvPr id="14" name="テキスト ボックス 13"/>
          <p:cNvSpPr txBox="1"/>
          <p:nvPr/>
        </p:nvSpPr>
        <p:spPr>
          <a:xfrm>
            <a:off x="969289" y="1685658"/>
            <a:ext cx="4307589" cy="461666"/>
          </a:xfrm>
          <a:prstGeom prst="rect">
            <a:avLst/>
          </a:prstGeom>
          <a:noFill/>
        </p:spPr>
        <p:txBody>
          <a:bodyPr wrap="none" rtlCol="0">
            <a:spAutoFit/>
          </a:bodyPr>
          <a:lstStyle/>
          <a:p>
            <a:r>
              <a:rPr kumimoji="1" lang="ja-JP" altLang="en-US" sz="2400" dirty="0">
                <a:solidFill>
                  <a:schemeClr val="bg1">
                    <a:lumMod val="75000"/>
                  </a:schemeClr>
                </a:solidFill>
                <a:latin typeface="Meiryo UI" panose="020B0604030504040204" pitchFamily="50" charset="-128"/>
                <a:ea typeface="Meiryo UI" panose="020B0604030504040204" pitchFamily="50" charset="-128"/>
              </a:rPr>
              <a:t>手を怪我しないよう軍手などをする</a:t>
            </a:r>
          </a:p>
        </p:txBody>
      </p:sp>
      <p:sp>
        <p:nvSpPr>
          <p:cNvPr id="16" name="正方形/長方形 15"/>
          <p:cNvSpPr/>
          <p:nvPr/>
        </p:nvSpPr>
        <p:spPr>
          <a:xfrm>
            <a:off x="829807" y="1008113"/>
            <a:ext cx="11100935" cy="56614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69289" y="3419911"/>
            <a:ext cx="11240578" cy="523220"/>
          </a:xfrm>
          <a:prstGeom prst="rect">
            <a:avLst/>
          </a:prstGeom>
          <a:noFill/>
        </p:spPr>
        <p:txBody>
          <a:bodyPr wrap="none" rtlCol="0">
            <a:spAutoFit/>
          </a:bodyPr>
          <a:lstStyle/>
          <a:p>
            <a:r>
              <a:rPr kumimoji="1" lang="ja-JP" altLang="en-US" sz="2800" u="sng" dirty="0">
                <a:solidFill>
                  <a:srgbClr val="FF0000"/>
                </a:solidFill>
                <a:latin typeface="Meiryo UI" panose="020B0604030504040204" pitchFamily="50" charset="-128"/>
                <a:ea typeface="Meiryo UI" panose="020B0604030504040204" pitchFamily="50" charset="-128"/>
              </a:rPr>
              <a:t>★ブレーキとホイールのクイックリリースレバーを開ける</a:t>
            </a:r>
            <a:r>
              <a:rPr kumimoji="1" lang="ja-JP" altLang="en-US" sz="2400" u="sng" dirty="0">
                <a:solidFill>
                  <a:srgbClr val="FF0000"/>
                </a:solidFill>
                <a:latin typeface="Meiryo UI" panose="020B0604030504040204" pitchFamily="50" charset="-128"/>
                <a:ea typeface="Meiryo UI" panose="020B0604030504040204" pitchFamily="50" charset="-128"/>
              </a:rPr>
              <a:t>（ホイールのレバーは回さない）</a:t>
            </a:r>
          </a:p>
        </p:txBody>
      </p:sp>
      <p:sp>
        <p:nvSpPr>
          <p:cNvPr id="2" name="円/楕円 1"/>
          <p:cNvSpPr/>
          <p:nvPr/>
        </p:nvSpPr>
        <p:spPr>
          <a:xfrm>
            <a:off x="6899265" y="2370859"/>
            <a:ext cx="1654629" cy="9289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ギア寄り</a:t>
            </a:r>
          </a:p>
        </p:txBody>
      </p:sp>
      <p:sp>
        <p:nvSpPr>
          <p:cNvPr id="13" name="円/楕円 12"/>
          <p:cNvSpPr/>
          <p:nvPr/>
        </p:nvSpPr>
        <p:spPr>
          <a:xfrm>
            <a:off x="10235923" y="2641842"/>
            <a:ext cx="1654629" cy="9289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各レバー</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寄り</a:t>
            </a:r>
          </a:p>
        </p:txBody>
      </p:sp>
      <p:sp>
        <p:nvSpPr>
          <p:cNvPr id="15" name="円/楕円 14"/>
          <p:cNvSpPr/>
          <p:nvPr/>
        </p:nvSpPr>
        <p:spPr>
          <a:xfrm>
            <a:off x="9891924" y="5142274"/>
            <a:ext cx="1654629" cy="92891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全体引き</a:t>
            </a: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44</a:t>
            </a:fld>
            <a:endParaRPr lang="en-US"/>
          </a:p>
        </p:txBody>
      </p:sp>
    </p:spTree>
    <p:extLst>
      <p:ext uri="{BB962C8B-B14F-4D97-AF65-F5344CB8AC3E}">
        <p14:creationId xmlns:p14="http://schemas.microsoft.com/office/powerpoint/2010/main" val="3199329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9226DAE-D732-0D44-A3A9-3426432CAC1A}" type="slidenum">
              <a:rPr lang="en-US" smtClean="0"/>
              <a:t>45</a:t>
            </a:fld>
            <a:endParaRPr lang="en-US"/>
          </a:p>
        </p:txBody>
      </p:sp>
      <p:sp>
        <p:nvSpPr>
          <p:cNvPr id="4" name="Title 4">
            <a:extLst>
              <a:ext uri="{FF2B5EF4-FFF2-40B4-BE49-F238E27FC236}">
                <a16:creationId xmlns="" xmlns:a16="http://schemas.microsoft.com/office/drawing/2014/main" id="{30F4D86C-505B-DB4E-A774-0C055E143A97}"/>
              </a:ext>
            </a:extLst>
          </p:cNvPr>
          <p:cNvSpPr txBox="1">
            <a:spLocks/>
          </p:cNvSpPr>
          <p:nvPr/>
        </p:nvSpPr>
        <p:spPr>
          <a:xfrm>
            <a:off x="838200" y="2042427"/>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ja-JP" altLang="en-US" dirty="0" smtClean="0">
                <a:solidFill>
                  <a:schemeClr val="tx1">
                    <a:lumMod val="65000"/>
                    <a:lumOff val="35000"/>
                  </a:schemeClr>
                </a:solidFill>
              </a:rPr>
              <a:t>動画教材の良い見本の紹介</a:t>
            </a:r>
            <a:endParaRPr lang="en-US" altLang="ja-JP" dirty="0" smtClean="0">
              <a:solidFill>
                <a:schemeClr val="tx1">
                  <a:lumMod val="65000"/>
                  <a:lumOff val="35000"/>
                </a:schemeClr>
              </a:solidFill>
            </a:endParaRPr>
          </a:p>
        </p:txBody>
      </p:sp>
    </p:spTree>
    <p:extLst>
      <p:ext uri="{BB962C8B-B14F-4D97-AF65-F5344CB8AC3E}">
        <p14:creationId xmlns:p14="http://schemas.microsoft.com/office/powerpoint/2010/main" val="1381439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9226DAE-D732-0D44-A3A9-3426432CAC1A}" type="slidenum">
              <a:rPr lang="en-US" smtClean="0"/>
              <a:t>46</a:t>
            </a:fld>
            <a:endParaRPr lang="en-US"/>
          </a:p>
        </p:txBody>
      </p:sp>
      <p:sp>
        <p:nvSpPr>
          <p:cNvPr id="6" name="Title 4">
            <a:extLst>
              <a:ext uri="{FF2B5EF4-FFF2-40B4-BE49-F238E27FC236}">
                <a16:creationId xmlns="" xmlns:a16="http://schemas.microsoft.com/office/drawing/2014/main" id="{30F4D86C-505B-DB4E-A774-0C055E143A97}"/>
              </a:ext>
            </a:extLst>
          </p:cNvPr>
          <p:cNvSpPr txBox="1">
            <a:spLocks/>
          </p:cNvSpPr>
          <p:nvPr/>
        </p:nvSpPr>
        <p:spPr>
          <a:xfrm>
            <a:off x="838200" y="2042427"/>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ja-JP" altLang="en-US" dirty="0" smtClean="0">
                <a:solidFill>
                  <a:schemeClr val="tx1">
                    <a:lumMod val="65000"/>
                    <a:lumOff val="35000"/>
                  </a:schemeClr>
                </a:solidFill>
              </a:rPr>
              <a:t>動画教材チェックポイント</a:t>
            </a:r>
            <a:endParaRPr lang="en-US" altLang="ja-JP" dirty="0" smtClean="0">
              <a:solidFill>
                <a:schemeClr val="tx1">
                  <a:lumMod val="65000"/>
                  <a:lumOff val="35000"/>
                </a:schemeClr>
              </a:solidFill>
            </a:endParaRPr>
          </a:p>
        </p:txBody>
      </p:sp>
    </p:spTree>
    <p:extLst>
      <p:ext uri="{BB962C8B-B14F-4D97-AF65-F5344CB8AC3E}">
        <p14:creationId xmlns:p14="http://schemas.microsoft.com/office/powerpoint/2010/main" val="3558558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06BD33-B71B-6744-90E1-7507E70A034B}"/>
              </a:ext>
            </a:extLst>
          </p:cNvPr>
          <p:cNvSpPr>
            <a:spLocks noGrp="1"/>
          </p:cNvSpPr>
          <p:nvPr>
            <p:ph type="title"/>
          </p:nvPr>
        </p:nvSpPr>
        <p:spPr>
          <a:xfrm>
            <a:off x="823686" y="572938"/>
            <a:ext cx="10515600" cy="898898"/>
          </a:xfrm>
        </p:spPr>
        <p:txBody>
          <a:bodyPr>
            <a:normAutofit/>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授業での</a:t>
            </a:r>
            <a:r>
              <a:rPr lang="ja-JP" altLang="en-US" b="1" dirty="0" smtClean="0">
                <a:solidFill>
                  <a:schemeClr val="tx1">
                    <a:lumMod val="65000"/>
                    <a:lumOff val="35000"/>
                  </a:schemeClr>
                </a:solidFill>
                <a:latin typeface="Meiryo UI" panose="020B0604030504040204" pitchFamily="50" charset="-128"/>
                <a:ea typeface="Meiryo UI" panose="020B0604030504040204" pitchFamily="50" charset="-128"/>
              </a:rPr>
              <a:t>動画教材活用</a:t>
            </a:r>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に考慮すべきこと？</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 xmlns:a16="http://schemas.microsoft.com/office/drawing/2014/main" id="{53F918CA-7D49-4242-89AA-D692FF912ACC}"/>
              </a:ext>
            </a:extLst>
          </p:cNvPr>
          <p:cNvSpPr>
            <a:spLocks noGrp="1"/>
          </p:cNvSpPr>
          <p:nvPr>
            <p:ph idx="1"/>
          </p:nvPr>
        </p:nvSpPr>
        <p:spPr>
          <a:xfrm>
            <a:off x="850557" y="1558014"/>
            <a:ext cx="10515600" cy="5304877"/>
          </a:xfrm>
        </p:spPr>
        <p:txBody>
          <a:bodyPr>
            <a:no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どんな授業で</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800" dirty="0" smtClean="0">
                <a:solidFill>
                  <a:srgbClr val="FF0000"/>
                </a:solidFill>
                <a:latin typeface="Meiryo UI" panose="020B0604030504040204" pitchFamily="50" charset="-128"/>
                <a:ea typeface="Meiryo UI" panose="020B0604030504040204" pitchFamily="50" charset="-128"/>
              </a:rPr>
              <a:t>(</a:t>
            </a:r>
            <a:r>
              <a:rPr lang="ja-JP" altLang="en-US" sz="1800" dirty="0" smtClean="0">
                <a:solidFill>
                  <a:srgbClr val="FF0000"/>
                </a:solidFill>
                <a:latin typeface="Meiryo UI" panose="020B0604030504040204" pitchFamily="50" charset="-128"/>
                <a:ea typeface="Meiryo UI" panose="020B0604030504040204" pitchFamily="50" charset="-128"/>
              </a:rPr>
              <a:t>技術指導でも繰り返しが必要な難しい項目がベスト）</a:t>
            </a:r>
            <a:endParaRPr lang="en-US" altLang="ja-JP" sz="1800" dirty="0" smtClean="0">
              <a:solidFill>
                <a:srgbClr val="FF0000"/>
              </a:solidFill>
              <a:latin typeface="Meiryo UI" panose="020B0604030504040204" pitchFamily="50" charset="-128"/>
              <a:ea typeface="Meiryo UI" panose="020B0604030504040204" pitchFamily="50" charset="-128"/>
            </a:endParaRPr>
          </a:p>
          <a:p>
            <a:pPr marL="0" indent="0">
              <a:buNone/>
            </a:pP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動画教材は</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、いつ、どこで、誰が、何を教えるために</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　どの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ように、何のために使われる</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endParaRPr lang="en-US" altLang="ja-JP" sz="800" dirty="0">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構成は</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動画教材はどのように評価する</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800" dirty="0" smtClean="0">
                <a:solidFill>
                  <a:srgbClr val="FF0000"/>
                </a:solidFill>
                <a:latin typeface="Meiryo UI" panose="020B0604030504040204" pitchFamily="50" charset="-128"/>
                <a:ea typeface="Meiryo UI" panose="020B0604030504040204" pitchFamily="50" charset="-128"/>
              </a:rPr>
              <a:t>（テスト？履歴？感想？</a:t>
            </a:r>
            <a:r>
              <a:rPr lang="en-US" altLang="ja-JP" sz="1800" dirty="0" err="1" smtClean="0">
                <a:solidFill>
                  <a:srgbClr val="FF0000"/>
                </a:solidFill>
                <a:latin typeface="Meiryo UI" panose="020B0604030504040204" pitchFamily="50" charset="-128"/>
                <a:ea typeface="Meiryo UI" panose="020B0604030504040204" pitchFamily="50" charset="-128"/>
              </a:rPr>
              <a:t>etc</a:t>
            </a:r>
            <a:r>
              <a:rPr lang="ja-JP" altLang="en-US" sz="1800" dirty="0" smtClean="0">
                <a:solidFill>
                  <a:srgbClr val="FF0000"/>
                </a:solidFill>
                <a:latin typeface="Meiryo UI" panose="020B0604030504040204" pitchFamily="50" charset="-128"/>
                <a:ea typeface="Meiryo UI" panose="020B0604030504040204" pitchFamily="50" charset="-128"/>
              </a:rPr>
              <a:t>）</a:t>
            </a:r>
            <a:endParaRPr lang="en-US" altLang="ja-JP" sz="1800" dirty="0" smtClean="0">
              <a:solidFill>
                <a:srgbClr val="FF0000"/>
              </a:solidFill>
              <a:latin typeface="Meiryo UI" panose="020B0604030504040204" pitchFamily="50" charset="-128"/>
              <a:ea typeface="Meiryo UI" panose="020B0604030504040204" pitchFamily="50" charset="-128"/>
            </a:endParaRPr>
          </a:p>
          <a:p>
            <a:endParaRPr lang="en-US" altLang="ja-JP" sz="800" dirty="0">
              <a:solidFill>
                <a:srgbClr val="FF0000"/>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学習効果を上げるための動画教材はどう作ればいい</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endParaRPr lang="en-US" altLang="ja-JP" sz="900" dirty="0">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動画教材を</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使った学習活動は</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dirty="0" smtClean="0">
                <a:solidFill>
                  <a:srgbClr val="FF0000"/>
                </a:solidFill>
                <a:latin typeface="Meiryo UI" panose="020B0604030504040204" pitchFamily="50" charset="-128"/>
                <a:ea typeface="Meiryo UI" panose="020B0604030504040204" pitchFamily="50" charset="-128"/>
              </a:rPr>
              <a:t>（動画＋リアル、授業内で学生が動画撮影 </a:t>
            </a:r>
            <a:r>
              <a:rPr lang="en-US" altLang="ja-JP" sz="1600" dirty="0" err="1" smtClean="0">
                <a:solidFill>
                  <a:srgbClr val="FF0000"/>
                </a:solidFill>
                <a:latin typeface="Meiryo UI" panose="020B0604030504040204" pitchFamily="50" charset="-128"/>
                <a:ea typeface="Meiryo UI" panose="020B0604030504040204" pitchFamily="50" charset="-128"/>
              </a:rPr>
              <a:t>etc</a:t>
            </a:r>
            <a:r>
              <a:rPr lang="ja-JP" altLang="en-US" sz="1600" dirty="0" smtClean="0">
                <a:solidFill>
                  <a:srgbClr val="FF0000"/>
                </a:solidFill>
                <a:latin typeface="Meiryo UI" panose="020B0604030504040204" pitchFamily="50" charset="-128"/>
                <a:ea typeface="Meiryo UI" panose="020B0604030504040204" pitchFamily="50" charset="-128"/>
              </a:rPr>
              <a:t>）</a:t>
            </a:r>
            <a:endParaRPr lang="en-US" altLang="ja-JP" sz="1800"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47</a:t>
            </a:fld>
            <a:endParaRPr lang="en-US"/>
          </a:p>
        </p:txBody>
      </p:sp>
    </p:spTree>
    <p:extLst>
      <p:ext uri="{BB962C8B-B14F-4D97-AF65-F5344CB8AC3E}">
        <p14:creationId xmlns:p14="http://schemas.microsoft.com/office/powerpoint/2010/main" val="283947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EF2F7FD-C874-D54D-AEE4-8AC157092D41}"/>
              </a:ext>
            </a:extLst>
          </p:cNvPr>
          <p:cNvSpPr>
            <a:spLocks noGrp="1"/>
          </p:cNvSpPr>
          <p:nvPr>
            <p:ph type="title"/>
          </p:nvPr>
        </p:nvSpPr>
        <p:spPr>
          <a:xfrm>
            <a:off x="838200" y="564310"/>
            <a:ext cx="10515600" cy="898898"/>
          </a:xfrm>
        </p:spPr>
        <p:txBody>
          <a:bodyPr/>
          <a:lstStyle/>
          <a:p>
            <a:r>
              <a:rPr lang="ja-JP" altLang="en-US" dirty="0">
                <a:solidFill>
                  <a:schemeClr val="tx1">
                    <a:lumMod val="65000"/>
                    <a:lumOff val="35000"/>
                  </a:schemeClr>
                </a:solidFill>
              </a:rPr>
              <a:t>動画教材のチェックリスト</a:t>
            </a:r>
            <a:endParaRPr lang="en-US" dirty="0">
              <a:solidFill>
                <a:schemeClr val="tx1">
                  <a:lumMod val="65000"/>
                  <a:lumOff val="35000"/>
                </a:schemeClr>
              </a:solidFill>
            </a:endParaRPr>
          </a:p>
        </p:txBody>
      </p:sp>
      <p:graphicFrame>
        <p:nvGraphicFramePr>
          <p:cNvPr id="6" name="Table 5">
            <a:extLst>
              <a:ext uri="{FF2B5EF4-FFF2-40B4-BE49-F238E27FC236}">
                <a16:creationId xmlns="" xmlns:a16="http://schemas.microsoft.com/office/drawing/2014/main" id="{9AE49291-9726-7643-A5A2-433BE46170E8}"/>
              </a:ext>
            </a:extLst>
          </p:cNvPr>
          <p:cNvGraphicFramePr>
            <a:graphicFrameLocks noGrp="1"/>
          </p:cNvGraphicFramePr>
          <p:nvPr>
            <p:extLst>
              <p:ext uri="{D42A27DB-BD31-4B8C-83A1-F6EECF244321}">
                <p14:modId xmlns:p14="http://schemas.microsoft.com/office/powerpoint/2010/main" val="264925406"/>
              </p:ext>
            </p:extLst>
          </p:nvPr>
        </p:nvGraphicFramePr>
        <p:xfrm>
          <a:off x="2725100" y="1995532"/>
          <a:ext cx="6803481" cy="4333875"/>
        </p:xfrm>
        <a:graphic>
          <a:graphicData uri="http://schemas.openxmlformats.org/drawingml/2006/table">
            <a:tbl>
              <a:tblPr>
                <a:tableStyleId>{5940675A-B579-460E-94D1-54222C63F5DA}</a:tableStyleId>
              </a:tblPr>
              <a:tblGrid>
                <a:gridCol w="1729698">
                  <a:extLst>
                    <a:ext uri="{9D8B030D-6E8A-4147-A177-3AD203B41FA5}">
                      <a16:colId xmlns="" xmlns:a16="http://schemas.microsoft.com/office/drawing/2014/main" val="2128144390"/>
                    </a:ext>
                  </a:extLst>
                </a:gridCol>
                <a:gridCol w="5073783">
                  <a:extLst>
                    <a:ext uri="{9D8B030D-6E8A-4147-A177-3AD203B41FA5}">
                      <a16:colId xmlns="" xmlns:a16="http://schemas.microsoft.com/office/drawing/2014/main" val="4173101766"/>
                    </a:ext>
                  </a:extLst>
                </a:gridCol>
              </a:tblGrid>
              <a:tr h="177800">
                <a:tc gridSpan="2">
                  <a:txBody>
                    <a:bodyPr/>
                    <a:lstStyle/>
                    <a:p>
                      <a:pPr algn="ctr" fontAlgn="ctr"/>
                      <a:r>
                        <a:rPr lang="ja-JP" altLang="en-US" sz="4000" u="none" strike="noStrike" dirty="0">
                          <a:solidFill>
                            <a:schemeClr val="bg1"/>
                          </a:solidFill>
                          <a:effectLst/>
                          <a:latin typeface="Meiryo UI" panose="020B0604030504040204" pitchFamily="50" charset="-128"/>
                          <a:ea typeface="Meiryo UI" panose="020B0604030504040204" pitchFamily="50" charset="-128"/>
                        </a:rPr>
                        <a:t>確認事項</a:t>
                      </a:r>
                      <a:endParaRPr lang="ja-JP" altLang="en-US" sz="40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solidFill>
                  </a:tcPr>
                </a:tc>
                <a:tc hMerge="1">
                  <a:txBody>
                    <a:bodyPr/>
                    <a:lstStyle/>
                    <a:p>
                      <a:endParaRPr lang="en-US"/>
                    </a:p>
                  </a:txBody>
                  <a:tcPr/>
                </a:tc>
                <a:extLst>
                  <a:ext uri="{0D108BD9-81ED-4DB2-BD59-A6C34878D82A}">
                    <a16:rowId xmlns="" xmlns:a16="http://schemas.microsoft.com/office/drawing/2014/main" val="2121886103"/>
                  </a:ext>
                </a:extLst>
              </a:tr>
              <a:tr h="0">
                <a:tc rowSpan="2">
                  <a:txBody>
                    <a:bodyPr/>
                    <a:lstStyle/>
                    <a:p>
                      <a:pPr algn="ctr" fontAlgn="ctr"/>
                      <a:r>
                        <a:rPr lang="ja-JP"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a:t>
                      </a:r>
                      <a:endParaRPr lang="ja-JP"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動画のクオリティ</a:t>
                      </a:r>
                      <a:endParaRPr lang="ja"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1628302154"/>
                  </a:ext>
                </a:extLst>
              </a:tr>
              <a:tr h="0">
                <a:tc vMerge="1">
                  <a:txBody>
                    <a:bodyPr/>
                    <a:lstStyle/>
                    <a:p>
                      <a:endParaRPr lang="en-US"/>
                    </a:p>
                  </a:txBody>
                  <a:tcPr/>
                </a:tc>
                <a:tc>
                  <a:txBody>
                    <a:bodyPr/>
                    <a:lstStyle/>
                    <a:p>
                      <a:pPr algn="ctr" fontAlgn="ctr"/>
                      <a:r>
                        <a:rPr lang="ja-JP"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配信方法</a:t>
                      </a:r>
                      <a:endParaRPr lang="ja-JP"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33703510"/>
                  </a:ext>
                </a:extLst>
              </a:tr>
              <a:tr h="0">
                <a:tc rowSpan="4">
                  <a:txBody>
                    <a:bodyPr/>
                    <a:lstStyle/>
                    <a:p>
                      <a:pPr algn="ctr" fontAlgn="ctr"/>
                      <a:r>
                        <a:rPr lang="ja-JP" altLang="en-US" sz="4000" u="none" strike="noStrike">
                          <a:solidFill>
                            <a:schemeClr val="tx1">
                              <a:lumMod val="65000"/>
                              <a:lumOff val="35000"/>
                            </a:schemeClr>
                          </a:solidFill>
                          <a:effectLst/>
                          <a:latin typeface="Meiryo UI" panose="020B0604030504040204" pitchFamily="50" charset="-128"/>
                          <a:ea typeface="Meiryo UI" panose="020B0604030504040204" pitchFamily="50" charset="-128"/>
                        </a:rPr>
                        <a:t>教材</a:t>
                      </a:r>
                      <a:endParaRPr lang="ja-JP" altLang="en-US" sz="4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授業との連携</a:t>
                      </a:r>
                      <a:endParaRPr lang="ja"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123126186"/>
                  </a:ext>
                </a:extLst>
              </a:tr>
              <a:tr h="0">
                <a:tc vMerge="1">
                  <a:txBody>
                    <a:bodyPr/>
                    <a:lstStyle/>
                    <a:p>
                      <a:endParaRPr lang="en-US"/>
                    </a:p>
                  </a:txBody>
                  <a:tcPr/>
                </a:tc>
                <a:tc>
                  <a:txBody>
                    <a:bodyPr/>
                    <a:lstStyle/>
                    <a:p>
                      <a:pPr algn="ctr" fontAlgn="ctr"/>
                      <a:r>
                        <a:rPr lang="ja-JP"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認知的配慮</a:t>
                      </a:r>
                      <a:endParaRPr lang="ja-JP"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878118835"/>
                  </a:ext>
                </a:extLst>
              </a:tr>
              <a:tr h="0">
                <a:tc vMerge="1">
                  <a:txBody>
                    <a:bodyPr/>
                    <a:lstStyle/>
                    <a:p>
                      <a:endParaRPr lang="en-US"/>
                    </a:p>
                  </a:txBody>
                  <a:tcPr/>
                </a:tc>
                <a:tc>
                  <a:txBody>
                    <a:bodyPr/>
                    <a:lstStyle/>
                    <a:p>
                      <a:pPr algn="ctr" fontAlgn="ctr"/>
                      <a:r>
                        <a:rPr lang="ja-JP"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情緒的配慮</a:t>
                      </a:r>
                      <a:endParaRPr lang="ja-JP"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1738861264"/>
                  </a:ext>
                </a:extLst>
              </a:tr>
              <a:tr h="0">
                <a:tc vMerge="1">
                  <a:txBody>
                    <a:bodyPr/>
                    <a:lstStyle/>
                    <a:p>
                      <a:endParaRPr lang="en-US"/>
                    </a:p>
                  </a:txBody>
                  <a:tcPr/>
                </a:tc>
                <a:tc>
                  <a:txBody>
                    <a:bodyPr/>
                    <a:lstStyle/>
                    <a:p>
                      <a:pPr algn="ctr" fontAlgn="ctr"/>
                      <a:r>
                        <a:rPr lang="ja-JP" altLang="en-US" sz="4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その他</a:t>
                      </a:r>
                      <a:endParaRPr lang="ja-JP" altLang="en-US" sz="4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958076529"/>
                  </a:ext>
                </a:extLst>
              </a:tr>
            </a:tbl>
          </a:graphicData>
        </a:graphic>
      </p:graphicFrame>
      <p:sp>
        <p:nvSpPr>
          <p:cNvPr id="2" name="スライド番号プレースホルダー 1"/>
          <p:cNvSpPr>
            <a:spLocks noGrp="1"/>
          </p:cNvSpPr>
          <p:nvPr>
            <p:ph type="sldNum" sz="quarter" idx="12"/>
          </p:nvPr>
        </p:nvSpPr>
        <p:spPr/>
        <p:txBody>
          <a:bodyPr/>
          <a:lstStyle/>
          <a:p>
            <a:fld id="{D9226DAE-D732-0D44-A3A9-3426432CAC1A}" type="slidenum">
              <a:rPr lang="en-US" smtClean="0"/>
              <a:t>48</a:t>
            </a:fld>
            <a:endParaRPr lang="en-US"/>
          </a:p>
        </p:txBody>
      </p:sp>
    </p:spTree>
    <p:extLst>
      <p:ext uri="{BB962C8B-B14F-4D97-AF65-F5344CB8AC3E}">
        <p14:creationId xmlns:p14="http://schemas.microsoft.com/office/powerpoint/2010/main" val="34856793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A6E41C-DBDC-7142-AD83-094D3C8922C1}"/>
              </a:ext>
            </a:extLst>
          </p:cNvPr>
          <p:cNvSpPr>
            <a:spLocks noGrp="1"/>
          </p:cNvSpPr>
          <p:nvPr>
            <p:ph type="title"/>
          </p:nvPr>
        </p:nvSpPr>
        <p:spPr>
          <a:xfrm>
            <a:off x="823686" y="570781"/>
            <a:ext cx="10515600" cy="898898"/>
          </a:xfrm>
        </p:spPr>
        <p:txBody>
          <a:bodyPr/>
          <a:lstStyle/>
          <a:p>
            <a:r>
              <a:rPr lang="ja-JP" altLang="en-US" dirty="0">
                <a:solidFill>
                  <a:schemeClr val="tx1">
                    <a:lumMod val="65000"/>
                    <a:lumOff val="35000"/>
                  </a:schemeClr>
                </a:solidFill>
              </a:rPr>
              <a:t>動画としての確認</a:t>
            </a:r>
            <a:r>
              <a:rPr lang="ja-JP" altLang="en-US" dirty="0" smtClean="0">
                <a:solidFill>
                  <a:schemeClr val="tx1">
                    <a:lumMod val="65000"/>
                    <a:lumOff val="35000"/>
                  </a:schemeClr>
                </a:solidFill>
              </a:rPr>
              <a:t>項目（研修での焦点）</a:t>
            </a:r>
            <a:endParaRPr lang="en-US" dirty="0">
              <a:solidFill>
                <a:schemeClr val="tx1">
                  <a:lumMod val="65000"/>
                  <a:lumOff val="35000"/>
                </a:schemeClr>
              </a:solidFill>
            </a:endParaRPr>
          </a:p>
        </p:txBody>
      </p:sp>
      <p:graphicFrame>
        <p:nvGraphicFramePr>
          <p:cNvPr id="4" name="Table 3">
            <a:extLst>
              <a:ext uri="{FF2B5EF4-FFF2-40B4-BE49-F238E27FC236}">
                <a16:creationId xmlns="" xmlns:a16="http://schemas.microsoft.com/office/drawing/2014/main" id="{23B56B58-D226-0A4A-81A0-6CFE8D70BA0C}"/>
              </a:ext>
            </a:extLst>
          </p:cNvPr>
          <p:cNvGraphicFramePr>
            <a:graphicFrameLocks noGrp="1"/>
          </p:cNvGraphicFramePr>
          <p:nvPr>
            <p:extLst>
              <p:ext uri="{D42A27DB-BD31-4B8C-83A1-F6EECF244321}">
                <p14:modId xmlns:p14="http://schemas.microsoft.com/office/powerpoint/2010/main" val="3972349950"/>
              </p:ext>
            </p:extLst>
          </p:nvPr>
        </p:nvGraphicFramePr>
        <p:xfrm>
          <a:off x="595184" y="2431233"/>
          <a:ext cx="11058527" cy="3461385"/>
        </p:xfrm>
        <a:graphic>
          <a:graphicData uri="http://schemas.openxmlformats.org/drawingml/2006/table">
            <a:tbl>
              <a:tblPr>
                <a:tableStyleId>{5940675A-B579-460E-94D1-54222C63F5DA}</a:tableStyleId>
              </a:tblPr>
              <a:tblGrid>
                <a:gridCol w="1876426">
                  <a:extLst>
                    <a:ext uri="{9D8B030D-6E8A-4147-A177-3AD203B41FA5}">
                      <a16:colId xmlns="" xmlns:a16="http://schemas.microsoft.com/office/drawing/2014/main" val="1899746107"/>
                    </a:ext>
                  </a:extLst>
                </a:gridCol>
                <a:gridCol w="396025">
                  <a:extLst>
                    <a:ext uri="{9D8B030D-6E8A-4147-A177-3AD203B41FA5}">
                      <a16:colId xmlns="" xmlns:a16="http://schemas.microsoft.com/office/drawing/2014/main" val="3521861073"/>
                    </a:ext>
                  </a:extLst>
                </a:gridCol>
                <a:gridCol w="2649363">
                  <a:extLst>
                    <a:ext uri="{9D8B030D-6E8A-4147-A177-3AD203B41FA5}">
                      <a16:colId xmlns="" xmlns:a16="http://schemas.microsoft.com/office/drawing/2014/main" val="2472317550"/>
                    </a:ext>
                  </a:extLst>
                </a:gridCol>
                <a:gridCol w="6136713">
                  <a:extLst>
                    <a:ext uri="{9D8B030D-6E8A-4147-A177-3AD203B41FA5}">
                      <a16:colId xmlns="" xmlns:a16="http://schemas.microsoft.com/office/drawing/2014/main" val="3845453609"/>
                    </a:ext>
                  </a:extLst>
                </a:gridCol>
              </a:tblGrid>
              <a:tr h="177800">
                <a:tc rowSpan="3">
                  <a:txBody>
                    <a:bodyPr/>
                    <a:lstStyle/>
                    <a:p>
                      <a:pPr algn="ctr"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a:t>
                      </a:r>
                      <a:r>
                        <a:rPr lang="ja" altLang="en-US" sz="28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rPr>
                        <a:t>の</a:t>
                      </a:r>
                      <a:endParaRPr lang="en-US" altLang="ja" sz="28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endParaRPr>
                    </a:p>
                    <a:p>
                      <a:pPr algn="ctr" fontAlgn="ctr"/>
                      <a:r>
                        <a:rPr lang="ja" altLang="en-US" sz="28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rPr>
                        <a:t>クオリティ</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1</a:t>
                      </a:r>
                      <a:endParaRPr 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800" b="1" u="none" strike="noStrike" dirty="0">
                          <a:solidFill>
                            <a:srgbClr val="FF0000"/>
                          </a:solidFill>
                          <a:effectLst/>
                          <a:latin typeface="Meiryo UI" panose="020B0604030504040204" pitchFamily="50" charset="-128"/>
                          <a:ea typeface="Meiryo UI" panose="020B0604030504040204" pitchFamily="50" charset="-128"/>
                        </a:rPr>
                        <a:t>音質</a:t>
                      </a:r>
                      <a:endParaRPr lang="ja-JP" altLang="en-US" sz="28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b="1" u="none" strike="noStrike" dirty="0">
                          <a:solidFill>
                            <a:srgbClr val="FF0000"/>
                          </a:solidFill>
                          <a:effectLst/>
                          <a:latin typeface="Meiryo UI" panose="020B0604030504040204" pitchFamily="50" charset="-128"/>
                          <a:ea typeface="Meiryo UI" panose="020B0604030504040204" pitchFamily="50" charset="-128"/>
                        </a:rPr>
                        <a:t>音はきちんと聞こえるか</a:t>
                      </a:r>
                      <a:endParaRPr lang="ja" altLang="en-US" sz="28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937526402"/>
                  </a:ext>
                </a:extLst>
              </a:tr>
              <a:tr h="177800">
                <a:tc vMerge="1">
                  <a:txBody>
                    <a:bodyPr/>
                    <a:lstStyle/>
                    <a:p>
                      <a:endParaRPr lang="en-US"/>
                    </a:p>
                  </a:txBody>
                  <a:tcPr/>
                </a:tc>
                <a:tc>
                  <a:txBody>
                    <a:bodyPr/>
                    <a:lstStyle/>
                    <a:p>
                      <a:pPr algn="ctr" fontAlgn="ctr"/>
                      <a:r>
                        <a:rPr 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2</a:t>
                      </a:r>
                      <a:endParaRPr 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画質</a:t>
                      </a:r>
                      <a:r>
                        <a:rPr lang="en-US" altLang="ja" sz="16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ja" altLang="en-US" sz="16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文字・絵・映像など）</a:t>
                      </a: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の明瞭さ</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文字や映像がきちんと見えるか</a:t>
                      </a:r>
                      <a:endParaRPr lang="ja" alt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1552514229"/>
                  </a:ext>
                </a:extLst>
              </a:tr>
              <a:tr h="177800">
                <a:tc vMerge="1">
                  <a:txBody>
                    <a:bodyPr/>
                    <a:lstStyle/>
                    <a:p>
                      <a:endParaRPr lang="en-US"/>
                    </a:p>
                  </a:txBody>
                  <a:tcPr/>
                </a:tc>
                <a:tc>
                  <a:txBody>
                    <a:bodyPr/>
                    <a:lstStyle/>
                    <a:p>
                      <a:pPr algn="ctr" fontAlgn="ctr"/>
                      <a:r>
                        <a:rPr 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3</a:t>
                      </a:r>
                      <a:endParaRPr 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法的配慮</a:t>
                      </a:r>
                      <a:endParaRPr lang="ja-JP" alt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著作権、肖像権などを侵害していないか、規約に違反していないか</a:t>
                      </a:r>
                      <a:endParaRPr lang="ja" alt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1904094045"/>
                  </a:ext>
                </a:extLst>
              </a:tr>
              <a:tr h="177800">
                <a:tc rowSpan="2">
                  <a:txBody>
                    <a:bodyPr/>
                    <a:lstStyle/>
                    <a:p>
                      <a:pPr algn="ctr" fontAlgn="ctr"/>
                      <a:r>
                        <a:rPr lang="ja-JP"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配信</a:t>
                      </a:r>
                      <a:endParaRPr lang="en-US" altLang="ja-JP"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p>
                      <a:pPr algn="ctr" fontAlgn="ctr"/>
                      <a:r>
                        <a:rPr lang="ja-JP"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方法</a:t>
                      </a:r>
                      <a:endParaRPr lang="ja-JP"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4</a:t>
                      </a:r>
                      <a:endParaRPr 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動作環境</a:t>
                      </a:r>
                      <a:endParaRPr lang="ja-JP" alt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保証する環境での動作を確認したか</a:t>
                      </a:r>
                      <a:endParaRPr lang="ja" alt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4102409949"/>
                  </a:ext>
                </a:extLst>
              </a:tr>
              <a:tr h="177800">
                <a:tc vMerge="1">
                  <a:txBody>
                    <a:bodyPr/>
                    <a:lstStyle/>
                    <a:p>
                      <a:endParaRPr lang="en-US"/>
                    </a:p>
                  </a:txBody>
                  <a:tcPr/>
                </a:tc>
                <a:tc>
                  <a:txBody>
                    <a:bodyPr/>
                    <a:lstStyle/>
                    <a:p>
                      <a:pPr algn="ctr" fontAlgn="ctr"/>
                      <a:r>
                        <a:rPr 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5</a:t>
                      </a:r>
                      <a:endParaRPr 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システムやアプリの機能</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停止、再生などが機能するか</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796924969"/>
                  </a:ext>
                </a:extLst>
              </a:tr>
            </a:tbl>
          </a:graphicData>
        </a:graphic>
      </p:graphicFrame>
      <p:sp>
        <p:nvSpPr>
          <p:cNvPr id="3" name="スライド番号プレースホルダー 2"/>
          <p:cNvSpPr>
            <a:spLocks noGrp="1"/>
          </p:cNvSpPr>
          <p:nvPr>
            <p:ph type="sldNum" sz="quarter" idx="12"/>
          </p:nvPr>
        </p:nvSpPr>
        <p:spPr/>
        <p:txBody>
          <a:bodyPr/>
          <a:lstStyle/>
          <a:p>
            <a:fld id="{D9226DAE-D732-0D44-A3A9-3426432CAC1A}" type="slidenum">
              <a:rPr lang="en-US" smtClean="0"/>
              <a:t>49</a:t>
            </a:fld>
            <a:endParaRPr lang="en-US"/>
          </a:p>
        </p:txBody>
      </p:sp>
    </p:spTree>
    <p:extLst>
      <p:ext uri="{BB962C8B-B14F-4D97-AF65-F5344CB8AC3E}">
        <p14:creationId xmlns:p14="http://schemas.microsoft.com/office/powerpoint/2010/main" val="4273243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888546-E6F0-1345-99E6-5261B7AA7498}"/>
              </a:ext>
            </a:extLst>
          </p:cNvPr>
          <p:cNvSpPr>
            <a:spLocks noGrp="1"/>
          </p:cNvSpPr>
          <p:nvPr>
            <p:ph type="title"/>
          </p:nvPr>
        </p:nvSpPr>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対面研修の流れ</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graphicFrame>
        <p:nvGraphicFramePr>
          <p:cNvPr id="4" name="Table 3">
            <a:extLst>
              <a:ext uri="{FF2B5EF4-FFF2-40B4-BE49-F238E27FC236}">
                <a16:creationId xmlns="" xmlns:a16="http://schemas.microsoft.com/office/drawing/2014/main" id="{BB012A61-43A3-704F-9E0B-E98EADFE7016}"/>
              </a:ext>
            </a:extLst>
          </p:cNvPr>
          <p:cNvGraphicFramePr>
            <a:graphicFrameLocks noGrp="1"/>
          </p:cNvGraphicFramePr>
          <p:nvPr>
            <p:extLst>
              <p:ext uri="{D42A27DB-BD31-4B8C-83A1-F6EECF244321}">
                <p14:modId xmlns:p14="http://schemas.microsoft.com/office/powerpoint/2010/main" val="1199038900"/>
              </p:ext>
            </p:extLst>
          </p:nvPr>
        </p:nvGraphicFramePr>
        <p:xfrm>
          <a:off x="579120" y="2015066"/>
          <a:ext cx="11140440" cy="3032024"/>
        </p:xfrm>
        <a:graphic>
          <a:graphicData uri="http://schemas.openxmlformats.org/drawingml/2006/table">
            <a:tbl>
              <a:tblPr firstRow="1" bandRow="1">
                <a:tableStyleId>{7E9639D4-E3E2-4D34-9284-5A2195B3D0D7}</a:tableStyleId>
              </a:tblPr>
              <a:tblGrid>
                <a:gridCol w="5551857">
                  <a:extLst>
                    <a:ext uri="{9D8B030D-6E8A-4147-A177-3AD203B41FA5}">
                      <a16:colId xmlns="" xmlns:a16="http://schemas.microsoft.com/office/drawing/2014/main" val="3522549609"/>
                    </a:ext>
                  </a:extLst>
                </a:gridCol>
                <a:gridCol w="5588583">
                  <a:extLst>
                    <a:ext uri="{9D8B030D-6E8A-4147-A177-3AD203B41FA5}">
                      <a16:colId xmlns="" xmlns:a16="http://schemas.microsoft.com/office/drawing/2014/main" val="3536549930"/>
                    </a:ext>
                  </a:extLst>
                </a:gridCol>
              </a:tblGrid>
              <a:tr h="380264">
                <a:tc>
                  <a:txBody>
                    <a:bodyPr/>
                    <a:lstStyle/>
                    <a:p>
                      <a:pPr algn="ctr"/>
                      <a:r>
                        <a:rPr lang="ja-JP" altLang="en-US" dirty="0" smtClean="0">
                          <a:latin typeface="Meiryo UI" panose="020B0604030504040204" pitchFamily="50" charset="-128"/>
                          <a:ea typeface="Meiryo UI" panose="020B0604030504040204" pitchFamily="50" charset="-128"/>
                        </a:rPr>
                        <a:t>前半</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dirty="0" smtClean="0">
                          <a:latin typeface="Meiryo UI" panose="020B0604030504040204" pitchFamily="50" charset="-128"/>
                          <a:ea typeface="Meiryo UI" panose="020B0604030504040204" pitchFamily="50" charset="-128"/>
                        </a:rPr>
                        <a:t>後半</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84719207"/>
                  </a:ext>
                </a:extLst>
              </a:tr>
              <a:tr h="2646221">
                <a:tc>
                  <a:txBody>
                    <a:bodyPr/>
                    <a:lstStyle/>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研修概要（目標、研修の流れ）</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インストラクショナルデザイン入門（</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1</a:t>
                      </a: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回の授業計画）</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a:t>
                      </a:r>
                      <a:r>
                        <a:rPr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教材作成の</a:t>
                      </a: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プラン</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動画撮影</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内省</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指導案と動画教材のグループ間評価</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グループ別発表</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1</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動画再録</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グループ別発表</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2</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本研修のまとめ	</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内省</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アクションプランの作成</a:t>
                      </a:r>
                      <a:r>
                        <a:rPr lang="ja-JP" altLang="en-US" sz="2400" dirty="0">
                          <a:latin typeface="Meiryo UI" panose="020B0604030504040204" pitchFamily="50" charset="-128"/>
                          <a:ea typeface="Meiryo UI" panose="020B0604030504040204" pitchFamily="50" charset="-128"/>
                        </a:rPr>
                        <a:t>	</a:t>
                      </a:r>
                      <a:endParaRPr lang="en-US" sz="2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01740303"/>
                  </a:ext>
                </a:extLst>
              </a:tr>
            </a:tbl>
          </a:graphicData>
        </a:graphic>
      </p:graphicFrame>
      <p:sp>
        <p:nvSpPr>
          <p:cNvPr id="5" name="Rounded Rectangle 4">
            <a:extLst>
              <a:ext uri="{FF2B5EF4-FFF2-40B4-BE49-F238E27FC236}">
                <a16:creationId xmlns="" xmlns:a16="http://schemas.microsoft.com/office/drawing/2014/main" id="{91D40CD3-B079-0842-AE26-6C74B84F6023}"/>
              </a:ext>
            </a:extLst>
          </p:cNvPr>
          <p:cNvSpPr/>
          <p:nvPr/>
        </p:nvSpPr>
        <p:spPr>
          <a:xfrm>
            <a:off x="404734" y="1631869"/>
            <a:ext cx="5691266" cy="36746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5</a:t>
            </a:fld>
            <a:endParaRPr lang="en-US"/>
          </a:p>
        </p:txBody>
      </p:sp>
    </p:spTree>
    <p:extLst>
      <p:ext uri="{BB962C8B-B14F-4D97-AF65-F5344CB8AC3E}">
        <p14:creationId xmlns:p14="http://schemas.microsoft.com/office/powerpoint/2010/main" val="3193624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A6E41C-DBDC-7142-AD83-094D3C8922C1}"/>
              </a:ext>
            </a:extLst>
          </p:cNvPr>
          <p:cNvSpPr>
            <a:spLocks noGrp="1"/>
          </p:cNvSpPr>
          <p:nvPr>
            <p:ph type="title"/>
          </p:nvPr>
        </p:nvSpPr>
        <p:spPr>
          <a:xfrm>
            <a:off x="823686" y="581963"/>
            <a:ext cx="10515600" cy="898898"/>
          </a:xfrm>
        </p:spPr>
        <p:txBody>
          <a:bodyPr/>
          <a:lstStyle/>
          <a:p>
            <a:r>
              <a:rPr lang="ja-JP" altLang="en-US" dirty="0">
                <a:solidFill>
                  <a:schemeClr val="tx1">
                    <a:lumMod val="65000"/>
                    <a:lumOff val="35000"/>
                  </a:schemeClr>
                </a:solidFill>
              </a:rPr>
              <a:t>教材としての確認項目：授業との連携</a:t>
            </a:r>
            <a:endParaRPr lang="en-US" dirty="0">
              <a:solidFill>
                <a:schemeClr val="tx1">
                  <a:lumMod val="65000"/>
                  <a:lumOff val="35000"/>
                </a:schemeClr>
              </a:solidFill>
            </a:endParaRPr>
          </a:p>
        </p:txBody>
      </p:sp>
      <p:graphicFrame>
        <p:nvGraphicFramePr>
          <p:cNvPr id="3" name="Table 2">
            <a:extLst>
              <a:ext uri="{FF2B5EF4-FFF2-40B4-BE49-F238E27FC236}">
                <a16:creationId xmlns="" xmlns:a16="http://schemas.microsoft.com/office/drawing/2014/main" id="{21CC4407-74BB-5748-A9F3-5CBF9BB5BC82}"/>
              </a:ext>
            </a:extLst>
          </p:cNvPr>
          <p:cNvGraphicFramePr>
            <a:graphicFrameLocks noGrp="1"/>
          </p:cNvGraphicFramePr>
          <p:nvPr>
            <p:extLst>
              <p:ext uri="{D42A27DB-BD31-4B8C-83A1-F6EECF244321}">
                <p14:modId xmlns:p14="http://schemas.microsoft.com/office/powerpoint/2010/main" val="3758562162"/>
              </p:ext>
            </p:extLst>
          </p:nvPr>
        </p:nvGraphicFramePr>
        <p:xfrm>
          <a:off x="1316264" y="2570391"/>
          <a:ext cx="9588500" cy="1725930"/>
        </p:xfrm>
        <a:graphic>
          <a:graphicData uri="http://schemas.openxmlformats.org/drawingml/2006/table">
            <a:tbl>
              <a:tblPr>
                <a:tableStyleId>{5940675A-B579-460E-94D1-54222C63F5DA}</a:tableStyleId>
              </a:tblPr>
              <a:tblGrid>
                <a:gridCol w="1256468">
                  <a:extLst>
                    <a:ext uri="{9D8B030D-6E8A-4147-A177-3AD203B41FA5}">
                      <a16:colId xmlns="" xmlns:a16="http://schemas.microsoft.com/office/drawing/2014/main" val="2520438176"/>
                    </a:ext>
                  </a:extLst>
                </a:gridCol>
                <a:gridCol w="713902">
                  <a:extLst>
                    <a:ext uri="{9D8B030D-6E8A-4147-A177-3AD203B41FA5}">
                      <a16:colId xmlns="" xmlns:a16="http://schemas.microsoft.com/office/drawing/2014/main" val="2557165409"/>
                    </a:ext>
                  </a:extLst>
                </a:gridCol>
                <a:gridCol w="2297179">
                  <a:extLst>
                    <a:ext uri="{9D8B030D-6E8A-4147-A177-3AD203B41FA5}">
                      <a16:colId xmlns="" xmlns:a16="http://schemas.microsoft.com/office/drawing/2014/main" val="2423742075"/>
                    </a:ext>
                  </a:extLst>
                </a:gridCol>
                <a:gridCol w="5320951">
                  <a:extLst>
                    <a:ext uri="{9D8B030D-6E8A-4147-A177-3AD203B41FA5}">
                      <a16:colId xmlns="" xmlns:a16="http://schemas.microsoft.com/office/drawing/2014/main" val="1754567012"/>
                    </a:ext>
                  </a:extLst>
                </a:gridCol>
              </a:tblGrid>
              <a:tr h="177800">
                <a:tc rowSpan="2">
                  <a:txBody>
                    <a:bodyPr/>
                    <a:lstStyle/>
                    <a:p>
                      <a:pPr algn="ctr"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授業との連携</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6</a:t>
                      </a:r>
                      <a:endParaRPr 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b="1" u="none" strike="noStrike" dirty="0">
                          <a:solidFill>
                            <a:srgbClr val="FF0000"/>
                          </a:solidFill>
                          <a:effectLst/>
                          <a:latin typeface="Meiryo UI" panose="020B0604030504040204" pitchFamily="50" charset="-128"/>
                          <a:ea typeface="Meiryo UI" panose="020B0604030504040204" pitchFamily="50" charset="-128"/>
                        </a:rPr>
                        <a:t>授業との連携</a:t>
                      </a:r>
                      <a:endParaRPr lang="ja" altLang="en-US" sz="28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b="1" u="none" strike="noStrike" dirty="0">
                          <a:solidFill>
                            <a:srgbClr val="FF0000"/>
                          </a:solidFill>
                          <a:effectLst/>
                          <a:latin typeface="Meiryo UI" panose="020B0604030504040204" pitchFamily="50" charset="-128"/>
                          <a:ea typeface="Meiryo UI" panose="020B0604030504040204" pitchFamily="50" charset="-128"/>
                        </a:rPr>
                        <a:t>動画が授業における学習活動を補完・強化する内容になっているか</a:t>
                      </a:r>
                      <a:endParaRPr lang="ja" altLang="en-US" sz="28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795036403"/>
                  </a:ext>
                </a:extLst>
              </a:tr>
              <a:tr h="177800">
                <a:tc vMerge="1">
                  <a:txBody>
                    <a:bodyPr/>
                    <a:lstStyle/>
                    <a:p>
                      <a:endParaRPr lang="en-US"/>
                    </a:p>
                  </a:txBody>
                  <a:tcPr/>
                </a:tc>
                <a:tc>
                  <a:txBody>
                    <a:bodyPr/>
                    <a:lstStyle/>
                    <a:p>
                      <a:pPr algn="ctr" fontAlgn="ctr"/>
                      <a:r>
                        <a:rPr lang="en-US" sz="2800" u="none" strike="noStrike">
                          <a:solidFill>
                            <a:schemeClr val="tx1">
                              <a:lumMod val="65000"/>
                              <a:lumOff val="35000"/>
                            </a:schemeClr>
                          </a:solidFill>
                          <a:effectLst/>
                          <a:latin typeface="Meiryo UI" panose="020B0604030504040204" pitchFamily="50" charset="-128"/>
                          <a:ea typeface="Meiryo UI" panose="020B0604030504040204" pitchFamily="50" charset="-128"/>
                        </a:rPr>
                        <a:t>7</a:t>
                      </a:r>
                      <a:endParaRPr lang="en-US" sz="28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動画の使途と内容の関係</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動画の使途に</a:t>
                      </a:r>
                      <a:r>
                        <a:rPr lang="ja" altLang="en-US" sz="28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rPr>
                        <a:t>あった作成</a:t>
                      </a:r>
                      <a:r>
                        <a:rPr lang="ja" altLang="en-US" sz="28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方法になっているか</a:t>
                      </a:r>
                      <a:endParaRPr lang="ja" altLang="en-US" sz="28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901824977"/>
                  </a:ext>
                </a:extLst>
              </a:tr>
            </a:tbl>
          </a:graphicData>
        </a:graphic>
      </p:graphicFrame>
      <p:sp>
        <p:nvSpPr>
          <p:cNvPr id="4" name="スライド番号プレースホルダー 3"/>
          <p:cNvSpPr>
            <a:spLocks noGrp="1"/>
          </p:cNvSpPr>
          <p:nvPr>
            <p:ph type="sldNum" sz="quarter" idx="12"/>
          </p:nvPr>
        </p:nvSpPr>
        <p:spPr/>
        <p:txBody>
          <a:bodyPr/>
          <a:lstStyle/>
          <a:p>
            <a:fld id="{D9226DAE-D732-0D44-A3A9-3426432CAC1A}" type="slidenum">
              <a:rPr lang="en-US" smtClean="0"/>
              <a:t>50</a:t>
            </a:fld>
            <a:endParaRPr lang="en-US"/>
          </a:p>
        </p:txBody>
      </p:sp>
    </p:spTree>
    <p:extLst>
      <p:ext uri="{BB962C8B-B14F-4D97-AF65-F5344CB8AC3E}">
        <p14:creationId xmlns:p14="http://schemas.microsoft.com/office/powerpoint/2010/main" val="3156985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A6E41C-DBDC-7142-AD83-094D3C8922C1}"/>
              </a:ext>
            </a:extLst>
          </p:cNvPr>
          <p:cNvSpPr>
            <a:spLocks noGrp="1"/>
          </p:cNvSpPr>
          <p:nvPr>
            <p:ph type="title"/>
          </p:nvPr>
        </p:nvSpPr>
        <p:spPr>
          <a:xfrm>
            <a:off x="838200" y="557440"/>
            <a:ext cx="10515600" cy="898898"/>
          </a:xfrm>
        </p:spPr>
        <p:txBody>
          <a:bodyPr/>
          <a:lstStyle/>
          <a:p>
            <a:r>
              <a:rPr lang="ja-JP" altLang="en-US" dirty="0">
                <a:solidFill>
                  <a:schemeClr val="tx1">
                    <a:lumMod val="65000"/>
                    <a:lumOff val="35000"/>
                  </a:schemeClr>
                </a:solidFill>
              </a:rPr>
              <a:t>教材としての確認項目：認知的配慮</a:t>
            </a:r>
            <a:endParaRPr lang="en-US" dirty="0">
              <a:solidFill>
                <a:schemeClr val="tx1">
                  <a:lumMod val="65000"/>
                  <a:lumOff val="35000"/>
                </a:schemeClr>
              </a:solidFill>
            </a:endParaRPr>
          </a:p>
        </p:txBody>
      </p:sp>
      <p:graphicFrame>
        <p:nvGraphicFramePr>
          <p:cNvPr id="4" name="Table 3">
            <a:extLst>
              <a:ext uri="{FF2B5EF4-FFF2-40B4-BE49-F238E27FC236}">
                <a16:creationId xmlns="" xmlns:a16="http://schemas.microsoft.com/office/drawing/2014/main" id="{9D2298AE-70AE-154B-B6DA-F2FCEECE45BA}"/>
              </a:ext>
            </a:extLst>
          </p:cNvPr>
          <p:cNvGraphicFramePr>
            <a:graphicFrameLocks noGrp="1"/>
          </p:cNvGraphicFramePr>
          <p:nvPr>
            <p:extLst>
              <p:ext uri="{D42A27DB-BD31-4B8C-83A1-F6EECF244321}">
                <p14:modId xmlns:p14="http://schemas.microsoft.com/office/powerpoint/2010/main" val="531502274"/>
              </p:ext>
            </p:extLst>
          </p:nvPr>
        </p:nvGraphicFramePr>
        <p:xfrm>
          <a:off x="404948" y="1474422"/>
          <a:ext cx="11469188" cy="4981575"/>
        </p:xfrm>
        <a:graphic>
          <a:graphicData uri="http://schemas.openxmlformats.org/drawingml/2006/table">
            <a:tbl>
              <a:tblPr>
                <a:tableStyleId>{5940675A-B579-460E-94D1-54222C63F5DA}</a:tableStyleId>
              </a:tblPr>
              <a:tblGrid>
                <a:gridCol w="1157152">
                  <a:extLst>
                    <a:ext uri="{9D8B030D-6E8A-4147-A177-3AD203B41FA5}">
                      <a16:colId xmlns="" xmlns:a16="http://schemas.microsoft.com/office/drawing/2014/main" val="775965428"/>
                    </a:ext>
                  </a:extLst>
                </a:gridCol>
                <a:gridCol w="609600">
                  <a:extLst>
                    <a:ext uri="{9D8B030D-6E8A-4147-A177-3AD203B41FA5}">
                      <a16:colId xmlns="" xmlns:a16="http://schemas.microsoft.com/office/drawing/2014/main" val="882977696"/>
                    </a:ext>
                  </a:extLst>
                </a:gridCol>
                <a:gridCol w="3337835">
                  <a:extLst>
                    <a:ext uri="{9D8B030D-6E8A-4147-A177-3AD203B41FA5}">
                      <a16:colId xmlns="" xmlns:a16="http://schemas.microsoft.com/office/drawing/2014/main" val="1257819578"/>
                    </a:ext>
                  </a:extLst>
                </a:gridCol>
                <a:gridCol w="6364601">
                  <a:extLst>
                    <a:ext uri="{9D8B030D-6E8A-4147-A177-3AD203B41FA5}">
                      <a16:colId xmlns="" xmlns:a16="http://schemas.microsoft.com/office/drawing/2014/main" val="2674256413"/>
                    </a:ext>
                  </a:extLst>
                </a:gridCol>
              </a:tblGrid>
              <a:tr h="177800">
                <a:tc rowSpan="11">
                  <a:txBody>
                    <a:bodyPr/>
                    <a:lstStyle/>
                    <a:p>
                      <a:pPr algn="ctr" fontAlgn="ctr"/>
                      <a:r>
                        <a:rPr lang="ja-JP" altLang="en-US" sz="20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rPr>
                        <a:t>認知的</a:t>
                      </a:r>
                      <a:endParaRPr lang="en-US" altLang="ja-JP" sz="20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endParaRPr>
                    </a:p>
                    <a:p>
                      <a:pPr algn="ctr" fontAlgn="ctr"/>
                      <a:r>
                        <a:rPr lang="ja-JP" altLang="en-US" sz="2000" u="none" strike="noStrike" dirty="0" smtClean="0">
                          <a:solidFill>
                            <a:schemeClr val="tx1">
                              <a:lumMod val="65000"/>
                              <a:lumOff val="35000"/>
                            </a:schemeClr>
                          </a:solidFill>
                          <a:effectLst/>
                          <a:latin typeface="Meiryo UI" panose="020B0604030504040204" pitchFamily="50" charset="-128"/>
                          <a:ea typeface="Meiryo UI" panose="020B0604030504040204" pitchFamily="50" charset="-128"/>
                        </a:rPr>
                        <a:t>配慮</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8</a:t>
                      </a:r>
                      <a:endParaRPr 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前提知識、事前知識の有無</a:t>
                      </a:r>
                      <a:endParaRPr lang="ja" alt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事前知識が必要か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611768542"/>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9</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難易度</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難しすぎないか、簡単過ぎないか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875317628"/>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10</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進み方</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進み方は早すぎないか、遅すぎないか、調度良いか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586081510"/>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11</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量</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学習内容を盛り込み過ぎていないか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100135987"/>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12</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長さ</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b="1" u="none" strike="noStrike" dirty="0">
                          <a:solidFill>
                            <a:srgbClr val="FF0000"/>
                          </a:solidFill>
                          <a:effectLst/>
                          <a:latin typeface="Meiryo UI" panose="020B0604030504040204" pitchFamily="50" charset="-128"/>
                          <a:ea typeface="Meiryo UI" panose="020B0604030504040204" pitchFamily="50" charset="-128"/>
                        </a:rPr>
                        <a:t>長すぎないか、</a:t>
                      </a:r>
                      <a:r>
                        <a:rPr lang="en-US" altLang="ja" sz="2000" b="1" u="none" strike="noStrike" dirty="0">
                          <a:solidFill>
                            <a:srgbClr val="FF0000"/>
                          </a:solidFill>
                          <a:effectLst/>
                          <a:latin typeface="Meiryo UI" panose="020B0604030504040204" pitchFamily="50" charset="-128"/>
                          <a:ea typeface="Meiryo UI" panose="020B0604030504040204" pitchFamily="50" charset="-128"/>
                        </a:rPr>
                        <a:t>15</a:t>
                      </a:r>
                      <a:r>
                        <a:rPr lang="ja" altLang="en-US" sz="2000" b="1" u="none" strike="noStrike" dirty="0">
                          <a:solidFill>
                            <a:srgbClr val="FF0000"/>
                          </a:solidFill>
                          <a:effectLst/>
                          <a:latin typeface="Meiryo UI" panose="020B0604030504040204" pitchFamily="50" charset="-128"/>
                          <a:ea typeface="Meiryo UI" panose="020B0604030504040204" pitchFamily="50" charset="-128"/>
                        </a:rPr>
                        <a:t>分以内、可能であれば</a:t>
                      </a:r>
                      <a:r>
                        <a:rPr lang="en-US" altLang="ja" sz="2000" b="1" u="none" strike="noStrike" dirty="0">
                          <a:solidFill>
                            <a:srgbClr val="FF0000"/>
                          </a:solidFill>
                          <a:effectLst/>
                          <a:latin typeface="Meiryo UI" panose="020B0604030504040204" pitchFamily="50" charset="-128"/>
                          <a:ea typeface="Meiryo UI" panose="020B0604030504040204" pitchFamily="50" charset="-128"/>
                        </a:rPr>
                        <a:t>5</a:t>
                      </a:r>
                      <a:r>
                        <a:rPr lang="ja" altLang="en-US" sz="2000" b="1" u="none" strike="noStrike" dirty="0">
                          <a:solidFill>
                            <a:srgbClr val="FF0000"/>
                          </a:solidFill>
                          <a:effectLst/>
                          <a:latin typeface="Meiryo UI" panose="020B0604030504040204" pitchFamily="50" charset="-128"/>
                          <a:ea typeface="Meiryo UI" panose="020B0604030504040204" pitchFamily="50" charset="-128"/>
                        </a:rPr>
                        <a:t>分以内になっているか</a:t>
                      </a:r>
                      <a:endParaRPr lang="ja" altLang="en-US" sz="20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150160994"/>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13</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ナレーション</a:t>
                      </a:r>
                      <a:endParaRPr lang="en-US" altLang="ja"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（スピード）</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話すスピードはちょうど良いか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186756141"/>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14</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ナレーション</a:t>
                      </a:r>
                      <a:endParaRPr lang="en-US" altLang="ja"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（明瞭さ）</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b="1" u="none" strike="noStrike" dirty="0">
                          <a:solidFill>
                            <a:srgbClr val="FF0000"/>
                          </a:solidFill>
                          <a:effectLst/>
                          <a:latin typeface="Meiryo UI" panose="020B0604030504040204" pitchFamily="50" charset="-128"/>
                          <a:ea typeface="Meiryo UI" panose="020B0604030504040204" pitchFamily="50" charset="-128"/>
                        </a:rPr>
                        <a:t>具体的に説明しているか</a:t>
                      </a:r>
                      <a:r>
                        <a:rPr lang="en-US" altLang="ja" sz="2000" b="1" u="none" strike="noStrike" dirty="0">
                          <a:solidFill>
                            <a:srgbClr val="FF0000"/>
                          </a:solidFill>
                          <a:effectLst/>
                          <a:latin typeface="Meiryo UI" panose="020B0604030504040204" pitchFamily="50" charset="-128"/>
                          <a:ea typeface="Meiryo UI" panose="020B0604030504040204" pitchFamily="50" charset="-128"/>
                        </a:rPr>
                        <a:t>(</a:t>
                      </a:r>
                      <a:r>
                        <a:rPr lang="ja" altLang="en-US" sz="2000" b="1" u="none" strike="noStrike" dirty="0">
                          <a:solidFill>
                            <a:srgbClr val="FF0000"/>
                          </a:solidFill>
                          <a:effectLst/>
                          <a:latin typeface="Meiryo UI" panose="020B0604030504040204" pitchFamily="50" charset="-128"/>
                          <a:ea typeface="Meiryo UI" panose="020B0604030504040204" pitchFamily="50" charset="-128"/>
                        </a:rPr>
                        <a:t>こう、ここ、これなどの指示語は使っていないか</a:t>
                      </a:r>
                      <a:r>
                        <a:rPr lang="en-US" altLang="ja" sz="2000" b="1" u="none" strike="noStrike" dirty="0">
                          <a:solidFill>
                            <a:srgbClr val="FF0000"/>
                          </a:solidFill>
                          <a:effectLst/>
                          <a:latin typeface="Meiryo UI" panose="020B0604030504040204" pitchFamily="50" charset="-128"/>
                          <a:ea typeface="Meiryo UI" panose="020B0604030504040204" pitchFamily="50" charset="-128"/>
                        </a:rPr>
                        <a:t>)</a:t>
                      </a:r>
                      <a:endParaRPr lang="en-US" altLang="ja" sz="2000" b="1"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4017458363"/>
                  </a:ext>
                </a:extLst>
              </a:tr>
              <a:tr h="177800">
                <a:tc vMerge="1">
                  <a:txBody>
                    <a:bodyPr/>
                    <a:lstStyle/>
                    <a:p>
                      <a:endParaRPr lang="en-US"/>
                    </a:p>
                  </a:txBody>
                  <a:tcPr/>
                </a:tc>
                <a:tc>
                  <a:txBody>
                    <a:bodyPr/>
                    <a:lstStyle/>
                    <a:p>
                      <a:pPr algn="ctr" fontAlgn="ctr"/>
                      <a:r>
                        <a:rPr 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15</a:t>
                      </a:r>
                      <a:endParaRPr 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重要な学習内容の強調</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b="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重要な部分は強調・反復されているか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2191629896"/>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16</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学習内容の範囲</a:t>
                      </a:r>
                      <a:endParaRPr lang="en-US" altLang="ja"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（ポイント）</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重要な部分は網羅されているか。動画教材</a:t>
                      </a:r>
                      <a:r>
                        <a:rPr lang="en-US" altLang="ja"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1</a:t>
                      </a: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つにつき</a:t>
                      </a:r>
                      <a:r>
                        <a:rPr lang="ja" altLang="en-US" sz="2000" b="1" u="none" strike="noStrike" dirty="0">
                          <a:solidFill>
                            <a:srgbClr val="FF0000"/>
                          </a:solidFill>
                          <a:effectLst/>
                          <a:latin typeface="Meiryo UI" panose="020B0604030504040204" pitchFamily="50" charset="-128"/>
                          <a:ea typeface="Meiryo UI" panose="020B0604030504040204" pitchFamily="50" charset="-128"/>
                        </a:rPr>
                        <a:t>ポイントは</a:t>
                      </a:r>
                      <a:r>
                        <a:rPr lang="en-US" altLang="ja" sz="2000" b="1" u="none" strike="noStrike" dirty="0">
                          <a:solidFill>
                            <a:srgbClr val="FF0000"/>
                          </a:solidFill>
                          <a:effectLst/>
                          <a:latin typeface="Meiryo UI" panose="020B0604030504040204" pitchFamily="50" charset="-128"/>
                          <a:ea typeface="Meiryo UI" panose="020B0604030504040204" pitchFamily="50" charset="-128"/>
                        </a:rPr>
                        <a:t>5</a:t>
                      </a:r>
                      <a:r>
                        <a:rPr lang="ja" altLang="en-US" sz="2000" b="1" u="none" strike="noStrike" dirty="0">
                          <a:solidFill>
                            <a:srgbClr val="FF0000"/>
                          </a:solidFill>
                          <a:effectLst/>
                          <a:latin typeface="Meiryo UI" panose="020B0604030504040204" pitchFamily="50" charset="-128"/>
                          <a:ea typeface="Meiryo UI" panose="020B0604030504040204" pitchFamily="50" charset="-128"/>
                        </a:rPr>
                        <a:t>つ以内</a:t>
                      </a: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になっているか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382638772"/>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17</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構成</a:t>
                      </a:r>
                      <a:endParaRPr lang="ja-JP"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ストーリーは現実的か？展開は論理的か？理解しやすい順番で情報を提供しているか</a:t>
                      </a:r>
                      <a:endParaRPr lang="ja" alt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060420852"/>
                  </a:ext>
                </a:extLst>
              </a:tr>
              <a:tr h="177800">
                <a:tc vMerge="1">
                  <a:txBody>
                    <a:bodyPr/>
                    <a:lstStyle/>
                    <a:p>
                      <a:endParaRPr lang="en-US"/>
                    </a:p>
                  </a:txBody>
                  <a:tcPr/>
                </a:tc>
                <a:tc>
                  <a:txBody>
                    <a:bodyPr/>
                    <a:lstStyle/>
                    <a:p>
                      <a:pPr algn="ctr" fontAlgn="ctr"/>
                      <a:r>
                        <a:rPr lang="en-US" sz="2000" u="none" strike="noStrike">
                          <a:solidFill>
                            <a:schemeClr val="tx1">
                              <a:lumMod val="65000"/>
                              <a:lumOff val="35000"/>
                            </a:schemeClr>
                          </a:solidFill>
                          <a:effectLst/>
                          <a:latin typeface="Meiryo UI" panose="020B0604030504040204" pitchFamily="50" charset="-128"/>
                          <a:ea typeface="Meiryo UI" panose="020B0604030504040204" pitchFamily="50" charset="-128"/>
                        </a:rPr>
                        <a:t>18</a:t>
                      </a:r>
                      <a:endParaRPr lang="en-US" sz="2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 altLang="en-US" sz="2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素材、メディアの組み合わせは学習を助けているか</a:t>
                      </a:r>
                      <a:endParaRPr lang="ja" altLang="en-US" sz="2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 xmlns:a16="http://schemas.microsoft.com/office/drawing/2014/main" val="3692837372"/>
                  </a:ext>
                </a:extLst>
              </a:tr>
            </a:tbl>
          </a:graphicData>
        </a:graphic>
      </p:graphicFrame>
      <p:sp>
        <p:nvSpPr>
          <p:cNvPr id="3" name="スライド番号プレースホルダー 2"/>
          <p:cNvSpPr>
            <a:spLocks noGrp="1"/>
          </p:cNvSpPr>
          <p:nvPr>
            <p:ph type="sldNum" sz="quarter" idx="12"/>
          </p:nvPr>
        </p:nvSpPr>
        <p:spPr/>
        <p:txBody>
          <a:bodyPr/>
          <a:lstStyle/>
          <a:p>
            <a:fld id="{D9226DAE-D732-0D44-A3A9-3426432CAC1A}" type="slidenum">
              <a:rPr lang="en-US" smtClean="0"/>
              <a:t>51</a:t>
            </a:fld>
            <a:endParaRPr lang="en-US"/>
          </a:p>
        </p:txBody>
      </p:sp>
    </p:spTree>
    <p:extLst>
      <p:ext uri="{BB962C8B-B14F-4D97-AF65-F5344CB8AC3E}">
        <p14:creationId xmlns:p14="http://schemas.microsoft.com/office/powerpoint/2010/main" val="3099561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A6E41C-DBDC-7142-AD83-094D3C8922C1}"/>
              </a:ext>
            </a:extLst>
          </p:cNvPr>
          <p:cNvSpPr>
            <a:spLocks noGrp="1"/>
          </p:cNvSpPr>
          <p:nvPr>
            <p:ph type="title"/>
          </p:nvPr>
        </p:nvSpPr>
        <p:spPr>
          <a:xfrm>
            <a:off x="838200" y="571954"/>
            <a:ext cx="10515600" cy="898898"/>
          </a:xfrm>
        </p:spPr>
        <p:txBody>
          <a:bodyPr/>
          <a:lstStyle/>
          <a:p>
            <a:r>
              <a:rPr lang="ja-JP" altLang="en-US" dirty="0">
                <a:solidFill>
                  <a:schemeClr val="tx1">
                    <a:lumMod val="65000"/>
                    <a:lumOff val="35000"/>
                  </a:schemeClr>
                </a:solidFill>
              </a:rPr>
              <a:t>教材としての確認項目</a:t>
            </a:r>
            <a:r>
              <a:rPr lang="ja-JP" altLang="en-US" dirty="0" smtClean="0">
                <a:solidFill>
                  <a:schemeClr val="tx1">
                    <a:lumMod val="65000"/>
                    <a:lumOff val="35000"/>
                  </a:schemeClr>
                </a:solidFill>
              </a:rPr>
              <a:t>：情緒的配慮</a:t>
            </a:r>
            <a:endParaRPr lang="en-US" dirty="0">
              <a:solidFill>
                <a:schemeClr val="tx1">
                  <a:lumMod val="65000"/>
                  <a:lumOff val="35000"/>
                </a:schemeClr>
              </a:solidFill>
            </a:endParaRPr>
          </a:p>
        </p:txBody>
      </p:sp>
      <p:sp>
        <p:nvSpPr>
          <p:cNvPr id="3" name="テキスト ボックス 2"/>
          <p:cNvSpPr txBox="1"/>
          <p:nvPr/>
        </p:nvSpPr>
        <p:spPr>
          <a:xfrm>
            <a:off x="765630" y="1648012"/>
            <a:ext cx="3436133" cy="8309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wrap="none" rtlCol="0">
            <a:spAutoFit/>
          </a:bodyPr>
          <a:lstStyle/>
          <a:p>
            <a:r>
              <a:rPr kumimoji="1" lang="en-US" altLang="ja-JP" sz="4800" b="1" u="sng" dirty="0" smtClean="0">
                <a:solidFill>
                  <a:schemeClr val="bg1"/>
                </a:solidFill>
                <a:latin typeface="Meiryo UI" panose="020B0604030504040204" pitchFamily="50" charset="-128"/>
                <a:ea typeface="Meiryo UI" panose="020B0604030504040204" pitchFamily="50" charset="-128"/>
              </a:rPr>
              <a:t>ARCS</a:t>
            </a:r>
            <a:r>
              <a:rPr kumimoji="1" lang="ja-JP" altLang="en-US" sz="4800" b="1" u="sng" dirty="0" smtClean="0">
                <a:solidFill>
                  <a:schemeClr val="bg1"/>
                </a:solidFill>
                <a:latin typeface="Meiryo UI" panose="020B0604030504040204" pitchFamily="50" charset="-128"/>
                <a:ea typeface="Meiryo UI" panose="020B0604030504040204" pitchFamily="50" charset="-128"/>
              </a:rPr>
              <a:t>モデル</a:t>
            </a:r>
            <a:endParaRPr kumimoji="1" lang="ja-JP" altLang="en-US" sz="4800" b="1" u="sng"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65630" y="2631860"/>
            <a:ext cx="2643481" cy="923330"/>
          </a:xfrm>
          <a:prstGeom prst="rect">
            <a:avLst/>
          </a:prstGeom>
          <a:noFill/>
        </p:spPr>
        <p:txBody>
          <a:bodyPr wrap="none" rtlCol="0">
            <a:spAutoFit/>
          </a:bodyPr>
          <a:lstStyle/>
          <a:p>
            <a:r>
              <a:rPr kumimoji="1" lang="en-US" altLang="ja-JP" sz="5400" b="1" dirty="0" smtClean="0">
                <a:solidFill>
                  <a:srgbClr val="FF0000"/>
                </a:solidFill>
                <a:latin typeface="Meiryo UI" panose="020B0604030504040204" pitchFamily="50" charset="-128"/>
                <a:ea typeface="Meiryo UI" panose="020B0604030504040204" pitchFamily="50" charset="-128"/>
              </a:rPr>
              <a:t>A</a:t>
            </a:r>
            <a:r>
              <a:rPr kumimoji="1"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rPr>
              <a:t>ttention</a:t>
            </a:r>
            <a:endPar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765630" y="3542402"/>
            <a:ext cx="2836867" cy="923330"/>
          </a:xfrm>
          <a:prstGeom prst="rect">
            <a:avLst/>
          </a:prstGeom>
          <a:noFill/>
        </p:spPr>
        <p:txBody>
          <a:bodyPr wrap="none" rtlCol="0">
            <a:spAutoFit/>
          </a:bodyPr>
          <a:lstStyle/>
          <a:p>
            <a:r>
              <a:rPr kumimoji="1" lang="en-US" altLang="ja-JP" sz="5400" b="1" dirty="0" smtClean="0">
                <a:solidFill>
                  <a:srgbClr val="FF0000"/>
                </a:solidFill>
                <a:latin typeface="Meiryo UI" panose="020B0604030504040204" pitchFamily="50" charset="-128"/>
                <a:ea typeface="Meiryo UI" panose="020B0604030504040204" pitchFamily="50" charset="-128"/>
              </a:rPr>
              <a:t>R</a:t>
            </a:r>
            <a:r>
              <a:rPr kumimoji="1"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rPr>
              <a:t>elevance</a:t>
            </a:r>
            <a:endPar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765630" y="4452944"/>
            <a:ext cx="3052567" cy="923330"/>
          </a:xfrm>
          <a:prstGeom prst="rect">
            <a:avLst/>
          </a:prstGeom>
          <a:noFill/>
        </p:spPr>
        <p:txBody>
          <a:bodyPr wrap="none" rtlCol="0">
            <a:spAutoFit/>
          </a:bodyPr>
          <a:lstStyle/>
          <a:p>
            <a:r>
              <a:rPr kumimoji="1" lang="en-US" altLang="ja-JP" sz="5400" b="1" dirty="0" smtClean="0">
                <a:solidFill>
                  <a:srgbClr val="FF0000"/>
                </a:solidFill>
                <a:latin typeface="Meiryo UI" panose="020B0604030504040204" pitchFamily="50" charset="-128"/>
                <a:ea typeface="Meiryo UI" panose="020B0604030504040204" pitchFamily="50" charset="-128"/>
              </a:rPr>
              <a:t>C</a:t>
            </a:r>
            <a:r>
              <a:rPr kumimoji="1"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rPr>
              <a:t>onfidence</a:t>
            </a:r>
            <a:endPar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65630" y="5363485"/>
            <a:ext cx="3209533" cy="923330"/>
          </a:xfrm>
          <a:prstGeom prst="rect">
            <a:avLst/>
          </a:prstGeom>
          <a:noFill/>
        </p:spPr>
        <p:txBody>
          <a:bodyPr wrap="none" rtlCol="0">
            <a:spAutoFit/>
          </a:bodyPr>
          <a:lstStyle/>
          <a:p>
            <a:r>
              <a:rPr kumimoji="1" lang="en-US" altLang="ja-JP" sz="5400" b="1" dirty="0" smtClean="0">
                <a:solidFill>
                  <a:srgbClr val="FF0000"/>
                </a:solidFill>
                <a:latin typeface="Meiryo UI" panose="020B0604030504040204" pitchFamily="50" charset="-128"/>
                <a:ea typeface="Meiryo UI" panose="020B0604030504040204" pitchFamily="50" charset="-128"/>
              </a:rPr>
              <a:t>S</a:t>
            </a:r>
            <a:r>
              <a:rPr kumimoji="1" lang="en-US" altLang="ja-JP" sz="3600" b="1" dirty="0" smtClean="0">
                <a:solidFill>
                  <a:schemeClr val="tx1">
                    <a:lumMod val="65000"/>
                    <a:lumOff val="35000"/>
                  </a:schemeClr>
                </a:solidFill>
                <a:latin typeface="Meiryo UI" panose="020B0604030504040204" pitchFamily="50" charset="-128"/>
                <a:ea typeface="Meiryo UI" panose="020B0604030504040204" pitchFamily="50" charset="-128"/>
              </a:rPr>
              <a:t>atisfaction</a:t>
            </a:r>
            <a:endParaRPr kumimoji="1" lang="ja-JP" altLang="en-US" sz="3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3975163" y="2801137"/>
            <a:ext cx="1005403" cy="584775"/>
          </a:xfrm>
          <a:prstGeom prst="rect">
            <a:avLst/>
          </a:prstGeom>
          <a:noFill/>
        </p:spPr>
        <p:txBody>
          <a:bodyPr wrap="none" rtlCol="0">
            <a:spAutoFit/>
          </a:bodyPr>
          <a:lstStyle/>
          <a:p>
            <a:r>
              <a:rPr kumimoji="1" lang="ja-JP" altLang="en-US" sz="3200" b="1" dirty="0">
                <a:solidFill>
                  <a:schemeClr val="tx1">
                    <a:lumMod val="65000"/>
                    <a:lumOff val="35000"/>
                  </a:schemeClr>
                </a:solidFill>
                <a:latin typeface="Meiryo UI" panose="020B0604030504040204" pitchFamily="50" charset="-128"/>
                <a:ea typeface="Meiryo UI" panose="020B0604030504040204" pitchFamily="50" charset="-128"/>
              </a:rPr>
              <a:t>注意</a:t>
            </a:r>
          </a:p>
        </p:txBody>
      </p:sp>
      <p:sp>
        <p:nvSpPr>
          <p:cNvPr id="10" name="テキスト ボックス 9"/>
          <p:cNvSpPr txBox="1"/>
          <p:nvPr/>
        </p:nvSpPr>
        <p:spPr>
          <a:xfrm>
            <a:off x="3975163" y="3811264"/>
            <a:ext cx="1415772" cy="584775"/>
          </a:xfrm>
          <a:prstGeom prst="rect">
            <a:avLst/>
          </a:prstGeom>
          <a:noFill/>
        </p:spPr>
        <p:txBody>
          <a:bodyPr wrap="none" rtlCol="0">
            <a:spAutoFit/>
          </a:bodyPr>
          <a:lstStyle/>
          <a:p>
            <a:r>
              <a:rPr kumimoji="1" lang="ja-JP" altLang="en-US" sz="3200" b="1" dirty="0" smtClean="0">
                <a:solidFill>
                  <a:schemeClr val="tx1">
                    <a:lumMod val="65000"/>
                    <a:lumOff val="35000"/>
                  </a:schemeClr>
                </a:solidFill>
                <a:latin typeface="Meiryo UI" panose="020B0604030504040204" pitchFamily="50" charset="-128"/>
                <a:ea typeface="Meiryo UI" panose="020B0604030504040204" pitchFamily="50" charset="-128"/>
              </a:rPr>
              <a:t>関連性</a:t>
            </a:r>
            <a:endParaRPr kumimoji="1" lang="ja-JP" altLang="en-US" sz="3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975163" y="4687810"/>
            <a:ext cx="1005403" cy="584775"/>
          </a:xfrm>
          <a:prstGeom prst="rect">
            <a:avLst/>
          </a:prstGeom>
          <a:noFill/>
        </p:spPr>
        <p:txBody>
          <a:bodyPr wrap="none" rtlCol="0">
            <a:spAutoFit/>
          </a:bodyPr>
          <a:lstStyle/>
          <a:p>
            <a:r>
              <a:rPr kumimoji="1" lang="ja-JP" altLang="en-US" sz="3200" b="1" dirty="0" smtClean="0">
                <a:solidFill>
                  <a:schemeClr val="tx1">
                    <a:lumMod val="65000"/>
                    <a:lumOff val="35000"/>
                  </a:schemeClr>
                </a:solidFill>
                <a:latin typeface="Meiryo UI" panose="020B0604030504040204" pitchFamily="50" charset="-128"/>
                <a:ea typeface="Meiryo UI" panose="020B0604030504040204" pitchFamily="50" charset="-128"/>
              </a:rPr>
              <a:t>自信</a:t>
            </a:r>
            <a:endParaRPr kumimoji="1" lang="ja-JP" altLang="en-US" sz="3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975163" y="5613785"/>
            <a:ext cx="1415772" cy="584775"/>
          </a:xfrm>
          <a:prstGeom prst="rect">
            <a:avLst/>
          </a:prstGeom>
          <a:noFill/>
        </p:spPr>
        <p:txBody>
          <a:bodyPr wrap="none" rtlCol="0">
            <a:spAutoFit/>
          </a:bodyPr>
          <a:lstStyle/>
          <a:p>
            <a:r>
              <a:rPr kumimoji="1" lang="ja-JP" altLang="en-US" sz="3200" b="1" dirty="0" smtClean="0">
                <a:solidFill>
                  <a:schemeClr val="tx1">
                    <a:lumMod val="65000"/>
                    <a:lumOff val="35000"/>
                  </a:schemeClr>
                </a:solidFill>
                <a:latin typeface="Meiryo UI" panose="020B0604030504040204" pitchFamily="50" charset="-128"/>
                <a:ea typeface="Meiryo UI" panose="020B0604030504040204" pitchFamily="50" charset="-128"/>
              </a:rPr>
              <a:t>満足感</a:t>
            </a:r>
            <a:endParaRPr kumimoji="1" lang="ja-JP" altLang="en-US" sz="3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763601" y="2801137"/>
            <a:ext cx="4019049" cy="584775"/>
          </a:xfrm>
          <a:prstGeom prst="rect">
            <a:avLst/>
          </a:prstGeom>
          <a:noFill/>
        </p:spPr>
        <p:txBody>
          <a:bodyPr wrap="none" rtlCol="0">
            <a:spAutoFit/>
          </a:bodyPr>
          <a:lstStyle/>
          <a:p>
            <a:r>
              <a:rPr kumimoji="1" lang="ja-JP" altLang="en-US" sz="3200" b="1" dirty="0" smtClean="0">
                <a:solidFill>
                  <a:srgbClr val="0000FF"/>
                </a:solidFill>
                <a:latin typeface="Meiryo UI" panose="020B0604030504040204" pitchFamily="50" charset="-128"/>
                <a:ea typeface="Meiryo UI" panose="020B0604030504040204" pitchFamily="50" charset="-128"/>
              </a:rPr>
              <a:t>面白そう！興味深い！</a:t>
            </a:r>
            <a:endParaRPr kumimoji="1" lang="ja-JP" altLang="en-US" sz="3200" b="1" dirty="0">
              <a:solidFill>
                <a:srgbClr val="0000FF"/>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763601" y="3761836"/>
            <a:ext cx="5553123" cy="584775"/>
          </a:xfrm>
          <a:prstGeom prst="rect">
            <a:avLst/>
          </a:prstGeom>
          <a:noFill/>
        </p:spPr>
        <p:txBody>
          <a:bodyPr wrap="none" rtlCol="0">
            <a:spAutoFit/>
          </a:bodyPr>
          <a:lstStyle/>
          <a:p>
            <a:r>
              <a:rPr kumimoji="1" lang="ja-JP" altLang="en-US" sz="3200" b="1" dirty="0" smtClean="0">
                <a:solidFill>
                  <a:srgbClr val="0000FF"/>
                </a:solidFill>
                <a:latin typeface="Meiryo UI" panose="020B0604030504040204" pitchFamily="50" charset="-128"/>
                <a:ea typeface="Meiryo UI" panose="020B0604030504040204" pitchFamily="50" charset="-128"/>
              </a:rPr>
              <a:t>学習内容が関心あることとリンク</a:t>
            </a:r>
            <a:endParaRPr kumimoji="1" lang="ja-JP" altLang="en-US" sz="3200" b="1" dirty="0">
              <a:solidFill>
                <a:srgbClr val="0000FF"/>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763601" y="4722534"/>
            <a:ext cx="3547766" cy="584775"/>
          </a:xfrm>
          <a:prstGeom prst="rect">
            <a:avLst/>
          </a:prstGeom>
          <a:noFill/>
        </p:spPr>
        <p:txBody>
          <a:bodyPr wrap="none" rtlCol="0">
            <a:spAutoFit/>
          </a:bodyPr>
          <a:lstStyle/>
          <a:p>
            <a:r>
              <a:rPr kumimoji="1" lang="ja-JP" altLang="en-US" sz="3200" b="1" dirty="0" smtClean="0">
                <a:solidFill>
                  <a:srgbClr val="0000FF"/>
                </a:solidFill>
                <a:latin typeface="Meiryo UI" panose="020B0604030504040204" pitchFamily="50" charset="-128"/>
                <a:ea typeface="Meiryo UI" panose="020B0604030504040204" pitchFamily="50" charset="-128"/>
              </a:rPr>
              <a:t>自分でも出来そう！</a:t>
            </a:r>
            <a:endParaRPr kumimoji="1" lang="ja-JP" altLang="en-US" sz="3200" b="1" dirty="0">
              <a:solidFill>
                <a:srgbClr val="0000FF"/>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763601" y="5613784"/>
            <a:ext cx="6428363" cy="584775"/>
          </a:xfrm>
          <a:prstGeom prst="rect">
            <a:avLst/>
          </a:prstGeom>
          <a:noFill/>
        </p:spPr>
        <p:txBody>
          <a:bodyPr wrap="none" rtlCol="0">
            <a:spAutoFit/>
          </a:bodyPr>
          <a:lstStyle/>
          <a:p>
            <a:r>
              <a:rPr kumimoji="1" lang="ja-JP" altLang="en-US" sz="3200" b="1" dirty="0" smtClean="0">
                <a:solidFill>
                  <a:srgbClr val="0000FF"/>
                </a:solidFill>
                <a:latin typeface="Meiryo UI" panose="020B0604030504040204" pitchFamily="50" charset="-128"/>
                <a:ea typeface="Meiryo UI" panose="020B0604030504040204" pitchFamily="50" charset="-128"/>
              </a:rPr>
              <a:t>やってよかった！できた！という仕掛け</a:t>
            </a:r>
            <a:endParaRPr kumimoji="1" lang="ja-JP" altLang="en-US" sz="3200" b="1" dirty="0">
              <a:solidFill>
                <a:srgbClr val="0000FF"/>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31574" y="2887631"/>
            <a:ext cx="502061" cy="400110"/>
          </a:xfrm>
          <a:prstGeom prst="rect">
            <a:avLst/>
          </a:prstGeom>
          <a:noFill/>
        </p:spPr>
        <p:txBody>
          <a:bodyPr wrap="none" rtlCol="0">
            <a:spAutoFit/>
          </a:bodyPr>
          <a:lstStyle/>
          <a:p>
            <a:r>
              <a:rPr kumimoji="1" lang="en-US" altLang="ja-JP" sz="2000" dirty="0" smtClean="0">
                <a:solidFill>
                  <a:schemeClr val="tx1">
                    <a:lumMod val="75000"/>
                    <a:lumOff val="25000"/>
                  </a:schemeClr>
                </a:solidFill>
                <a:latin typeface="Meiryo UI" panose="020B0604030504040204" pitchFamily="50" charset="-128"/>
                <a:ea typeface="Meiryo UI" panose="020B0604030504040204" pitchFamily="50" charset="-128"/>
              </a:rPr>
              <a:t>19</a:t>
            </a:r>
            <a:endParaRPr kumimoji="1" lang="ja-JP" altLang="en-US" sz="2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31574" y="3778882"/>
            <a:ext cx="502061" cy="400110"/>
          </a:xfrm>
          <a:prstGeom prst="rect">
            <a:avLst/>
          </a:prstGeom>
          <a:noFill/>
        </p:spPr>
        <p:txBody>
          <a:bodyPr wrap="none" rtlCol="0">
            <a:spAutoFit/>
          </a:bodyPr>
          <a:lstStyle/>
          <a:p>
            <a:r>
              <a:rPr kumimoji="1" lang="en-US" altLang="ja-JP" sz="2000" dirty="0" smtClean="0">
                <a:latin typeface="Meiryo UI" panose="020B0604030504040204" pitchFamily="50" charset="-128"/>
                <a:ea typeface="Meiryo UI" panose="020B0604030504040204" pitchFamily="50" charset="-128"/>
              </a:rPr>
              <a:t>20</a:t>
            </a:r>
            <a:endParaRPr kumimoji="1" lang="ja-JP" altLang="en-US" sz="2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31574" y="4705138"/>
            <a:ext cx="502061" cy="400110"/>
          </a:xfrm>
          <a:prstGeom prst="rect">
            <a:avLst/>
          </a:prstGeom>
          <a:noFill/>
        </p:spPr>
        <p:txBody>
          <a:bodyPr wrap="none" rtlCol="0">
            <a:spAutoFit/>
          </a:bodyPr>
          <a:lstStyle/>
          <a:p>
            <a:r>
              <a:rPr kumimoji="1" lang="en-US" altLang="ja-JP" sz="2000" dirty="0" smtClean="0">
                <a:latin typeface="Meiryo UI" panose="020B0604030504040204" pitchFamily="50" charset="-128"/>
                <a:ea typeface="Meiryo UI" panose="020B0604030504040204" pitchFamily="50" charset="-128"/>
              </a:rPr>
              <a:t>21</a:t>
            </a:r>
            <a:endParaRPr kumimoji="1" lang="ja-JP" altLang="en-US" sz="20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31574" y="5631112"/>
            <a:ext cx="502061" cy="400110"/>
          </a:xfrm>
          <a:prstGeom prst="rect">
            <a:avLst/>
          </a:prstGeom>
          <a:noFill/>
        </p:spPr>
        <p:txBody>
          <a:bodyPr wrap="none" rtlCol="0">
            <a:spAutoFit/>
          </a:bodyPr>
          <a:lstStyle/>
          <a:p>
            <a:r>
              <a:rPr kumimoji="1" lang="en-US" altLang="ja-JP" sz="2000" dirty="0" smtClean="0">
                <a:latin typeface="Meiryo UI" panose="020B0604030504040204" pitchFamily="50" charset="-128"/>
                <a:ea typeface="Meiryo UI" panose="020B0604030504040204" pitchFamily="50" charset="-128"/>
              </a:rPr>
              <a:t>22</a:t>
            </a:r>
            <a:endParaRPr kumimoji="1" lang="ja-JP" altLang="en-US" sz="20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52</a:t>
            </a:fld>
            <a:endParaRPr lang="en-US"/>
          </a:p>
        </p:txBody>
      </p:sp>
    </p:spTree>
    <p:extLst>
      <p:ext uri="{BB962C8B-B14F-4D97-AF65-F5344CB8AC3E}">
        <p14:creationId xmlns:p14="http://schemas.microsoft.com/office/powerpoint/2010/main" val="14570268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838200" y="557440"/>
            <a:ext cx="10515600" cy="898898"/>
          </a:xfrm>
        </p:spPr>
        <p:txBody>
          <a:bodyPr>
            <a:normAutofit/>
          </a:bodyPr>
          <a:lstStyle/>
          <a:p>
            <a:r>
              <a:rPr lang="ja-JP" altLang="en-US" dirty="0">
                <a:solidFill>
                  <a:schemeClr val="tx1">
                    <a:lumMod val="65000"/>
                    <a:lumOff val="35000"/>
                  </a:schemeClr>
                </a:solidFill>
              </a:rPr>
              <a:t>個人ワーク：授業の動画教材の設計</a:t>
            </a:r>
            <a:endParaRPr lang="en-US" dirty="0">
              <a:solidFill>
                <a:schemeClr val="tx1">
                  <a:lumMod val="65000"/>
                  <a:lumOff val="35000"/>
                </a:schemeClr>
              </a:solidFill>
            </a:endParaRPr>
          </a:p>
        </p:txBody>
      </p:sp>
      <p:sp>
        <p:nvSpPr>
          <p:cNvPr id="11" name="Content Placeholder 10">
            <a:extLst>
              <a:ext uri="{FF2B5EF4-FFF2-40B4-BE49-F238E27FC236}">
                <a16:creationId xmlns="" xmlns:a16="http://schemas.microsoft.com/office/drawing/2014/main" id="{FD26E4EA-66DD-0846-8550-E5E3BEB54A59}"/>
              </a:ext>
            </a:extLst>
          </p:cNvPr>
          <p:cNvSpPr>
            <a:spLocks noGrp="1"/>
          </p:cNvSpPr>
          <p:nvPr>
            <p:ph sz="half" idx="1"/>
          </p:nvPr>
        </p:nvSpPr>
        <p:spPr>
          <a:xfrm>
            <a:off x="838199" y="1998582"/>
            <a:ext cx="10591799" cy="4962151"/>
          </a:xfrm>
        </p:spPr>
        <p:txBody>
          <a:bodyPr/>
          <a:lstStyle/>
          <a:p>
            <a:r>
              <a:rPr lang="ja-JP" altLang="en-US" dirty="0" smtClean="0">
                <a:solidFill>
                  <a:schemeClr val="tx1">
                    <a:lumMod val="65000"/>
                    <a:lumOff val="35000"/>
                  </a:schemeClr>
                </a:solidFill>
              </a:rPr>
              <a:t>指導案シート</a:t>
            </a:r>
            <a:r>
              <a:rPr lang="en-US" altLang="ja-JP" dirty="0" smtClean="0">
                <a:solidFill>
                  <a:schemeClr val="tx1">
                    <a:lumMod val="65000"/>
                    <a:lumOff val="35000"/>
                  </a:schemeClr>
                </a:solidFill>
              </a:rPr>
              <a:t>No.1</a:t>
            </a:r>
            <a:r>
              <a:rPr lang="ja-JP" altLang="en-US" dirty="0" smtClean="0">
                <a:solidFill>
                  <a:schemeClr val="tx1">
                    <a:lumMod val="65000"/>
                    <a:lumOff val="35000"/>
                  </a:schemeClr>
                </a:solidFill>
              </a:rPr>
              <a:t>の改善</a:t>
            </a:r>
            <a:endParaRPr lang="en-US" altLang="ja-JP" dirty="0" smtClean="0">
              <a:solidFill>
                <a:schemeClr val="tx1">
                  <a:lumMod val="65000"/>
                  <a:lumOff val="35000"/>
                </a:schemeClr>
              </a:solidFill>
            </a:endParaRPr>
          </a:p>
          <a:p>
            <a:r>
              <a:rPr lang="ja-JP" altLang="en-US" dirty="0" smtClean="0">
                <a:solidFill>
                  <a:schemeClr val="tx1">
                    <a:lumMod val="65000"/>
                    <a:lumOff val="35000"/>
                  </a:schemeClr>
                </a:solidFill>
              </a:rPr>
              <a:t>自身の授業の動画教材の設計を行う（指導案シート</a:t>
            </a:r>
            <a:r>
              <a:rPr lang="en-US" altLang="ja-JP" dirty="0" smtClean="0">
                <a:solidFill>
                  <a:schemeClr val="tx1">
                    <a:lumMod val="65000"/>
                    <a:lumOff val="35000"/>
                  </a:schemeClr>
                </a:solidFill>
              </a:rPr>
              <a:t>No.2</a:t>
            </a:r>
            <a:r>
              <a:rPr lang="ja-JP" altLang="en-US" dirty="0" smtClean="0">
                <a:solidFill>
                  <a:schemeClr val="tx1">
                    <a:lumMod val="65000"/>
                    <a:lumOff val="35000"/>
                  </a:schemeClr>
                </a:solidFill>
              </a:rPr>
              <a:t>）</a:t>
            </a:r>
            <a:endParaRPr lang="en-US" altLang="ja-JP" dirty="0" smtClean="0">
              <a:solidFill>
                <a:schemeClr val="tx1">
                  <a:lumMod val="65000"/>
                  <a:lumOff val="35000"/>
                </a:schemeClr>
              </a:solidFill>
            </a:endParaRPr>
          </a:p>
          <a:p>
            <a:pPr lvl="1"/>
            <a:r>
              <a:rPr lang="ja-JP" altLang="en-US" dirty="0" smtClean="0">
                <a:solidFill>
                  <a:schemeClr val="tx1">
                    <a:lumMod val="65000"/>
                    <a:lumOff val="35000"/>
                  </a:schemeClr>
                </a:solidFill>
              </a:rPr>
              <a:t>事前教材を視聴し、サンプルを参考にしながら記入</a:t>
            </a:r>
            <a:endParaRPr lang="en-US" altLang="ja-JP" dirty="0" smtClean="0">
              <a:solidFill>
                <a:schemeClr val="tx1">
                  <a:lumMod val="65000"/>
                  <a:lumOff val="35000"/>
                </a:schemeClr>
              </a:solidFill>
            </a:endParaRPr>
          </a:p>
          <a:p>
            <a:r>
              <a:rPr lang="ja-JP" altLang="en-US" dirty="0" smtClean="0">
                <a:solidFill>
                  <a:schemeClr val="tx1">
                    <a:lumMod val="65000"/>
                    <a:lumOff val="35000"/>
                  </a:schemeClr>
                </a:solidFill>
              </a:rPr>
              <a:t>技術指導まとめシートの記入</a:t>
            </a:r>
            <a:endParaRPr lang="en-US" altLang="ja-JP" dirty="0" smtClean="0">
              <a:solidFill>
                <a:schemeClr val="tx1">
                  <a:lumMod val="65000"/>
                  <a:lumOff val="35000"/>
                </a:schemeClr>
              </a:solidFill>
            </a:endParaRPr>
          </a:p>
          <a:p>
            <a:pPr lvl="1"/>
            <a:endParaRPr lang="en-US" altLang="ja-JP" dirty="0"/>
          </a:p>
        </p:txBody>
      </p:sp>
      <p:sp>
        <p:nvSpPr>
          <p:cNvPr id="10" name="楕円 4">
            <a:extLst>
              <a:ext uri="{FF2B5EF4-FFF2-40B4-BE49-F238E27FC236}">
                <a16:creationId xmlns="" xmlns:a16="http://schemas.microsoft.com/office/drawing/2014/main" id="{52976857-73C0-8244-B7D7-8AD0D9B147EB}"/>
              </a:ext>
            </a:extLst>
          </p:cNvPr>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latin typeface="Meiryo UI" panose="020B0604030504040204" pitchFamily="50" charset="-128"/>
                <a:ea typeface="Meiryo UI" panose="020B0604030504040204" pitchFamily="50" charset="-128"/>
              </a:rPr>
              <a:t>15</a:t>
            </a:r>
            <a:r>
              <a:rPr kumimoji="1" lang="ja-JP" altLang="en-US" sz="2400">
                <a:latin typeface="Meiryo UI" panose="020B0604030504040204" pitchFamily="50" charset="-128"/>
                <a:ea typeface="Meiryo UI" panose="020B0604030504040204" pitchFamily="50" charset="-128"/>
              </a:rPr>
              <a:t>分</a:t>
            </a:r>
            <a:endParaRPr kumimoji="1" lang="ja-JP" altLang="en-US" sz="2400" dirty="0">
              <a:latin typeface="Meiryo UI" panose="020B0604030504040204" pitchFamily="50" charset="-128"/>
              <a:ea typeface="Meiryo UI" panose="020B0604030504040204" pitchFamily="50" charset="-128"/>
            </a:endParaRPr>
          </a:p>
        </p:txBody>
      </p:sp>
      <p:sp>
        <p:nvSpPr>
          <p:cNvPr id="7" name="Title 1">
            <a:extLst>
              <a:ext uri="{FF2B5EF4-FFF2-40B4-BE49-F238E27FC236}">
                <a16:creationId xmlns="" xmlns:a16="http://schemas.microsoft.com/office/drawing/2014/main" id="{D472F7A0-0879-5F4C-95C5-19F3D0B7708A}"/>
              </a:ext>
            </a:extLst>
          </p:cNvPr>
          <p:cNvSpPr txBox="1">
            <a:spLocks/>
          </p:cNvSpPr>
          <p:nvPr/>
        </p:nvSpPr>
        <p:spPr>
          <a:xfrm>
            <a:off x="914337" y="4559456"/>
            <a:ext cx="10515600" cy="1918010"/>
          </a:xfrm>
          <a:prstGeom prst="rect">
            <a:avLst/>
          </a:prstGeom>
          <a:solidFill>
            <a:schemeClr val="bg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en-US" dirty="0" smtClean="0">
                <a:solidFill>
                  <a:srgbClr val="0070C0"/>
                </a:solidFill>
              </a:rPr>
              <a:t>*</a:t>
            </a:r>
            <a:r>
              <a:rPr lang="ja-JP" altLang="en-US" dirty="0" smtClean="0">
                <a:solidFill>
                  <a:srgbClr val="0070C0"/>
                </a:solidFill>
              </a:rPr>
              <a:t>事前</a:t>
            </a:r>
            <a:r>
              <a:rPr lang="ja-JP" altLang="en-US" dirty="0">
                <a:solidFill>
                  <a:srgbClr val="0070C0"/>
                </a:solidFill>
              </a:rPr>
              <a:t>課題をやってきていて、質問・疑問がある場合</a:t>
            </a:r>
            <a:r>
              <a:rPr lang="ja-JP" altLang="en-US" dirty="0" smtClean="0">
                <a:solidFill>
                  <a:srgbClr val="0070C0"/>
                </a:solidFill>
              </a:rPr>
              <a:t>は講師に聞いてみて下さい。</a:t>
            </a:r>
            <a:endParaRPr lang="en-US" dirty="0">
              <a:solidFill>
                <a:srgbClr val="0070C0"/>
              </a:solidFill>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53</a:t>
            </a:fld>
            <a:endParaRPr lang="en-US"/>
          </a:p>
        </p:txBody>
      </p:sp>
    </p:spTree>
    <p:extLst>
      <p:ext uri="{BB962C8B-B14F-4D97-AF65-F5344CB8AC3E}">
        <p14:creationId xmlns:p14="http://schemas.microsoft.com/office/powerpoint/2010/main" val="1749422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611249" y="552826"/>
            <a:ext cx="10965873" cy="898898"/>
          </a:xfrm>
        </p:spPr>
        <p:txBody>
          <a:bodyPr>
            <a:noAutofit/>
          </a:bodyPr>
          <a:lstStyle/>
          <a:p>
            <a:r>
              <a:rPr lang="ja-JP" altLang="en-US" sz="3200" dirty="0">
                <a:solidFill>
                  <a:schemeClr val="tx1">
                    <a:lumMod val="65000"/>
                    <a:lumOff val="35000"/>
                  </a:schemeClr>
                </a:solidFill>
              </a:rPr>
              <a:t>ペアワーク：指導</a:t>
            </a:r>
            <a:r>
              <a:rPr lang="ja-JP" altLang="en-US" sz="3200" dirty="0" smtClean="0">
                <a:solidFill>
                  <a:schemeClr val="tx1">
                    <a:lumMod val="65000"/>
                    <a:lumOff val="35000"/>
                  </a:schemeClr>
                </a:solidFill>
              </a:rPr>
              <a:t>案シート</a:t>
            </a:r>
            <a:r>
              <a:rPr lang="en-US" altLang="ja-JP" sz="3200" dirty="0" smtClean="0">
                <a:solidFill>
                  <a:schemeClr val="tx1">
                    <a:lumMod val="65000"/>
                    <a:lumOff val="35000"/>
                  </a:schemeClr>
                </a:solidFill>
              </a:rPr>
              <a:t>No.2</a:t>
            </a:r>
            <a:r>
              <a:rPr lang="ja-JP" altLang="en-US" sz="3200" dirty="0" smtClean="0">
                <a:solidFill>
                  <a:schemeClr val="tx1">
                    <a:lumMod val="65000"/>
                    <a:lumOff val="35000"/>
                  </a:schemeClr>
                </a:solidFill>
              </a:rPr>
              <a:t>と技術指導まとめシートの</a:t>
            </a:r>
            <a:r>
              <a:rPr lang="ja-JP" altLang="en-US" sz="3200" dirty="0">
                <a:solidFill>
                  <a:schemeClr val="tx1">
                    <a:lumMod val="65000"/>
                    <a:lumOff val="35000"/>
                  </a:schemeClr>
                </a:solidFill>
              </a:rPr>
              <a:t>確認</a:t>
            </a:r>
            <a:endParaRPr lang="en-US" sz="3200" dirty="0">
              <a:solidFill>
                <a:schemeClr val="tx1">
                  <a:lumMod val="65000"/>
                  <a:lumOff val="35000"/>
                </a:schemeClr>
              </a:solidFill>
            </a:endParaRPr>
          </a:p>
        </p:txBody>
      </p:sp>
      <p:graphicFrame>
        <p:nvGraphicFramePr>
          <p:cNvPr id="7" name="Content Placeholder 6">
            <a:extLst>
              <a:ext uri="{FF2B5EF4-FFF2-40B4-BE49-F238E27FC236}">
                <a16:creationId xmlns="" xmlns:a16="http://schemas.microsoft.com/office/drawing/2014/main" id="{863DD1CF-9925-7040-94A6-FB55D5444E0C}"/>
              </a:ext>
            </a:extLst>
          </p:cNvPr>
          <p:cNvGraphicFramePr>
            <a:graphicFrameLocks noGrp="1"/>
          </p:cNvGraphicFramePr>
          <p:nvPr>
            <p:ph sz="half" idx="1"/>
            <p:extLst>
              <p:ext uri="{D42A27DB-BD31-4B8C-83A1-F6EECF244321}">
                <p14:modId xmlns:p14="http://schemas.microsoft.com/office/powerpoint/2010/main" val="2632875698"/>
              </p:ext>
            </p:extLst>
          </p:nvPr>
        </p:nvGraphicFramePr>
        <p:xfrm>
          <a:off x="1084943" y="1484350"/>
          <a:ext cx="4793343" cy="5034405"/>
        </p:xfrm>
        <a:graphic>
          <a:graphicData uri="http://schemas.openxmlformats.org/drawingml/2006/table">
            <a:tbl>
              <a:tblPr firstRow="1" firstCol="1" bandRow="1">
                <a:tableStyleId>{5940675A-B579-460E-94D1-54222C63F5DA}</a:tableStyleId>
              </a:tblPr>
              <a:tblGrid>
                <a:gridCol w="843078">
                  <a:extLst>
                    <a:ext uri="{9D8B030D-6E8A-4147-A177-3AD203B41FA5}">
                      <a16:colId xmlns="" xmlns:a16="http://schemas.microsoft.com/office/drawing/2014/main" val="1501973149"/>
                    </a:ext>
                  </a:extLst>
                </a:gridCol>
                <a:gridCol w="3950265">
                  <a:extLst>
                    <a:ext uri="{9D8B030D-6E8A-4147-A177-3AD203B41FA5}">
                      <a16:colId xmlns="" xmlns:a16="http://schemas.microsoft.com/office/drawing/2014/main" val="1164409809"/>
                    </a:ext>
                  </a:extLst>
                </a:gridCol>
              </a:tblGrid>
              <a:tr h="99590">
                <a:tc>
                  <a:txBody>
                    <a:bodyPr/>
                    <a:lstStyle/>
                    <a:p>
                      <a:pPr algn="ctr">
                        <a:spcAft>
                          <a:spcPts val="0"/>
                        </a:spcAft>
                      </a:pPr>
                      <a:r>
                        <a:rPr lang="ja-JP" sz="700" kern="100" dirty="0">
                          <a:effectLst/>
                        </a:rPr>
                        <a:t>動画のタイトル</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133890656"/>
                  </a:ext>
                </a:extLst>
              </a:tr>
              <a:tr h="199181">
                <a:tc>
                  <a:txBody>
                    <a:bodyPr/>
                    <a:lstStyle/>
                    <a:p>
                      <a:pPr algn="ctr">
                        <a:spcAft>
                          <a:spcPts val="0"/>
                        </a:spcAft>
                      </a:pPr>
                      <a:r>
                        <a:rPr lang="ja-JP" sz="700" kern="100">
                          <a:effectLst/>
                        </a:rPr>
                        <a:t>9教授事象</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endParaRPr>
                    </a:p>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506383267"/>
                  </a:ext>
                </a:extLst>
              </a:tr>
              <a:tr h="199181">
                <a:tc>
                  <a:txBody>
                    <a:bodyPr/>
                    <a:lstStyle/>
                    <a:p>
                      <a:pPr algn="ctr">
                        <a:spcAft>
                          <a:spcPts val="0"/>
                        </a:spcAft>
                      </a:pPr>
                      <a:r>
                        <a:rPr lang="ja-JP" sz="700" kern="100">
                          <a:effectLst/>
                        </a:rPr>
                        <a:t>動画教材の</a:t>
                      </a:r>
                      <a:endParaRPr lang="en-US" sz="700" kern="100">
                        <a:effectLst/>
                      </a:endParaRPr>
                    </a:p>
                    <a:p>
                      <a:pPr algn="ctr">
                        <a:spcAft>
                          <a:spcPts val="0"/>
                        </a:spcAft>
                      </a:pPr>
                      <a:r>
                        <a:rPr lang="ja-JP" sz="700" kern="100">
                          <a:effectLst/>
                        </a:rPr>
                        <a:t>位置づけ</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440050306"/>
                  </a:ext>
                </a:extLst>
              </a:tr>
              <a:tr h="99590">
                <a:tc>
                  <a:txBody>
                    <a:bodyPr/>
                    <a:lstStyle/>
                    <a:p>
                      <a:pPr algn="ctr">
                        <a:spcAft>
                          <a:spcPts val="0"/>
                        </a:spcAft>
                      </a:pPr>
                      <a:r>
                        <a:rPr lang="ja-JP" sz="700" kern="100">
                          <a:effectLst/>
                        </a:rPr>
                        <a:t>動画の長さ</a:t>
                      </a:r>
                      <a:r>
                        <a:rPr lang="en-US" sz="700" kern="100">
                          <a:effectLst/>
                        </a:rPr>
                        <a:t>(</a:t>
                      </a:r>
                      <a:r>
                        <a:rPr lang="ja-JP" sz="700" kern="100">
                          <a:effectLst/>
                        </a:rPr>
                        <a:t>分</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461871246"/>
                  </a:ext>
                </a:extLst>
              </a:tr>
              <a:tr h="199181">
                <a:tc>
                  <a:txBody>
                    <a:bodyPr/>
                    <a:lstStyle/>
                    <a:p>
                      <a:pPr algn="ctr">
                        <a:spcAft>
                          <a:spcPts val="0"/>
                        </a:spcAft>
                      </a:pPr>
                      <a:r>
                        <a:rPr lang="ja-JP" sz="700" kern="100">
                          <a:effectLst/>
                        </a:rPr>
                        <a:t>動画教材の学習目標</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843738116"/>
                  </a:ext>
                </a:extLst>
              </a:tr>
              <a:tr h="199181">
                <a:tc>
                  <a:txBody>
                    <a:bodyPr/>
                    <a:lstStyle/>
                    <a:p>
                      <a:pPr algn="ctr">
                        <a:spcAft>
                          <a:spcPts val="0"/>
                        </a:spcAft>
                      </a:pPr>
                      <a:r>
                        <a:rPr lang="ja-JP" sz="700" kern="100">
                          <a:effectLst/>
                        </a:rPr>
                        <a:t>動画教材の目標達成度の確認法</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669537757"/>
                  </a:ext>
                </a:extLst>
              </a:tr>
              <a:tr h="731082">
                <a:tc>
                  <a:txBody>
                    <a:bodyPr/>
                    <a:lstStyle/>
                    <a:p>
                      <a:pPr algn="ctr">
                        <a:spcAft>
                          <a:spcPts val="0"/>
                        </a:spcAft>
                      </a:pPr>
                      <a:r>
                        <a:rPr lang="ja-JP" sz="700" kern="100">
                          <a:effectLst/>
                        </a:rPr>
                        <a:t>学習事項・要点</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dirty="0">
                          <a:effectLst/>
                        </a:rPr>
                        <a:t> </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68576229"/>
                  </a:ext>
                </a:extLst>
              </a:tr>
              <a:tr h="199181">
                <a:tc>
                  <a:txBody>
                    <a:bodyPr/>
                    <a:lstStyle/>
                    <a:p>
                      <a:pPr algn="ctr">
                        <a:spcAft>
                          <a:spcPts val="0"/>
                        </a:spcAft>
                      </a:pPr>
                      <a:r>
                        <a:rPr lang="ja-JP" sz="700" kern="100">
                          <a:effectLst/>
                        </a:rPr>
                        <a:t>動画にする際の留意点</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4220868321"/>
                  </a:ext>
                </a:extLst>
              </a:tr>
              <a:tr h="649599">
                <a:tc>
                  <a:txBody>
                    <a:bodyPr/>
                    <a:lstStyle/>
                    <a:p>
                      <a:pPr algn="ctr">
                        <a:spcAft>
                          <a:spcPts val="0"/>
                        </a:spcAft>
                      </a:pPr>
                      <a:r>
                        <a:rPr lang="ja-JP" sz="700" kern="100">
                          <a:effectLst/>
                        </a:rPr>
                        <a:t>動画の活用法</a:t>
                      </a:r>
                      <a:endParaRPr lang="en-US" sz="700" kern="100">
                        <a:effectLst/>
                      </a:endParaRPr>
                    </a:p>
                    <a:p>
                      <a:pPr algn="ctr">
                        <a:spcAft>
                          <a:spcPts val="0"/>
                        </a:spcAft>
                      </a:pPr>
                      <a:r>
                        <a:rPr lang="en-US" sz="700" kern="100">
                          <a:effectLst/>
                        </a:rPr>
                        <a:t>(</a:t>
                      </a:r>
                      <a:r>
                        <a:rPr lang="ja-JP" sz="700" kern="100">
                          <a:effectLst/>
                        </a:rPr>
                        <a:t>学習者への指示を含む</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733979722"/>
                  </a:ext>
                </a:extLst>
              </a:tr>
              <a:tr h="375348">
                <a:tc>
                  <a:txBody>
                    <a:bodyPr/>
                    <a:lstStyle/>
                    <a:p>
                      <a:pPr algn="ctr">
                        <a:spcAft>
                          <a:spcPts val="0"/>
                        </a:spcAft>
                      </a:pPr>
                      <a:r>
                        <a:rPr lang="ja-JP" sz="700" kern="100" dirty="0" smtClean="0">
                          <a:effectLst/>
                        </a:rPr>
                        <a:t>動画</a:t>
                      </a:r>
                      <a:r>
                        <a:rPr lang="ja-JP" altLang="en-US" sz="700" kern="100" dirty="0" smtClean="0">
                          <a:effectLst/>
                        </a:rPr>
                        <a:t>作成</a:t>
                      </a:r>
                      <a:r>
                        <a:rPr lang="ja-JP" sz="700" kern="100" dirty="0" smtClean="0">
                          <a:effectLst/>
                        </a:rPr>
                        <a:t>方法</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02096908"/>
                  </a:ext>
                </a:extLst>
              </a:tr>
              <a:tr h="423258">
                <a:tc>
                  <a:txBody>
                    <a:bodyPr/>
                    <a:lstStyle/>
                    <a:p>
                      <a:pPr algn="ctr">
                        <a:spcAft>
                          <a:spcPts val="0"/>
                        </a:spcAft>
                      </a:pPr>
                      <a:r>
                        <a:rPr lang="ja-JP" sz="700" kern="100">
                          <a:effectLst/>
                        </a:rPr>
                        <a:t>公開時期と方法</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649882813"/>
                  </a:ext>
                </a:extLst>
              </a:tr>
              <a:tr h="571889">
                <a:tc>
                  <a:txBody>
                    <a:bodyPr/>
                    <a:lstStyle/>
                    <a:p>
                      <a:pPr algn="ctr">
                        <a:spcAft>
                          <a:spcPts val="0"/>
                        </a:spcAft>
                      </a:pPr>
                      <a:r>
                        <a:rPr lang="ja-JP" sz="700" kern="100">
                          <a:effectLst/>
                        </a:rPr>
                        <a:t>動画の見せ方</a:t>
                      </a:r>
                      <a:endParaRPr lang="en-US" sz="700" kern="100">
                        <a:effectLst/>
                      </a:endParaRPr>
                    </a:p>
                    <a:p>
                      <a:pPr algn="ctr">
                        <a:spcAft>
                          <a:spcPts val="0"/>
                        </a:spcAft>
                      </a:pPr>
                      <a:r>
                        <a:rPr lang="en-US" sz="700" kern="100">
                          <a:effectLst/>
                        </a:rPr>
                        <a:t>(</a:t>
                      </a:r>
                      <a:r>
                        <a:rPr lang="ja-JP" sz="700" kern="100">
                          <a:effectLst/>
                        </a:rPr>
                        <a:t>ストーリーボードは別添</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653053970"/>
                  </a:ext>
                </a:extLst>
              </a:tr>
              <a:tr h="540956">
                <a:tc>
                  <a:txBody>
                    <a:bodyPr/>
                    <a:lstStyle/>
                    <a:p>
                      <a:pPr algn="ctr">
                        <a:spcAft>
                          <a:spcPts val="0"/>
                        </a:spcAft>
                      </a:pPr>
                      <a:r>
                        <a:rPr lang="ja-JP" altLang="en-US" sz="700" kern="100" dirty="0" smtClean="0">
                          <a:effectLst/>
                        </a:rPr>
                        <a:t>作成</a:t>
                      </a:r>
                      <a:r>
                        <a:rPr lang="ja-JP" sz="700" kern="100" dirty="0" smtClean="0">
                          <a:effectLst/>
                        </a:rPr>
                        <a:t>と</a:t>
                      </a:r>
                      <a:r>
                        <a:rPr lang="ja-JP" sz="700" kern="100" dirty="0">
                          <a:effectLst/>
                        </a:rPr>
                        <a:t>運用</a:t>
                      </a:r>
                      <a:endParaRPr lang="en-US" sz="700" kern="100" dirty="0">
                        <a:effectLst/>
                      </a:endParaRPr>
                    </a:p>
                    <a:p>
                      <a:pPr algn="ctr">
                        <a:spcAft>
                          <a:spcPts val="0"/>
                        </a:spcAft>
                      </a:pPr>
                      <a:r>
                        <a:rPr lang="ja-JP" sz="700" kern="100" dirty="0">
                          <a:effectLst/>
                        </a:rPr>
                        <a:t>スケジュール</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766467291"/>
                  </a:ext>
                </a:extLst>
              </a:tr>
              <a:tr h="462113">
                <a:tc>
                  <a:txBody>
                    <a:bodyPr/>
                    <a:lstStyle/>
                    <a:p>
                      <a:pPr algn="ctr">
                        <a:spcAft>
                          <a:spcPts val="0"/>
                        </a:spcAft>
                      </a:pPr>
                      <a:r>
                        <a:rPr lang="ja-JP" sz="700" kern="100">
                          <a:effectLst/>
                        </a:rPr>
                        <a:t>備考</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dirty="0">
                          <a:effectLst/>
                        </a:rPr>
                        <a:t> </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41084205"/>
                  </a:ext>
                </a:extLst>
              </a:tr>
            </a:tbl>
          </a:graphicData>
        </a:graphic>
      </p:graphicFrame>
      <p:sp>
        <p:nvSpPr>
          <p:cNvPr id="5" name="Content Placeholder 4">
            <a:extLst>
              <a:ext uri="{FF2B5EF4-FFF2-40B4-BE49-F238E27FC236}">
                <a16:creationId xmlns="" xmlns:a16="http://schemas.microsoft.com/office/drawing/2014/main" id="{67CA202E-BA1D-7C40-BC0A-9B3A1301252A}"/>
              </a:ext>
            </a:extLst>
          </p:cNvPr>
          <p:cNvSpPr>
            <a:spLocks noGrp="1"/>
          </p:cNvSpPr>
          <p:nvPr>
            <p:ph sz="half" idx="2"/>
          </p:nvPr>
        </p:nvSpPr>
        <p:spPr>
          <a:xfrm>
            <a:off x="6172200" y="2449989"/>
            <a:ext cx="3788229" cy="1558135"/>
          </a:xfrm>
        </p:spPr>
        <p:txBody>
          <a:bodyPr/>
          <a:lstStyle/>
          <a:p>
            <a:r>
              <a:rPr lang="ja-JP" altLang="en-US" dirty="0">
                <a:solidFill>
                  <a:schemeClr val="tx1">
                    <a:lumMod val="65000"/>
                    <a:lumOff val="35000"/>
                  </a:schemeClr>
                </a:solidFill>
              </a:rPr>
              <a:t>ペアで、動画</a:t>
            </a:r>
            <a:r>
              <a:rPr lang="ja-JP" altLang="en-US" dirty="0" smtClean="0">
                <a:solidFill>
                  <a:schemeClr val="tx1">
                    <a:lumMod val="65000"/>
                    <a:lumOff val="35000"/>
                  </a:schemeClr>
                </a:solidFill>
              </a:rPr>
              <a:t>教材作成に</a:t>
            </a:r>
            <a:r>
              <a:rPr lang="ja-JP" altLang="en-US" dirty="0">
                <a:solidFill>
                  <a:schemeClr val="tx1">
                    <a:lumMod val="65000"/>
                    <a:lumOff val="35000"/>
                  </a:schemeClr>
                </a:solidFill>
              </a:rPr>
              <a:t>ついてプランを共有</a:t>
            </a:r>
            <a:endParaRPr lang="en-US" altLang="ja-JP" dirty="0">
              <a:solidFill>
                <a:schemeClr val="tx1">
                  <a:lumMod val="65000"/>
                  <a:lumOff val="35000"/>
                </a:schemeClr>
              </a:solidFill>
            </a:endParaRPr>
          </a:p>
          <a:p>
            <a:r>
              <a:rPr lang="ja-JP" altLang="en-US" dirty="0">
                <a:solidFill>
                  <a:schemeClr val="tx1">
                    <a:lumMod val="65000"/>
                    <a:lumOff val="35000"/>
                  </a:schemeClr>
                </a:solidFill>
              </a:rPr>
              <a:t>意見を出し合う</a:t>
            </a:r>
            <a:endParaRPr lang="en-US" dirty="0">
              <a:solidFill>
                <a:schemeClr val="tx1">
                  <a:lumMod val="65000"/>
                  <a:lumOff val="35000"/>
                </a:schemeClr>
              </a:solidFill>
            </a:endParaRPr>
          </a:p>
        </p:txBody>
      </p:sp>
      <p:sp>
        <p:nvSpPr>
          <p:cNvPr id="4" name="楕円 4">
            <a:extLst>
              <a:ext uri="{FF2B5EF4-FFF2-40B4-BE49-F238E27FC236}">
                <a16:creationId xmlns="" xmlns:a16="http://schemas.microsoft.com/office/drawing/2014/main" id="{9014A3B6-80CE-E649-8481-0712F504B0C7}"/>
              </a:ext>
            </a:extLst>
          </p:cNvPr>
          <p:cNvSpPr/>
          <p:nvPr/>
        </p:nvSpPr>
        <p:spPr>
          <a:xfrm>
            <a:off x="9746166" y="1146475"/>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smtClean="0">
                <a:latin typeface="Meiryo UI" panose="020B0604030504040204" pitchFamily="50" charset="-128"/>
                <a:ea typeface="Meiryo UI" panose="020B0604030504040204" pitchFamily="50" charset="-128"/>
              </a:rPr>
              <a:t>15</a:t>
            </a:r>
            <a:r>
              <a:rPr kumimoji="1" lang="ja-JP" altLang="en-US" sz="2400" dirty="0" smtClean="0">
                <a:latin typeface="Meiryo UI" panose="020B0604030504040204" pitchFamily="50" charset="-128"/>
                <a:ea typeface="Meiryo UI" panose="020B0604030504040204" pitchFamily="50" charset="-128"/>
              </a:rPr>
              <a:t>分</a:t>
            </a:r>
            <a:endParaRPr kumimoji="1" lang="ja-JP" altLang="en-US" sz="2400" dirty="0">
              <a:latin typeface="Meiryo UI" panose="020B0604030504040204" pitchFamily="50" charset="-128"/>
              <a:ea typeface="Meiryo UI" panose="020B0604030504040204" pitchFamily="50" charset="-128"/>
            </a:endParaRPr>
          </a:p>
        </p:txBody>
      </p:sp>
      <p:sp>
        <p:nvSpPr>
          <p:cNvPr id="3" name="TextBox 2">
            <a:extLst>
              <a:ext uri="{FF2B5EF4-FFF2-40B4-BE49-F238E27FC236}">
                <a16:creationId xmlns="" xmlns:a16="http://schemas.microsoft.com/office/drawing/2014/main" id="{013E836A-E215-3F4C-AD8B-6B3E2224DA49}"/>
              </a:ext>
            </a:extLst>
          </p:cNvPr>
          <p:cNvSpPr txBox="1"/>
          <p:nvPr/>
        </p:nvSpPr>
        <p:spPr>
          <a:xfrm>
            <a:off x="1228725" y="1728788"/>
            <a:ext cx="415498" cy="369332"/>
          </a:xfrm>
          <a:prstGeom prst="rect">
            <a:avLst/>
          </a:prstGeom>
          <a:noFill/>
        </p:spPr>
        <p:txBody>
          <a:bodyPr wrap="none" rtlCol="0">
            <a:spAutoFit/>
          </a:bodyPr>
          <a:lstStyle/>
          <a:p>
            <a:r>
              <a:rPr lang="en-US" dirty="0"/>
              <a:t>・</a:t>
            </a:r>
          </a:p>
        </p:txBody>
      </p:sp>
      <p:sp>
        <p:nvSpPr>
          <p:cNvPr id="6" name="スライド番号プレースホルダー 5"/>
          <p:cNvSpPr>
            <a:spLocks noGrp="1"/>
          </p:cNvSpPr>
          <p:nvPr>
            <p:ph type="sldNum" sz="quarter" idx="12"/>
          </p:nvPr>
        </p:nvSpPr>
        <p:spPr/>
        <p:txBody>
          <a:bodyPr/>
          <a:lstStyle/>
          <a:p>
            <a:fld id="{D9226DAE-D732-0D44-A3A9-3426432CAC1A}" type="slidenum">
              <a:rPr lang="en-US" smtClean="0"/>
              <a:t>54</a:t>
            </a:fld>
            <a:endParaRPr lang="en-US"/>
          </a:p>
        </p:txBody>
      </p:sp>
    </p:spTree>
    <p:extLst>
      <p:ext uri="{BB962C8B-B14F-4D97-AF65-F5344CB8AC3E}">
        <p14:creationId xmlns:p14="http://schemas.microsoft.com/office/powerpoint/2010/main" val="418265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0F4D86C-505B-DB4E-A774-0C055E143A97}"/>
              </a:ext>
            </a:extLst>
          </p:cNvPr>
          <p:cNvSpPr>
            <a:spLocks noGrp="1"/>
          </p:cNvSpPr>
          <p:nvPr>
            <p:ph type="title"/>
          </p:nvPr>
        </p:nvSpPr>
        <p:spPr>
          <a:xfrm>
            <a:off x="846364" y="2014539"/>
            <a:ext cx="10515600" cy="2852737"/>
          </a:xfrm>
        </p:spPr>
        <p:txBody>
          <a:bodyPr anchor="ctr">
            <a:normAutofit/>
          </a:bodyPr>
          <a:lstStyle/>
          <a:p>
            <a:r>
              <a:rPr lang="ja-JP" altLang="en-US" sz="4400" dirty="0">
                <a:solidFill>
                  <a:schemeClr val="tx1">
                    <a:lumMod val="65000"/>
                    <a:lumOff val="35000"/>
                  </a:schemeClr>
                </a:solidFill>
              </a:rPr>
              <a:t>動画教材の作成</a:t>
            </a:r>
            <a:r>
              <a:rPr lang="en-US" altLang="ja-JP" sz="4400" dirty="0">
                <a:solidFill>
                  <a:schemeClr val="tx1">
                    <a:lumMod val="65000"/>
                    <a:lumOff val="35000"/>
                  </a:schemeClr>
                </a:solidFill>
              </a:rPr>
              <a:t/>
            </a:r>
            <a:br>
              <a:rPr lang="en-US" altLang="ja-JP" sz="4400" dirty="0">
                <a:solidFill>
                  <a:schemeClr val="tx1">
                    <a:lumMod val="65000"/>
                    <a:lumOff val="35000"/>
                  </a:schemeClr>
                </a:solidFill>
              </a:rPr>
            </a:br>
            <a:r>
              <a:rPr lang="ja-JP" altLang="en-US" sz="4400" dirty="0">
                <a:solidFill>
                  <a:schemeClr val="tx1">
                    <a:lumMod val="65000"/>
                    <a:lumOff val="35000"/>
                  </a:schemeClr>
                </a:solidFill>
              </a:rPr>
              <a:t>・撮影と共有の方法</a:t>
            </a:r>
            <a:endParaRPr lang="en-US" sz="4400" dirty="0">
              <a:solidFill>
                <a:schemeClr val="tx1">
                  <a:lumMod val="65000"/>
                  <a:lumOff val="35000"/>
                </a:schemeClr>
              </a:solidFill>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55</a:t>
            </a:fld>
            <a:endParaRPr lang="en-US"/>
          </a:p>
        </p:txBody>
      </p:sp>
    </p:spTree>
    <p:extLst>
      <p:ext uri="{BB962C8B-B14F-4D97-AF65-F5344CB8AC3E}">
        <p14:creationId xmlns:p14="http://schemas.microsoft.com/office/powerpoint/2010/main" val="3320429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4320" y="2997373"/>
            <a:ext cx="11616159" cy="898898"/>
          </a:xfrm>
        </p:spPr>
        <p:txBody>
          <a:bodyPr>
            <a:no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②指導案</a:t>
            </a:r>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No2</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および</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技術指導まとめシート</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”を</a:t>
            </a: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
            </a:r>
            <a:br>
              <a:rPr lang="en-US" altLang="ja-JP" dirty="0">
                <a:solidFill>
                  <a:schemeClr val="tx1">
                    <a:lumMod val="75000"/>
                    <a:lumOff val="25000"/>
                  </a:schemeClr>
                </a:solidFill>
                <a:latin typeface="Meiryo UI" panose="020B0604030504040204" pitchFamily="50" charset="-128"/>
                <a:ea typeface="Meiryo UI" panose="020B0604030504040204" pitchFamily="50" charset="-128"/>
              </a:rPr>
            </a:b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　 元に動画をお互いに撮影</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56</a:t>
            </a:fld>
            <a:endParaRPr lang="en-US"/>
          </a:p>
        </p:txBody>
      </p:sp>
    </p:spTree>
    <p:extLst>
      <p:ext uri="{BB962C8B-B14F-4D97-AF65-F5344CB8AC3E}">
        <p14:creationId xmlns:p14="http://schemas.microsoft.com/office/powerpoint/2010/main" val="1303786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04686" y="617640"/>
            <a:ext cx="9826729" cy="769441"/>
          </a:xfrm>
          <a:prstGeom prst="rect">
            <a:avLst/>
          </a:prstGeom>
          <a:noFill/>
        </p:spPr>
        <p:txBody>
          <a:bodyPr wrap="none" rtlCol="0">
            <a:spAutoFit/>
          </a:bodyPr>
          <a:lstStyle/>
          <a:p>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グループ毎で、お互いを撮影し合いましょう</a:t>
            </a:r>
          </a:p>
        </p:txBody>
      </p:sp>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368" t="21433" r="982"/>
          <a:stretch/>
        </p:blipFill>
        <p:spPr>
          <a:xfrm>
            <a:off x="2902858" y="1582057"/>
            <a:ext cx="5860636" cy="3454400"/>
          </a:xfrm>
          <a:prstGeom prst="rect">
            <a:avLst/>
          </a:prstGeom>
        </p:spPr>
      </p:pic>
      <p:sp>
        <p:nvSpPr>
          <p:cNvPr id="16" name="テキスト ボックス 15"/>
          <p:cNvSpPr txBox="1"/>
          <p:nvPr/>
        </p:nvSpPr>
        <p:spPr>
          <a:xfrm>
            <a:off x="1749073" y="5420119"/>
            <a:ext cx="8643713" cy="523220"/>
          </a:xfrm>
          <a:prstGeom prst="rect">
            <a:avLst/>
          </a:prstGeom>
          <a:noFill/>
        </p:spPr>
        <p:txBody>
          <a:bodyPr wrap="none" rtlCol="0">
            <a:spAutoFit/>
          </a:bodyPr>
          <a:lstStyle/>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講師は撮影者に自分のスマホを渡して撮影してもらいましょう</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57</a:t>
            </a:fld>
            <a:endParaRPr lang="en-US"/>
          </a:p>
        </p:txBody>
      </p:sp>
    </p:spTree>
    <p:extLst>
      <p:ext uri="{BB962C8B-B14F-4D97-AF65-F5344CB8AC3E}">
        <p14:creationId xmlns:p14="http://schemas.microsoft.com/office/powerpoint/2010/main" val="3567331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769257" y="1959271"/>
            <a:ext cx="4528457" cy="1306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6600" dirty="0"/>
              <a:t>撮影者</a:t>
            </a:r>
          </a:p>
        </p:txBody>
      </p:sp>
      <p:sp>
        <p:nvSpPr>
          <p:cNvPr id="5" name="角丸四角形 4"/>
          <p:cNvSpPr/>
          <p:nvPr/>
        </p:nvSpPr>
        <p:spPr>
          <a:xfrm>
            <a:off x="6560457" y="1959271"/>
            <a:ext cx="4528457" cy="1306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6600" dirty="0"/>
              <a:t>講師</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65696" t="40402" r="982" b="14907"/>
          <a:stretch/>
        </p:blipFill>
        <p:spPr>
          <a:xfrm>
            <a:off x="1001484" y="2086269"/>
            <a:ext cx="1052287" cy="1052287"/>
          </a:xfrm>
          <a:prstGeom prst="rect">
            <a:avLst/>
          </a:prstGeom>
        </p:spPr>
      </p:pic>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3497" t="27409" r="54259" b="7893"/>
          <a:stretch/>
        </p:blipFill>
        <p:spPr>
          <a:xfrm>
            <a:off x="6734628" y="2086269"/>
            <a:ext cx="1074058" cy="1052287"/>
          </a:xfrm>
          <a:prstGeom prst="rect">
            <a:avLst/>
          </a:prstGeom>
        </p:spPr>
      </p:pic>
      <p:sp>
        <p:nvSpPr>
          <p:cNvPr id="3" name="テキスト ボックス 2"/>
          <p:cNvSpPr txBox="1"/>
          <p:nvPr/>
        </p:nvSpPr>
        <p:spPr>
          <a:xfrm>
            <a:off x="700313" y="3536947"/>
            <a:ext cx="4830168"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音の静かな場所を選ぶ</a:t>
            </a:r>
          </a:p>
        </p:txBody>
      </p:sp>
      <p:sp>
        <p:nvSpPr>
          <p:cNvPr id="8" name="テキスト ボックス 7"/>
          <p:cNvSpPr txBox="1"/>
          <p:nvPr/>
        </p:nvSpPr>
        <p:spPr>
          <a:xfrm>
            <a:off x="700313" y="4247114"/>
            <a:ext cx="3785011"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撮影対象を明るく</a:t>
            </a:r>
          </a:p>
        </p:txBody>
      </p:sp>
      <p:sp>
        <p:nvSpPr>
          <p:cNvPr id="9" name="テキスト ボックス 8"/>
          <p:cNvSpPr txBox="1"/>
          <p:nvPr/>
        </p:nvSpPr>
        <p:spPr>
          <a:xfrm>
            <a:off x="700313" y="4957391"/>
            <a:ext cx="4261103"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講師の指示通り動く</a:t>
            </a:r>
          </a:p>
        </p:txBody>
      </p:sp>
      <p:sp>
        <p:nvSpPr>
          <p:cNvPr id="10" name="テキスト ボックス 9"/>
          <p:cNvSpPr txBox="1"/>
          <p:nvPr/>
        </p:nvSpPr>
        <p:spPr>
          <a:xfrm>
            <a:off x="6491513" y="4244833"/>
            <a:ext cx="4254691"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カメラアングルを指示</a:t>
            </a:r>
          </a:p>
        </p:txBody>
      </p:sp>
      <p:sp>
        <p:nvSpPr>
          <p:cNvPr id="11" name="テキスト ボックス 10"/>
          <p:cNvSpPr txBox="1"/>
          <p:nvPr/>
        </p:nvSpPr>
        <p:spPr>
          <a:xfrm>
            <a:off x="6491513" y="4957391"/>
            <a:ext cx="4947188" cy="707886"/>
          </a:xfrm>
          <a:prstGeom prst="rect">
            <a:avLst/>
          </a:prstGeom>
          <a:noFill/>
        </p:spPr>
        <p:txBody>
          <a:bodyPr wrap="none" rtlCol="0">
            <a:spAutoFit/>
          </a:bodyPr>
          <a:lstStyle/>
          <a:p>
            <a:r>
              <a:rPr kumimoji="1" lang="ja-JP" altLang="en-US" sz="4000" dirty="0" smtClean="0">
                <a:solidFill>
                  <a:schemeClr val="tx1">
                    <a:lumMod val="65000"/>
                    <a:lumOff val="35000"/>
                  </a:schemeClr>
                </a:solidFill>
                <a:latin typeface="Meiryo UI" panose="020B0604030504040204" pitchFamily="50" charset="-128"/>
                <a:ea typeface="Meiryo UI" panose="020B0604030504040204" pitchFamily="50" charset="-128"/>
              </a:rPr>
              <a:t>７割の速度・具体的に</a:t>
            </a:r>
            <a:endPar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491513" y="5669949"/>
            <a:ext cx="4394152"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要点は</a:t>
            </a:r>
            <a:r>
              <a:rPr kumimoji="1" lang="ja-JP" altLang="en-US" sz="4000" u="sng" dirty="0">
                <a:solidFill>
                  <a:schemeClr val="tx1">
                    <a:lumMod val="65000"/>
                    <a:lumOff val="35000"/>
                  </a:schemeClr>
                </a:solidFill>
                <a:latin typeface="Meiryo UI" panose="020B0604030504040204" pitchFamily="50" charset="-128"/>
                <a:ea typeface="Meiryo UI" panose="020B0604030504040204" pitchFamily="50" charset="-128"/>
              </a:rPr>
              <a:t>繰り返し</a:t>
            </a:r>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実演</a:t>
            </a:r>
          </a:p>
        </p:txBody>
      </p:sp>
      <p:sp>
        <p:nvSpPr>
          <p:cNvPr id="7" name="テキスト ボックス 6"/>
          <p:cNvSpPr txBox="1"/>
          <p:nvPr/>
        </p:nvSpPr>
        <p:spPr>
          <a:xfrm>
            <a:off x="700313" y="554699"/>
            <a:ext cx="3273653" cy="769441"/>
          </a:xfrm>
          <a:prstGeom prst="rect">
            <a:avLst/>
          </a:prstGeom>
          <a:noFill/>
        </p:spPr>
        <p:txBody>
          <a:bodyPr wrap="none" rtlCol="0">
            <a:spAutoFit/>
          </a:bodyPr>
          <a:lstStyle/>
          <a:p>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気を付ける事</a:t>
            </a:r>
          </a:p>
        </p:txBody>
      </p:sp>
      <p:sp>
        <p:nvSpPr>
          <p:cNvPr id="13" name="テキスト ボックス 12"/>
          <p:cNvSpPr txBox="1"/>
          <p:nvPr/>
        </p:nvSpPr>
        <p:spPr>
          <a:xfrm>
            <a:off x="1386297" y="1294965"/>
            <a:ext cx="9417963" cy="584775"/>
          </a:xfrm>
          <a:prstGeom prst="rect">
            <a:avLst/>
          </a:prstGeom>
          <a:noFill/>
        </p:spPr>
        <p:txBody>
          <a:bodyPr wrap="none" rtlCol="0">
            <a:spAutoFit/>
          </a:bodyPr>
          <a:lstStyle/>
          <a:p>
            <a:r>
              <a:rPr kumimoji="1" lang="ja-JP" altLang="en-US" sz="3200" dirty="0">
                <a:solidFill>
                  <a:srgbClr val="FF0000"/>
                </a:solidFill>
                <a:latin typeface="Meiryo UI" panose="020B0604030504040204" pitchFamily="50" charset="-128"/>
                <a:ea typeface="Meiryo UI" panose="020B0604030504040204" pitchFamily="50" charset="-128"/>
              </a:rPr>
              <a:t>一発撮りで、３テイク以内でベストな動画が撮れる様に！</a:t>
            </a:r>
          </a:p>
        </p:txBody>
      </p:sp>
      <p:sp>
        <p:nvSpPr>
          <p:cNvPr id="16" name="テキスト ボックス 15"/>
          <p:cNvSpPr txBox="1"/>
          <p:nvPr/>
        </p:nvSpPr>
        <p:spPr>
          <a:xfrm>
            <a:off x="6491513" y="3532275"/>
            <a:ext cx="4067139" cy="707886"/>
          </a:xfrm>
          <a:prstGeom prst="rect">
            <a:avLst/>
          </a:prstGeom>
          <a:noFill/>
        </p:spPr>
        <p:txBody>
          <a:bodyPr wrap="none" rtlCol="0">
            <a:spAutoFit/>
          </a:bodyPr>
          <a:lstStyle/>
          <a:p>
            <a:r>
              <a:rPr kumimoji="1" lang="ja-JP" altLang="en-US" sz="4000" dirty="0">
                <a:solidFill>
                  <a:srgbClr val="FF0000"/>
                </a:solidFill>
                <a:latin typeface="Meiryo UI" panose="020B0604030504040204" pitchFamily="50" charset="-128"/>
                <a:ea typeface="Meiryo UI" panose="020B0604030504040204" pitchFamily="50" charset="-128"/>
              </a:rPr>
              <a:t>前後で要点を説明</a:t>
            </a: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58</a:t>
            </a:fld>
            <a:endParaRPr lang="en-US"/>
          </a:p>
        </p:txBody>
      </p:sp>
    </p:spTree>
    <p:extLst>
      <p:ext uri="{BB962C8B-B14F-4D97-AF65-F5344CB8AC3E}">
        <p14:creationId xmlns:p14="http://schemas.microsoft.com/office/powerpoint/2010/main" val="8050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711200" y="1963265"/>
            <a:ext cx="10856686" cy="3730876"/>
            <a:chOff x="711200" y="831150"/>
            <a:chExt cx="10856686" cy="3730876"/>
          </a:xfrm>
        </p:grpSpPr>
        <p:grpSp>
          <p:nvGrpSpPr>
            <p:cNvPr id="22" name="グループ化 21"/>
            <p:cNvGrpSpPr/>
            <p:nvPr/>
          </p:nvGrpSpPr>
          <p:grpSpPr>
            <a:xfrm>
              <a:off x="711200" y="1770743"/>
              <a:ext cx="10856686" cy="2206171"/>
              <a:chOff x="711200" y="1770743"/>
              <a:chExt cx="10856686" cy="2206171"/>
            </a:xfrm>
          </p:grpSpPr>
          <p:sp>
            <p:nvSpPr>
              <p:cNvPr id="4" name="角丸四角形 3"/>
              <p:cNvSpPr/>
              <p:nvPr/>
            </p:nvSpPr>
            <p:spPr>
              <a:xfrm>
                <a:off x="711200" y="1770743"/>
                <a:ext cx="2423886" cy="22061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要点</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①・・・・</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②・・・・</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③・・・・</a:t>
                </a:r>
              </a:p>
            </p:txBody>
          </p:sp>
          <p:sp>
            <p:nvSpPr>
              <p:cNvPr id="5" name="角丸四角形 4"/>
              <p:cNvSpPr/>
              <p:nvPr/>
            </p:nvSpPr>
            <p:spPr>
              <a:xfrm>
                <a:off x="9144000" y="1770743"/>
                <a:ext cx="2423886" cy="22061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要点</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①・・・・</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②・・・・</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③・・・・</a:t>
                </a:r>
              </a:p>
            </p:txBody>
          </p:sp>
          <p:sp>
            <p:nvSpPr>
              <p:cNvPr id="6" name="角丸四角形 5"/>
              <p:cNvSpPr/>
              <p:nvPr/>
            </p:nvSpPr>
            <p:spPr>
              <a:xfrm>
                <a:off x="3643085" y="1770743"/>
                <a:ext cx="1683658" cy="667657"/>
              </a:xfrm>
              <a:prstGeom prst="roundRect">
                <a:avLst>
                  <a:gd name="adj" fmla="val 297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要点①</a:t>
                </a:r>
              </a:p>
            </p:txBody>
          </p:sp>
          <p:sp>
            <p:nvSpPr>
              <p:cNvPr id="8" name="角丸四角形 7"/>
              <p:cNvSpPr/>
              <p:nvPr/>
            </p:nvSpPr>
            <p:spPr>
              <a:xfrm>
                <a:off x="5326743" y="2539999"/>
                <a:ext cx="1683658" cy="667657"/>
              </a:xfrm>
              <a:prstGeom prst="roundRect">
                <a:avLst>
                  <a:gd name="adj" fmla="val 297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要点②</a:t>
                </a:r>
              </a:p>
            </p:txBody>
          </p:sp>
          <p:sp>
            <p:nvSpPr>
              <p:cNvPr id="9" name="角丸四角形 8"/>
              <p:cNvSpPr/>
              <p:nvPr/>
            </p:nvSpPr>
            <p:spPr>
              <a:xfrm>
                <a:off x="7010401" y="3309257"/>
                <a:ext cx="1683658" cy="667657"/>
              </a:xfrm>
              <a:prstGeom prst="roundRect">
                <a:avLst>
                  <a:gd name="adj" fmla="val 297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要点③</a:t>
                </a:r>
              </a:p>
            </p:txBody>
          </p:sp>
          <p:cxnSp>
            <p:nvCxnSpPr>
              <p:cNvPr id="15" name="カギ線コネクタ 14"/>
              <p:cNvCxnSpPr>
                <a:stCxn id="6" idx="3"/>
                <a:endCxn id="8" idx="0"/>
              </p:cNvCxnSpPr>
              <p:nvPr/>
            </p:nvCxnSpPr>
            <p:spPr>
              <a:xfrm>
                <a:off x="5326743" y="2104572"/>
                <a:ext cx="841829" cy="4354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8" idx="3"/>
                <a:endCxn id="9" idx="0"/>
              </p:cNvCxnSpPr>
              <p:nvPr/>
            </p:nvCxnSpPr>
            <p:spPr>
              <a:xfrm>
                <a:off x="7010401" y="2873828"/>
                <a:ext cx="841829" cy="4354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カギ線コネクタ 18"/>
              <p:cNvCxnSpPr>
                <a:stCxn id="9" idx="3"/>
                <a:endCxn id="5" idx="1"/>
              </p:cNvCxnSpPr>
              <p:nvPr/>
            </p:nvCxnSpPr>
            <p:spPr>
              <a:xfrm flipV="1">
                <a:off x="8694059" y="2873829"/>
                <a:ext cx="449941" cy="7692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4" idx="3"/>
                <a:endCxn id="6" idx="1"/>
              </p:cNvCxnSpPr>
              <p:nvPr/>
            </p:nvCxnSpPr>
            <p:spPr>
              <a:xfrm flipV="1">
                <a:off x="3135086" y="2104572"/>
                <a:ext cx="507999" cy="7692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835710" y="831150"/>
              <a:ext cx="2316660" cy="954107"/>
            </a:xfrm>
            <a:prstGeom prst="rect">
              <a:avLst/>
            </a:prstGeom>
            <a:noFill/>
          </p:spPr>
          <p:txBody>
            <a:bodyPr wrap="none" rtlCol="0">
              <a:spAutoFit/>
            </a:bodyPr>
            <a:lstStyle/>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はじめに要点を</a:t>
              </a:r>
              <a:endParaRPr kumimoji="1" lang="en-US" altLang="ja-JP" sz="28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伝える</a:t>
              </a:r>
            </a:p>
          </p:txBody>
        </p:sp>
        <p:sp>
          <p:nvSpPr>
            <p:cNvPr id="24" name="テキスト ボックス 23"/>
            <p:cNvSpPr txBox="1"/>
            <p:nvPr/>
          </p:nvSpPr>
          <p:spPr>
            <a:xfrm>
              <a:off x="9152396" y="831150"/>
              <a:ext cx="2165978" cy="954107"/>
            </a:xfrm>
            <a:prstGeom prst="rect">
              <a:avLst/>
            </a:prstGeom>
            <a:noFill/>
          </p:spPr>
          <p:txBody>
            <a:bodyPr wrap="none" rtlCol="0">
              <a:spAutoFit/>
            </a:bodyPr>
            <a:lstStyle/>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最後も要点を</a:t>
              </a:r>
              <a:endParaRPr kumimoji="1" lang="en-US" altLang="ja-JP" sz="28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伝える</a:t>
              </a:r>
            </a:p>
          </p:txBody>
        </p:sp>
        <p:sp>
          <p:nvSpPr>
            <p:cNvPr id="25" name="正方形/長方形 24"/>
            <p:cNvSpPr/>
            <p:nvPr/>
          </p:nvSpPr>
          <p:spPr>
            <a:xfrm>
              <a:off x="3280229" y="1407886"/>
              <a:ext cx="5747657" cy="3149600"/>
            </a:xfrm>
            <a:prstGeom prst="rect">
              <a:avLst/>
            </a:prstGeom>
            <a:noFill/>
            <a:ln>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331388" y="4038806"/>
              <a:ext cx="1620957" cy="523220"/>
            </a:xfrm>
            <a:prstGeom prst="rect">
              <a:avLst/>
            </a:prstGeom>
            <a:noFill/>
          </p:spPr>
          <p:txBody>
            <a:bodyPr wrap="none" rtlCol="0">
              <a:spAutoFit/>
            </a:bodyPr>
            <a:lstStyle/>
            <a:p>
              <a:r>
                <a:rPr kumimoji="1" lang="ja-JP" altLang="en-US" sz="2800" dirty="0">
                  <a:solidFill>
                    <a:schemeClr val="tx1">
                      <a:lumMod val="65000"/>
                      <a:lumOff val="35000"/>
                    </a:schemeClr>
                  </a:solidFill>
                  <a:latin typeface="Meiryo UI" panose="020B0604030504040204" pitchFamily="50" charset="-128"/>
                  <a:ea typeface="Meiryo UI" panose="020B0604030504040204" pitchFamily="50" charset="-128"/>
                </a:rPr>
                <a:t>実演部分</a:t>
              </a:r>
            </a:p>
          </p:txBody>
        </p:sp>
      </p:grpSp>
      <p:sp>
        <p:nvSpPr>
          <p:cNvPr id="28" name="テキスト ボックス 27"/>
          <p:cNvSpPr txBox="1"/>
          <p:nvPr/>
        </p:nvSpPr>
        <p:spPr>
          <a:xfrm>
            <a:off x="499763" y="639121"/>
            <a:ext cx="11226150" cy="923330"/>
          </a:xfrm>
          <a:prstGeom prst="rect">
            <a:avLst/>
          </a:prstGeom>
          <a:noFill/>
        </p:spPr>
        <p:txBody>
          <a:bodyPr wrap="none" rtlCol="0">
            <a:spAutoFit/>
          </a:bodyPr>
          <a:lstStyle/>
          <a:p>
            <a:r>
              <a:rPr kumimoji="1" lang="ja-JP" altLang="en-US" sz="5200" b="1" u="sng" dirty="0">
                <a:solidFill>
                  <a:srgbClr val="FF0000"/>
                </a:solidFill>
                <a:latin typeface="Meiryo UI" panose="020B0604030504040204" pitchFamily="50" charset="-128"/>
                <a:ea typeface="Meiryo UI" panose="020B0604030504040204" pitchFamily="50" charset="-128"/>
              </a:rPr>
              <a:t>要点は、最初と最後に、必ず伝えましょう</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59</a:t>
            </a:fld>
            <a:endParaRPr lang="en-US"/>
          </a:p>
        </p:txBody>
      </p:sp>
    </p:spTree>
    <p:extLst>
      <p:ext uri="{BB962C8B-B14F-4D97-AF65-F5344CB8AC3E}">
        <p14:creationId xmlns:p14="http://schemas.microsoft.com/office/powerpoint/2010/main" val="415913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p:txBody>
          <a:bodyPr/>
          <a:lstStyle/>
          <a:p>
            <a:r>
              <a:rPr lang="ja-JP" altLang="en-US" dirty="0">
                <a:solidFill>
                  <a:schemeClr val="tx1">
                    <a:lumMod val="65000"/>
                    <a:lumOff val="35000"/>
                  </a:schemeClr>
                </a:solidFill>
              </a:rPr>
              <a:t>自己紹介</a:t>
            </a:r>
            <a:endParaRPr lang="en-US"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BAE5C4E1-7815-134E-983C-A2B538DAB135}"/>
              </a:ext>
            </a:extLst>
          </p:cNvPr>
          <p:cNvSpPr>
            <a:spLocks noGrp="1"/>
          </p:cNvSpPr>
          <p:nvPr>
            <p:ph idx="1"/>
          </p:nvPr>
        </p:nvSpPr>
        <p:spPr>
          <a:xfrm>
            <a:off x="838200" y="1156447"/>
            <a:ext cx="11258550" cy="5020516"/>
          </a:xfrm>
        </p:spPr>
        <p:txBody>
          <a:bodyPr/>
          <a:lstStyle/>
          <a:p>
            <a:pPr marL="0" indent="0">
              <a:buNone/>
            </a:pPr>
            <a:r>
              <a:rPr lang="ja-JP" altLang="en-US" dirty="0">
                <a:solidFill>
                  <a:schemeClr val="tx1">
                    <a:lumMod val="65000"/>
                    <a:lumOff val="35000"/>
                  </a:schemeClr>
                </a:solidFill>
              </a:rPr>
              <a:t>簡単に自己紹介をしてください</a:t>
            </a:r>
            <a:endParaRPr lang="en-US" altLang="ja-JP" dirty="0">
              <a:solidFill>
                <a:schemeClr val="tx1">
                  <a:lumMod val="65000"/>
                  <a:lumOff val="35000"/>
                </a:schemeClr>
              </a:solidFill>
            </a:endParaRPr>
          </a:p>
          <a:p>
            <a:pPr marL="0" indent="0">
              <a:buNone/>
            </a:pPr>
            <a:endParaRPr lang="en-US" altLang="ja-JP" dirty="0">
              <a:solidFill>
                <a:schemeClr val="tx1">
                  <a:lumMod val="65000"/>
                  <a:lumOff val="35000"/>
                </a:schemeClr>
              </a:solidFill>
            </a:endParaRPr>
          </a:p>
          <a:p>
            <a:pPr lvl="1"/>
            <a:r>
              <a:rPr lang="ja-JP" altLang="en-US" sz="3200" dirty="0">
                <a:solidFill>
                  <a:schemeClr val="tx1">
                    <a:lumMod val="65000"/>
                    <a:lumOff val="35000"/>
                  </a:schemeClr>
                </a:solidFill>
              </a:rPr>
              <a:t>本研修で期待すること</a:t>
            </a:r>
            <a:endParaRPr lang="en-US" altLang="ja-JP" sz="3200" dirty="0">
              <a:solidFill>
                <a:schemeClr val="tx1">
                  <a:lumMod val="65000"/>
                  <a:lumOff val="35000"/>
                </a:schemeClr>
              </a:solidFill>
            </a:endParaRPr>
          </a:p>
          <a:p>
            <a:pPr lvl="1"/>
            <a:endParaRPr lang="en-US" altLang="ja-JP" sz="3200" dirty="0">
              <a:solidFill>
                <a:schemeClr val="tx1">
                  <a:lumMod val="65000"/>
                  <a:lumOff val="35000"/>
                </a:schemeClr>
              </a:solidFill>
            </a:endParaRPr>
          </a:p>
          <a:p>
            <a:pPr lvl="1"/>
            <a:r>
              <a:rPr lang="ja-JP" altLang="en-US" sz="3200" dirty="0">
                <a:solidFill>
                  <a:schemeClr val="tx1">
                    <a:lumMod val="65000"/>
                    <a:lumOff val="35000"/>
                  </a:schemeClr>
                </a:solidFill>
              </a:rPr>
              <a:t>本研修で取り上げる授業</a:t>
            </a:r>
            <a:endParaRPr lang="en-US" altLang="ja-JP" sz="3200" dirty="0">
              <a:solidFill>
                <a:schemeClr val="tx1">
                  <a:lumMod val="65000"/>
                  <a:lumOff val="35000"/>
                </a:schemeClr>
              </a:solidFill>
            </a:endParaRPr>
          </a:p>
          <a:p>
            <a:pPr lvl="1"/>
            <a:endParaRPr lang="en-US" altLang="ja-JP" sz="3200" dirty="0">
              <a:solidFill>
                <a:schemeClr val="tx1">
                  <a:lumMod val="65000"/>
                  <a:lumOff val="35000"/>
                </a:schemeClr>
              </a:solidFill>
            </a:endParaRPr>
          </a:p>
          <a:p>
            <a:pPr lvl="1"/>
            <a:r>
              <a:rPr lang="ja-JP" altLang="en-US" sz="3200" dirty="0">
                <a:solidFill>
                  <a:schemeClr val="tx1">
                    <a:lumMod val="65000"/>
                    <a:lumOff val="35000"/>
                  </a:schemeClr>
                </a:solidFill>
              </a:rPr>
              <a:t>これまでに動画教材を活用したことがあるか</a:t>
            </a:r>
            <a:endParaRPr lang="en-US" altLang="ja-JP" sz="3200" dirty="0">
              <a:solidFill>
                <a:schemeClr val="tx1">
                  <a:lumMod val="65000"/>
                  <a:lumOff val="35000"/>
                </a:schemeClr>
              </a:solidFill>
            </a:endParaRPr>
          </a:p>
          <a:p>
            <a:pPr marL="0" indent="0">
              <a:buNone/>
            </a:pPr>
            <a:endParaRPr lang="en-US" altLang="ja-JP" dirty="0">
              <a:solidFill>
                <a:schemeClr val="tx1">
                  <a:lumMod val="65000"/>
                  <a:lumOff val="35000"/>
                </a:schemeClr>
              </a:solidFill>
            </a:endParaRPr>
          </a:p>
          <a:p>
            <a:pPr marL="0" indent="0">
              <a:buNone/>
            </a:pPr>
            <a:r>
              <a:rPr lang="ja-JP" altLang="en-US" dirty="0">
                <a:solidFill>
                  <a:schemeClr val="tx1">
                    <a:lumMod val="65000"/>
                    <a:lumOff val="35000"/>
                  </a:schemeClr>
                </a:solidFill>
              </a:rPr>
              <a:t>など</a:t>
            </a:r>
            <a:endParaRPr lang="en-US" dirty="0">
              <a:solidFill>
                <a:schemeClr val="tx1">
                  <a:lumMod val="65000"/>
                  <a:lumOff val="35000"/>
                </a:schemeClr>
              </a:solidFill>
            </a:endParaRPr>
          </a:p>
        </p:txBody>
      </p:sp>
      <p:sp>
        <p:nvSpPr>
          <p:cNvPr id="4" name="楕円 4">
            <a:extLst>
              <a:ext uri="{FF2B5EF4-FFF2-40B4-BE49-F238E27FC236}">
                <a16:creationId xmlns="" xmlns:a16="http://schemas.microsoft.com/office/drawing/2014/main" id="{9014A3B6-80CE-E649-8481-0712F504B0C7}"/>
              </a:ext>
            </a:extLst>
          </p:cNvPr>
          <p:cNvSpPr/>
          <p:nvPr/>
        </p:nvSpPr>
        <p:spPr>
          <a:xfrm>
            <a:off x="8819147" y="398325"/>
            <a:ext cx="2845029" cy="2931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a:latin typeface="Meiryo UI" panose="020B0604030504040204" pitchFamily="50" charset="-128"/>
                <a:ea typeface="Meiryo UI" panose="020B0604030504040204" pitchFamily="50" charset="-128"/>
              </a:rPr>
              <a:t>各人</a:t>
            </a:r>
            <a:r>
              <a:rPr kumimoji="1" lang="en-US" altLang="ja-JP" sz="5400" dirty="0">
                <a:latin typeface="Meiryo UI" panose="020B0604030504040204" pitchFamily="50" charset="-128"/>
                <a:ea typeface="Meiryo UI" panose="020B0604030504040204" pitchFamily="50" charset="-128"/>
              </a:rPr>
              <a:t>30</a:t>
            </a:r>
            <a:r>
              <a:rPr kumimoji="1" lang="ja-JP" altLang="en-US" sz="2400">
                <a:latin typeface="Meiryo UI" panose="020B0604030504040204" pitchFamily="50" charset="-128"/>
                <a:ea typeface="Meiryo UI" panose="020B0604030504040204" pitchFamily="50" charset="-128"/>
              </a:rPr>
              <a:t>秒程度</a:t>
            </a:r>
            <a:endParaRPr kumimoji="1" lang="ja-JP" altLang="en-US" sz="2400"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9226DAE-D732-0D44-A3A9-3426432CAC1A}" type="slidenum">
              <a:rPr lang="en-US" smtClean="0"/>
              <a:t>6</a:t>
            </a:fld>
            <a:endParaRPr lang="en-US"/>
          </a:p>
        </p:txBody>
      </p:sp>
    </p:spTree>
    <p:extLst>
      <p:ext uri="{BB962C8B-B14F-4D97-AF65-F5344CB8AC3E}">
        <p14:creationId xmlns:p14="http://schemas.microsoft.com/office/powerpoint/2010/main" val="2651303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769257" y="1959271"/>
            <a:ext cx="4528457" cy="1306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6600" dirty="0"/>
              <a:t>撮影者</a:t>
            </a:r>
          </a:p>
        </p:txBody>
      </p:sp>
      <p:sp>
        <p:nvSpPr>
          <p:cNvPr id="5" name="角丸四角形 4"/>
          <p:cNvSpPr/>
          <p:nvPr/>
        </p:nvSpPr>
        <p:spPr>
          <a:xfrm>
            <a:off x="6560457" y="1959271"/>
            <a:ext cx="4528457" cy="1306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6600" dirty="0"/>
              <a:t>講師</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65696" t="40402" r="982" b="14907"/>
          <a:stretch/>
        </p:blipFill>
        <p:spPr>
          <a:xfrm>
            <a:off x="1001484" y="2086269"/>
            <a:ext cx="1052287" cy="1052287"/>
          </a:xfrm>
          <a:prstGeom prst="rect">
            <a:avLst/>
          </a:prstGeom>
        </p:spPr>
      </p:pic>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3497" t="27409" r="54259" b="7893"/>
          <a:stretch/>
        </p:blipFill>
        <p:spPr>
          <a:xfrm>
            <a:off x="6734628" y="2086269"/>
            <a:ext cx="1074058" cy="1052287"/>
          </a:xfrm>
          <a:prstGeom prst="rect">
            <a:avLst/>
          </a:prstGeom>
        </p:spPr>
      </p:pic>
      <p:sp>
        <p:nvSpPr>
          <p:cNvPr id="3" name="テキスト ボックス 2"/>
          <p:cNvSpPr txBox="1"/>
          <p:nvPr/>
        </p:nvSpPr>
        <p:spPr>
          <a:xfrm>
            <a:off x="700313" y="3536947"/>
            <a:ext cx="4830168"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音の静かな場所を選ぶ</a:t>
            </a:r>
          </a:p>
        </p:txBody>
      </p:sp>
      <p:sp>
        <p:nvSpPr>
          <p:cNvPr id="8" name="テキスト ボックス 7"/>
          <p:cNvSpPr txBox="1"/>
          <p:nvPr/>
        </p:nvSpPr>
        <p:spPr>
          <a:xfrm>
            <a:off x="700313" y="4247114"/>
            <a:ext cx="3785011"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撮影対象を明るく</a:t>
            </a:r>
          </a:p>
        </p:txBody>
      </p:sp>
      <p:sp>
        <p:nvSpPr>
          <p:cNvPr id="9" name="テキスト ボックス 8"/>
          <p:cNvSpPr txBox="1"/>
          <p:nvPr/>
        </p:nvSpPr>
        <p:spPr>
          <a:xfrm>
            <a:off x="700313" y="4957391"/>
            <a:ext cx="4261103"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講師の指示通り動く</a:t>
            </a:r>
          </a:p>
        </p:txBody>
      </p:sp>
      <p:sp>
        <p:nvSpPr>
          <p:cNvPr id="10" name="テキスト ボックス 9"/>
          <p:cNvSpPr txBox="1"/>
          <p:nvPr/>
        </p:nvSpPr>
        <p:spPr>
          <a:xfrm>
            <a:off x="6491513" y="4244833"/>
            <a:ext cx="4254691"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カメラアングルを指示</a:t>
            </a:r>
          </a:p>
        </p:txBody>
      </p:sp>
      <p:sp>
        <p:nvSpPr>
          <p:cNvPr id="11" name="テキスト ボックス 10"/>
          <p:cNvSpPr txBox="1"/>
          <p:nvPr/>
        </p:nvSpPr>
        <p:spPr>
          <a:xfrm>
            <a:off x="6491513" y="4957391"/>
            <a:ext cx="4873450"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話す速度は普段の</a:t>
            </a:r>
            <a:r>
              <a:rPr kumimoji="1" lang="en-US" altLang="ja-JP" sz="4000" dirty="0">
                <a:solidFill>
                  <a:schemeClr val="tx1">
                    <a:lumMod val="65000"/>
                    <a:lumOff val="35000"/>
                  </a:schemeClr>
                </a:solidFill>
                <a:latin typeface="Meiryo UI" panose="020B0604030504040204" pitchFamily="50" charset="-128"/>
                <a:ea typeface="Meiryo UI" panose="020B0604030504040204" pitchFamily="50" charset="-128"/>
              </a:rPr>
              <a:t>7</a:t>
            </a:r>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割</a:t>
            </a:r>
          </a:p>
        </p:txBody>
      </p:sp>
      <p:sp>
        <p:nvSpPr>
          <p:cNvPr id="12" name="テキスト ボックス 11"/>
          <p:cNvSpPr txBox="1"/>
          <p:nvPr/>
        </p:nvSpPr>
        <p:spPr>
          <a:xfrm>
            <a:off x="6491513" y="5669949"/>
            <a:ext cx="4394152" cy="707886"/>
          </a:xfrm>
          <a:prstGeom prst="rect">
            <a:avLst/>
          </a:prstGeom>
          <a:noFill/>
        </p:spPr>
        <p:txBody>
          <a:bodyPr wrap="none" rtlCol="0">
            <a:spAutoFit/>
          </a:bodyPr>
          <a:lstStyle/>
          <a:p>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要点は</a:t>
            </a:r>
            <a:r>
              <a:rPr kumimoji="1" lang="ja-JP" altLang="en-US" sz="4000" u="sng" dirty="0">
                <a:solidFill>
                  <a:schemeClr val="tx1">
                    <a:lumMod val="65000"/>
                    <a:lumOff val="35000"/>
                  </a:schemeClr>
                </a:solidFill>
                <a:latin typeface="Meiryo UI" panose="020B0604030504040204" pitchFamily="50" charset="-128"/>
                <a:ea typeface="Meiryo UI" panose="020B0604030504040204" pitchFamily="50" charset="-128"/>
              </a:rPr>
              <a:t>繰り返し</a:t>
            </a:r>
            <a:r>
              <a:rPr kumimoji="1" lang="ja-JP" altLang="en-US" sz="4000" dirty="0">
                <a:solidFill>
                  <a:schemeClr val="tx1">
                    <a:lumMod val="65000"/>
                    <a:lumOff val="35000"/>
                  </a:schemeClr>
                </a:solidFill>
                <a:latin typeface="Meiryo UI" panose="020B0604030504040204" pitchFamily="50" charset="-128"/>
                <a:ea typeface="Meiryo UI" panose="020B0604030504040204" pitchFamily="50" charset="-128"/>
              </a:rPr>
              <a:t>実演</a:t>
            </a:r>
          </a:p>
        </p:txBody>
      </p:sp>
      <p:sp>
        <p:nvSpPr>
          <p:cNvPr id="7" name="テキスト ボックス 6"/>
          <p:cNvSpPr txBox="1"/>
          <p:nvPr/>
        </p:nvSpPr>
        <p:spPr>
          <a:xfrm>
            <a:off x="700313" y="569214"/>
            <a:ext cx="3273653" cy="769441"/>
          </a:xfrm>
          <a:prstGeom prst="rect">
            <a:avLst/>
          </a:prstGeom>
          <a:noFill/>
        </p:spPr>
        <p:txBody>
          <a:bodyPr wrap="none" rtlCol="0">
            <a:spAutoFit/>
          </a:bodyPr>
          <a:lstStyle/>
          <a:p>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気を付ける事</a:t>
            </a:r>
          </a:p>
        </p:txBody>
      </p:sp>
      <p:sp>
        <p:nvSpPr>
          <p:cNvPr id="13" name="テキスト ボックス 12"/>
          <p:cNvSpPr txBox="1"/>
          <p:nvPr/>
        </p:nvSpPr>
        <p:spPr>
          <a:xfrm>
            <a:off x="1386297" y="1294961"/>
            <a:ext cx="9417963" cy="584775"/>
          </a:xfrm>
          <a:prstGeom prst="rect">
            <a:avLst/>
          </a:prstGeom>
          <a:noFill/>
        </p:spPr>
        <p:txBody>
          <a:bodyPr wrap="none" rtlCol="0">
            <a:spAutoFit/>
          </a:bodyPr>
          <a:lstStyle/>
          <a:p>
            <a:r>
              <a:rPr kumimoji="1" lang="ja-JP" altLang="en-US" sz="3200" dirty="0">
                <a:solidFill>
                  <a:srgbClr val="FF0000"/>
                </a:solidFill>
                <a:latin typeface="Meiryo UI" panose="020B0604030504040204" pitchFamily="50" charset="-128"/>
                <a:ea typeface="Meiryo UI" panose="020B0604030504040204" pitchFamily="50" charset="-128"/>
              </a:rPr>
              <a:t>一発撮りで、３テイク以内でベストな動画が撮れる様に！</a:t>
            </a:r>
          </a:p>
        </p:txBody>
      </p:sp>
      <p:sp>
        <p:nvSpPr>
          <p:cNvPr id="16" name="テキスト ボックス 15"/>
          <p:cNvSpPr txBox="1"/>
          <p:nvPr/>
        </p:nvSpPr>
        <p:spPr>
          <a:xfrm>
            <a:off x="6491513" y="3532275"/>
            <a:ext cx="4067139" cy="707886"/>
          </a:xfrm>
          <a:prstGeom prst="rect">
            <a:avLst/>
          </a:prstGeom>
          <a:noFill/>
        </p:spPr>
        <p:txBody>
          <a:bodyPr wrap="none" rtlCol="0">
            <a:spAutoFit/>
          </a:bodyPr>
          <a:lstStyle/>
          <a:p>
            <a:r>
              <a:rPr kumimoji="1" lang="ja-JP" altLang="en-US" sz="4000" dirty="0">
                <a:solidFill>
                  <a:srgbClr val="FF0000"/>
                </a:solidFill>
                <a:latin typeface="Meiryo UI" panose="020B0604030504040204" pitchFamily="50" charset="-128"/>
                <a:ea typeface="Meiryo UI" panose="020B0604030504040204" pitchFamily="50" charset="-128"/>
              </a:rPr>
              <a:t>前後で要点を説明</a:t>
            </a: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60</a:t>
            </a:fld>
            <a:endParaRPr lang="en-US"/>
          </a:p>
        </p:txBody>
      </p:sp>
    </p:spTree>
    <p:extLst>
      <p:ext uri="{BB962C8B-B14F-4D97-AF65-F5344CB8AC3E}">
        <p14:creationId xmlns:p14="http://schemas.microsoft.com/office/powerpoint/2010/main" val="3783463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84201" y="583726"/>
            <a:ext cx="5323893" cy="769441"/>
          </a:xfrm>
          <a:prstGeom prst="rect">
            <a:avLst/>
          </a:prstGeom>
          <a:noFill/>
        </p:spPr>
        <p:txBody>
          <a:bodyPr wrap="none" rtlCol="0">
            <a:spAutoFit/>
          </a:bodyPr>
          <a:lstStyle/>
          <a:p>
            <a:r>
              <a:rPr kumimoji="1"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縦撮りか？横撮りか？</a:t>
            </a:r>
            <a:endPar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00313" y="2206388"/>
            <a:ext cx="8340745" cy="3785652"/>
          </a:xfrm>
          <a:prstGeom prst="rect">
            <a:avLst/>
          </a:prstGeom>
          <a:noFill/>
        </p:spPr>
        <p:txBody>
          <a:bodyPr wrap="none" rtlCol="0">
            <a:spAutoFit/>
          </a:bodyPr>
          <a:lstStyle/>
          <a:p>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縦撮りで全く問題なし</a:t>
            </a:r>
            <a:endParaRPr kumimoji="1" lang="en-US" altLang="ja-JP" sz="4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（学生はスマホで見る）</a:t>
            </a:r>
            <a:endParaRPr kumimoji="1" lang="en-US" altLang="ja-JP" sz="4000" b="1" dirty="0" smtClean="0">
              <a:solidFill>
                <a:schemeClr val="tx1">
                  <a:lumMod val="65000"/>
                  <a:lumOff val="35000"/>
                </a:schemeClr>
              </a:solidFill>
              <a:latin typeface="Meiryo UI" panose="020B0604030504040204" pitchFamily="50" charset="-128"/>
              <a:ea typeface="Meiryo UI" panose="020B0604030504040204" pitchFamily="50" charset="-128"/>
            </a:endParaRPr>
          </a:p>
          <a:p>
            <a:endParaRPr kumimoji="1" lang="en-US" altLang="ja-JP" sz="4000" b="1" dirty="0" smtClean="0">
              <a:latin typeface="Meiryo UI" panose="020B0604030504040204" pitchFamily="50" charset="-128"/>
              <a:ea typeface="Meiryo UI" panose="020B0604030504040204" pitchFamily="50" charset="-128"/>
            </a:endParaRPr>
          </a:p>
          <a:p>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ただし、実演の際、</a:t>
            </a:r>
            <a:endParaRPr kumimoji="1" lang="en-US" altLang="ja-JP" sz="4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全体像を映すのに</a:t>
            </a:r>
            <a:r>
              <a:rPr kumimoji="1" lang="ja-JP" altLang="en-US" sz="4000" b="1" u="sng" dirty="0" smtClean="0">
                <a:solidFill>
                  <a:srgbClr val="FF0000"/>
                </a:solidFill>
                <a:latin typeface="Meiryo UI" panose="020B0604030504040204" pitchFamily="50" charset="-128"/>
                <a:ea typeface="Meiryo UI" panose="020B0604030504040204" pitchFamily="50" charset="-128"/>
              </a:rPr>
              <a:t>横幅が</a:t>
            </a:r>
            <a:r>
              <a:rPr kumimoji="1" lang="ja-JP" altLang="en-US" sz="4000" b="1" u="sng" dirty="0">
                <a:solidFill>
                  <a:srgbClr val="FF0000"/>
                </a:solidFill>
                <a:latin typeface="Meiryo UI" panose="020B0604030504040204" pitchFamily="50" charset="-128"/>
                <a:ea typeface="Meiryo UI" panose="020B0604030504040204" pitchFamily="50" charset="-128"/>
              </a:rPr>
              <a:t>必要</a:t>
            </a:r>
            <a:r>
              <a:rPr kumimoji="1" lang="ja-JP" altLang="en-US" sz="4000" b="1" u="sng" dirty="0" smtClean="0">
                <a:solidFill>
                  <a:srgbClr val="FF0000"/>
                </a:solidFill>
                <a:latin typeface="Meiryo UI" panose="020B0604030504040204" pitchFamily="50" charset="-128"/>
                <a:ea typeface="Meiryo UI" panose="020B0604030504040204" pitchFamily="50" charset="-128"/>
              </a:rPr>
              <a:t>な場合</a:t>
            </a:r>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a:t>
            </a:r>
            <a:endParaRPr kumimoji="1" lang="en-US" altLang="ja-JP" sz="40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000" b="1" dirty="0" smtClean="0">
                <a:solidFill>
                  <a:schemeClr val="tx1">
                    <a:lumMod val="65000"/>
                    <a:lumOff val="35000"/>
                  </a:schemeClr>
                </a:solidFill>
                <a:latin typeface="Meiryo UI" panose="020B0604030504040204" pitchFamily="50" charset="-128"/>
                <a:ea typeface="Meiryo UI" panose="020B0604030504040204" pitchFamily="50" charset="-128"/>
              </a:rPr>
              <a:t>最初から横撮りをおすすめ</a:t>
            </a:r>
            <a:endParaRPr kumimoji="1" lang="ja-JP" altLang="en-US" sz="40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6069760" y="363744"/>
            <a:ext cx="5601168" cy="3685287"/>
            <a:chOff x="6644385" y="0"/>
            <a:chExt cx="4826127" cy="3175349"/>
          </a:xfrm>
        </p:grpSpPr>
        <p:grpSp>
          <p:nvGrpSpPr>
            <p:cNvPr id="7" name="グループ化 6"/>
            <p:cNvGrpSpPr/>
            <p:nvPr/>
          </p:nvGrpSpPr>
          <p:grpSpPr>
            <a:xfrm>
              <a:off x="6644385" y="0"/>
              <a:ext cx="4826127" cy="3175349"/>
              <a:chOff x="5648962" y="366013"/>
              <a:chExt cx="6157216" cy="4051139"/>
            </a:xfrm>
          </p:grpSpPr>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l="65222" t="10970" r="11519" b="5823"/>
              <a:stretch/>
            </p:blipFill>
            <p:spPr>
              <a:xfrm>
                <a:off x="9792935" y="366013"/>
                <a:ext cx="2013243" cy="4051139"/>
              </a:xfrm>
              <a:prstGeom prst="rect">
                <a:avLst/>
              </a:prstGeom>
            </p:spPr>
          </p:pic>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65222" t="10970" r="11519" b="5823"/>
              <a:stretch/>
            </p:blipFill>
            <p:spPr>
              <a:xfrm rot="5400000">
                <a:off x="6667910" y="366013"/>
                <a:ext cx="2013243" cy="4051139"/>
              </a:xfrm>
              <a:prstGeom prst="rect">
                <a:avLst/>
              </a:prstGeom>
            </p:spPr>
          </p:pic>
        </p:grpSp>
        <p:pic>
          <p:nvPicPr>
            <p:cNvPr id="8" name="図 7"/>
            <p:cNvPicPr>
              <a:picLocks noChangeAspect="1"/>
            </p:cNvPicPr>
            <p:nvPr/>
          </p:nvPicPr>
          <p:blipFill rotWithShape="1">
            <a:blip r:embed="rId4"/>
            <a:srcRect l="-254" r="254" b="6276"/>
            <a:stretch/>
          </p:blipFill>
          <p:spPr>
            <a:xfrm>
              <a:off x="6973851" y="937900"/>
              <a:ext cx="2501143" cy="1316350"/>
            </a:xfrm>
            <a:prstGeom prst="rect">
              <a:avLst/>
            </a:prstGeom>
          </p:spPr>
        </p:pic>
        <p:pic>
          <p:nvPicPr>
            <p:cNvPr id="9" name="図 8"/>
            <p:cNvPicPr>
              <a:picLocks noChangeAspect="1"/>
            </p:cNvPicPr>
            <p:nvPr/>
          </p:nvPicPr>
          <p:blipFill rotWithShape="1">
            <a:blip r:embed="rId4"/>
            <a:srcRect l="30698" r="39856" b="-2237"/>
            <a:stretch/>
          </p:blipFill>
          <p:spPr>
            <a:xfrm>
              <a:off x="10030149" y="320990"/>
              <a:ext cx="1317301" cy="2568260"/>
            </a:xfrm>
            <a:prstGeom prst="rect">
              <a:avLst/>
            </a:prstGeom>
          </p:spPr>
        </p:pic>
      </p:grpSp>
      <p:sp>
        <p:nvSpPr>
          <p:cNvPr id="2" name="スライド番号プレースホルダー 1"/>
          <p:cNvSpPr>
            <a:spLocks noGrp="1"/>
          </p:cNvSpPr>
          <p:nvPr>
            <p:ph type="sldNum" sz="quarter" idx="12"/>
          </p:nvPr>
        </p:nvSpPr>
        <p:spPr/>
        <p:txBody>
          <a:bodyPr/>
          <a:lstStyle/>
          <a:p>
            <a:fld id="{D9226DAE-D732-0D44-A3A9-3426432CAC1A}" type="slidenum">
              <a:rPr lang="en-US" smtClean="0"/>
              <a:t>61</a:t>
            </a:fld>
            <a:endParaRPr lang="en-US"/>
          </a:p>
        </p:txBody>
      </p:sp>
    </p:spTree>
    <p:extLst>
      <p:ext uri="{BB962C8B-B14F-4D97-AF65-F5344CB8AC3E}">
        <p14:creationId xmlns:p14="http://schemas.microsoft.com/office/powerpoint/2010/main" val="100885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01174" y="3084172"/>
            <a:ext cx="11616159" cy="733086"/>
          </a:xfrm>
        </p:spPr>
        <p:txBody>
          <a:bodyPr anchor="t">
            <a:normAutofit/>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③ 動画を公開し、共有</a:t>
            </a:r>
            <a:endPar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62</a:t>
            </a:fld>
            <a:endParaRPr lang="en-US"/>
          </a:p>
        </p:txBody>
      </p:sp>
    </p:spTree>
    <p:extLst>
      <p:ext uri="{BB962C8B-B14F-4D97-AF65-F5344CB8AC3E}">
        <p14:creationId xmlns:p14="http://schemas.microsoft.com/office/powerpoint/2010/main" val="2790728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004432" y="1749946"/>
            <a:ext cx="5545013" cy="4175329"/>
            <a:chOff x="753324" y="1312459"/>
            <a:chExt cx="4158760" cy="3131497"/>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213" y="1334385"/>
              <a:ext cx="1751871" cy="3109571"/>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24" y="1312459"/>
              <a:ext cx="1765778" cy="3131497"/>
            </a:xfrm>
            <a:prstGeom prst="rect">
              <a:avLst/>
            </a:prstGeom>
          </p:spPr>
        </p:pic>
      </p:grpSp>
      <p:sp>
        <p:nvSpPr>
          <p:cNvPr id="9" name="テキスト ボックス 8"/>
          <p:cNvSpPr txBox="1"/>
          <p:nvPr/>
        </p:nvSpPr>
        <p:spPr>
          <a:xfrm>
            <a:off x="359699" y="573017"/>
            <a:ext cx="6519734"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-1</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撮影した動画をアップ</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47611" y="6025739"/>
            <a:ext cx="2249334" cy="666977"/>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アプリを開いたら、上の</a:t>
            </a:r>
            <a:endParaRPr kumimoji="1" lang="en-US" altLang="ja-JP" sz="1867"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867" dirty="0">
                <a:solidFill>
                  <a:schemeClr val="tx1">
                    <a:lumMod val="65000"/>
                    <a:lumOff val="35000"/>
                  </a:schemeClr>
                </a:solidFill>
                <a:latin typeface="Meiryo UI" panose="020B0604030504040204" pitchFamily="50" charset="-128"/>
                <a:ea typeface="Meiryo UI" panose="020B0604030504040204" pitchFamily="50" charset="-128"/>
              </a:rPr>
              <a:t>カメラマークをタップ</a:t>
            </a:r>
            <a:endPar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右矢印 12"/>
          <p:cNvSpPr/>
          <p:nvPr/>
        </p:nvSpPr>
        <p:spPr>
          <a:xfrm>
            <a:off x="3578660" y="3622515"/>
            <a:ext cx="437169" cy="403477"/>
          </a:xfrm>
          <a:prstGeom prst="right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テキスト ボックス 17"/>
          <p:cNvSpPr txBox="1"/>
          <p:nvPr/>
        </p:nvSpPr>
        <p:spPr>
          <a:xfrm>
            <a:off x="4131564" y="6025739"/>
            <a:ext cx="2452916" cy="666977"/>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動画選択画面で</a:t>
            </a:r>
            <a:endParaRPr kumimoji="1" lang="en-US" altLang="ja-JP" sz="1867"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撮影した動画を</a:t>
            </a:r>
            <a:r>
              <a:rPr lang="en-US" altLang="ja-JP" sz="1867" dirty="0">
                <a:solidFill>
                  <a:schemeClr val="tx1">
                    <a:lumMod val="65000"/>
                    <a:lumOff val="35000"/>
                  </a:schemeClr>
                </a:solidFill>
                <a:latin typeface="Meiryo UI" panose="020B0604030504040204" pitchFamily="50" charset="-128"/>
                <a:ea typeface="Meiryo UI" panose="020B0604030504040204" pitchFamily="50" charset="-128"/>
              </a:rPr>
              <a:t>1</a:t>
            </a:r>
            <a:r>
              <a:rPr lang="ja-JP" altLang="en-US" sz="1867" dirty="0">
                <a:solidFill>
                  <a:schemeClr val="tx1">
                    <a:lumMod val="65000"/>
                    <a:lumOff val="35000"/>
                  </a:schemeClr>
                </a:solidFill>
                <a:latin typeface="Meiryo UI" panose="020B0604030504040204" pitchFamily="50" charset="-128"/>
                <a:ea typeface="Meiryo UI" panose="020B0604030504040204" pitchFamily="50" charset="-128"/>
              </a:rPr>
              <a:t>つ選ぶ</a:t>
            </a:r>
            <a:endPar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211792" y="3521576"/>
            <a:ext cx="2337653" cy="2403699"/>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正方形/長方形 19"/>
          <p:cNvSpPr/>
          <p:nvPr/>
        </p:nvSpPr>
        <p:spPr>
          <a:xfrm>
            <a:off x="2247098" y="1879790"/>
            <a:ext cx="485903" cy="377956"/>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p:cNvSpPr txBox="1"/>
          <p:nvPr/>
        </p:nvSpPr>
        <p:spPr>
          <a:xfrm>
            <a:off x="6959600" y="1172995"/>
            <a:ext cx="4795520" cy="2062103"/>
          </a:xfrm>
          <a:prstGeom prst="rect">
            <a:avLst/>
          </a:prstGeom>
          <a:solidFill>
            <a:srgbClr val="0070C0"/>
          </a:solidFill>
        </p:spPr>
        <p:txBody>
          <a:bodyPr wrap="square" rtlCol="0">
            <a:spAutoFit/>
          </a:bodyPr>
          <a:lstStyle/>
          <a:p>
            <a:r>
              <a:rPr kumimoji="1" lang="en-US" altLang="ja-JP" sz="3200" dirty="0">
                <a:solidFill>
                  <a:schemeClr val="bg1"/>
                </a:solidFill>
                <a:latin typeface="Meiryo UI" panose="020B0604030504040204" pitchFamily="50" charset="-128"/>
                <a:ea typeface="Meiryo UI" panose="020B0604030504040204" pitchFamily="50" charset="-128"/>
              </a:rPr>
              <a:t>Point!</a:t>
            </a:r>
          </a:p>
          <a:p>
            <a:r>
              <a:rPr kumimoji="1" lang="ja-JP" altLang="en-US" sz="3200" dirty="0">
                <a:solidFill>
                  <a:schemeClr val="bg1"/>
                </a:solidFill>
                <a:latin typeface="Meiryo UI" panose="020B0604030504040204" pitchFamily="50" charset="-128"/>
                <a:ea typeface="Meiryo UI" panose="020B0604030504040204" pitchFamily="50" charset="-128"/>
              </a:rPr>
              <a:t>動画選択画面で、録画ボタンを押して撮影することも</a:t>
            </a:r>
            <a:endParaRPr kumimoji="1" lang="en-US" altLang="ja-JP" sz="32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出来ます。</a:t>
            </a:r>
            <a:endParaRPr kumimoji="1" lang="en-US" altLang="ja-JP" sz="3200"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0" y="119053"/>
            <a:ext cx="3158365" cy="461665"/>
          </a:xfrm>
          <a:prstGeom prst="rect">
            <a:avLst/>
          </a:prstGeom>
          <a:noFill/>
        </p:spPr>
        <p:txBody>
          <a:bodyPr wrap="none" rtlCol="0">
            <a:spAutoFit/>
          </a:bodyPr>
          <a:lstStyle/>
          <a:p>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‶YouTube”</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a:t>
            </a:r>
            <a:r>
              <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rPr>
              <a:t>公開</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63</a:t>
            </a:fld>
            <a:endParaRPr lang="en-US"/>
          </a:p>
        </p:txBody>
      </p:sp>
    </p:spTree>
    <p:extLst>
      <p:ext uri="{BB962C8B-B14F-4D97-AF65-F5344CB8AC3E}">
        <p14:creationId xmlns:p14="http://schemas.microsoft.com/office/powerpoint/2010/main" val="2216139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007437" y="1796819"/>
            <a:ext cx="5519143" cy="4128459"/>
            <a:chOff x="755577" y="1347614"/>
            <a:chExt cx="4139357" cy="3096344"/>
          </a:xfrm>
        </p:grpSpPr>
        <p:pic>
          <p:nvPicPr>
            <p:cNvPr id="16" name="図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7" y="1347614"/>
              <a:ext cx="1744418" cy="3096342"/>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0515" y="1347614"/>
              <a:ext cx="1744419" cy="3096344"/>
            </a:xfrm>
            <a:prstGeom prst="rect">
              <a:avLst/>
            </a:prstGeom>
          </p:spPr>
        </p:pic>
      </p:grpSp>
      <p:sp>
        <p:nvSpPr>
          <p:cNvPr id="14" name="テキスト ボックス 13"/>
          <p:cNvSpPr txBox="1"/>
          <p:nvPr/>
        </p:nvSpPr>
        <p:spPr>
          <a:xfrm>
            <a:off x="947611" y="6025739"/>
            <a:ext cx="2305439" cy="666977"/>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編集画面に変わります</a:t>
            </a:r>
            <a:endParaRPr kumimoji="1" lang="en-US" altLang="ja-JP" sz="1867"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867" dirty="0">
                <a:solidFill>
                  <a:schemeClr val="tx1">
                    <a:lumMod val="65000"/>
                    <a:lumOff val="35000"/>
                  </a:schemeClr>
                </a:solidFill>
                <a:latin typeface="Meiryo UI" panose="020B0604030504040204" pitchFamily="50" charset="-128"/>
                <a:ea typeface="Meiryo UI" panose="020B0604030504040204" pitchFamily="50" charset="-128"/>
              </a:rPr>
              <a:t>下部が編集画面です</a:t>
            </a:r>
            <a:endPar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右矢印 12"/>
          <p:cNvSpPr/>
          <p:nvPr/>
        </p:nvSpPr>
        <p:spPr>
          <a:xfrm>
            <a:off x="3578660" y="3622515"/>
            <a:ext cx="437169" cy="403477"/>
          </a:xfrm>
          <a:prstGeom prst="right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テキスト ボックス 17"/>
          <p:cNvSpPr txBox="1"/>
          <p:nvPr/>
        </p:nvSpPr>
        <p:spPr>
          <a:xfrm>
            <a:off x="4131564" y="6025739"/>
            <a:ext cx="2831224" cy="666977"/>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青いバーを縮めたりして</a:t>
            </a:r>
            <a:endParaRPr kumimoji="1" lang="en-US" altLang="ja-JP" sz="1867"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867" dirty="0">
                <a:solidFill>
                  <a:schemeClr val="tx1">
                    <a:lumMod val="65000"/>
                    <a:lumOff val="35000"/>
                  </a:schemeClr>
                </a:solidFill>
                <a:latin typeface="Meiryo UI" panose="020B0604030504040204" pitchFamily="50" charset="-128"/>
                <a:ea typeface="Meiryo UI" panose="020B0604030504040204" pitchFamily="50" charset="-128"/>
              </a:rPr>
              <a:t>使う場所を指定したら　次へ</a:t>
            </a:r>
            <a:endPar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947611" y="4823379"/>
            <a:ext cx="2455624" cy="768085"/>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正方形/長方形 19"/>
          <p:cNvSpPr/>
          <p:nvPr/>
        </p:nvSpPr>
        <p:spPr>
          <a:xfrm>
            <a:off x="6040677" y="1920105"/>
            <a:ext cx="485903" cy="377956"/>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p:cNvSpPr txBox="1"/>
          <p:nvPr/>
        </p:nvSpPr>
        <p:spPr>
          <a:xfrm>
            <a:off x="6959600" y="1172995"/>
            <a:ext cx="4795520" cy="2554545"/>
          </a:xfrm>
          <a:prstGeom prst="rect">
            <a:avLst/>
          </a:prstGeom>
          <a:solidFill>
            <a:srgbClr val="0070C0"/>
          </a:solidFill>
        </p:spPr>
        <p:txBody>
          <a:bodyPr wrap="square" rtlCol="0">
            <a:spAutoFit/>
          </a:bodyPr>
          <a:lstStyle/>
          <a:p>
            <a:r>
              <a:rPr kumimoji="1" lang="en-US" altLang="ja-JP" sz="3200" dirty="0">
                <a:solidFill>
                  <a:schemeClr val="bg1"/>
                </a:solidFill>
                <a:latin typeface="Meiryo UI" panose="020B0604030504040204" pitchFamily="50" charset="-128"/>
                <a:ea typeface="Meiryo UI" panose="020B0604030504040204" pitchFamily="50" charset="-128"/>
              </a:rPr>
              <a:t>Point!</a:t>
            </a:r>
          </a:p>
          <a:p>
            <a:r>
              <a:rPr lang="ja-JP" altLang="en-US" sz="3200" dirty="0">
                <a:solidFill>
                  <a:schemeClr val="bg1"/>
                </a:solidFill>
                <a:latin typeface="Meiryo UI" panose="020B0604030504040204" pitchFamily="50" charset="-128"/>
                <a:ea typeface="Meiryo UI" panose="020B0604030504040204" pitchFamily="50" charset="-128"/>
              </a:rPr>
              <a:t>編集は撮影の時点で頭とお尻を詰める位の状態だとベストです。</a:t>
            </a:r>
            <a:endParaRPr lang="en-US" altLang="ja-JP" sz="32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使う場所だけを選びましょう</a:t>
            </a:r>
            <a:endParaRPr kumimoji="1" lang="en-US" altLang="ja-JP" sz="3200"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45185" y="586499"/>
            <a:ext cx="6256841"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-2</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アプリ内で簡易編集</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4643922" y="4823379"/>
            <a:ext cx="1882657" cy="768085"/>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 name="正方形/長方形 26"/>
          <p:cNvSpPr/>
          <p:nvPr/>
        </p:nvSpPr>
        <p:spPr>
          <a:xfrm flipH="1">
            <a:off x="4309533" y="4823379"/>
            <a:ext cx="334387" cy="768085"/>
          </a:xfrm>
          <a:prstGeom prst="rect">
            <a:avLst/>
          </a:prstGeom>
          <a:noFill/>
          <a:ln w="5715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4" name="テキスト ボックス 23"/>
          <p:cNvSpPr txBox="1"/>
          <p:nvPr/>
        </p:nvSpPr>
        <p:spPr>
          <a:xfrm>
            <a:off x="0" y="161563"/>
            <a:ext cx="3158365" cy="461665"/>
          </a:xfrm>
          <a:prstGeom prst="rect">
            <a:avLst/>
          </a:prstGeom>
          <a:noFill/>
        </p:spPr>
        <p:txBody>
          <a:bodyPr wrap="none" rtlCol="0">
            <a:spAutoFit/>
          </a:bodyPr>
          <a:lstStyle/>
          <a:p>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‶YouTube”</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動画公開</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64</a:t>
            </a:fld>
            <a:endParaRPr lang="en-US"/>
          </a:p>
        </p:txBody>
      </p:sp>
    </p:spTree>
    <p:extLst>
      <p:ext uri="{BB962C8B-B14F-4D97-AF65-F5344CB8AC3E}">
        <p14:creationId xmlns:p14="http://schemas.microsoft.com/office/powerpoint/2010/main" val="417447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1253" y="1796819"/>
            <a:ext cx="2335327" cy="4145205"/>
          </a:xfrm>
          <a:prstGeom prst="rect">
            <a:avLst/>
          </a:prstGeom>
        </p:spPr>
      </p:pic>
      <p:sp>
        <p:nvSpPr>
          <p:cNvPr id="11" name="テキスト ボックス 10"/>
          <p:cNvSpPr txBox="1"/>
          <p:nvPr/>
        </p:nvSpPr>
        <p:spPr>
          <a:xfrm>
            <a:off x="947611" y="6025739"/>
            <a:ext cx="2334293" cy="666977"/>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タイトルと、説明を記入</a:t>
            </a:r>
            <a:endParaRPr kumimoji="1" lang="en-US" altLang="ja-JP" sz="1867"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867" dirty="0">
                <a:solidFill>
                  <a:srgbClr val="FF0000"/>
                </a:solidFill>
                <a:latin typeface="Meiryo UI" panose="020B0604030504040204" pitchFamily="50" charset="-128"/>
                <a:ea typeface="Meiryo UI" panose="020B0604030504040204" pitchFamily="50" charset="-128"/>
              </a:rPr>
              <a:t>限定公開に必ず設定</a:t>
            </a:r>
          </a:p>
        </p:txBody>
      </p:sp>
      <p:sp>
        <p:nvSpPr>
          <p:cNvPr id="12" name="右矢印 11"/>
          <p:cNvSpPr/>
          <p:nvPr/>
        </p:nvSpPr>
        <p:spPr>
          <a:xfrm>
            <a:off x="3578660" y="3622515"/>
            <a:ext cx="437169" cy="403477"/>
          </a:xfrm>
          <a:prstGeom prst="right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テキスト ボックス 12"/>
          <p:cNvSpPr txBox="1"/>
          <p:nvPr/>
        </p:nvSpPr>
        <p:spPr>
          <a:xfrm>
            <a:off x="4131565" y="6025739"/>
            <a:ext cx="1984839" cy="379656"/>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アップロードされます</a:t>
            </a:r>
          </a:p>
        </p:txBody>
      </p:sp>
      <p:pic>
        <p:nvPicPr>
          <p:cNvPr id="5" name="図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7436" y="1796819"/>
            <a:ext cx="2325891" cy="4128456"/>
          </a:xfrm>
          <a:prstGeom prst="rect">
            <a:avLst/>
          </a:prstGeom>
        </p:spPr>
      </p:pic>
      <p:sp>
        <p:nvSpPr>
          <p:cNvPr id="18" name="正方形/長方形 17"/>
          <p:cNvSpPr/>
          <p:nvPr/>
        </p:nvSpPr>
        <p:spPr>
          <a:xfrm>
            <a:off x="947611" y="3516467"/>
            <a:ext cx="2455624" cy="768085"/>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正方形/長方形 18"/>
          <p:cNvSpPr/>
          <p:nvPr/>
        </p:nvSpPr>
        <p:spPr>
          <a:xfrm>
            <a:off x="1007435" y="4323832"/>
            <a:ext cx="974860" cy="4736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正方形/長方形 19"/>
          <p:cNvSpPr/>
          <p:nvPr/>
        </p:nvSpPr>
        <p:spPr>
          <a:xfrm>
            <a:off x="2105094" y="3175183"/>
            <a:ext cx="790407" cy="24082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p:cNvSpPr txBox="1"/>
          <p:nvPr/>
        </p:nvSpPr>
        <p:spPr>
          <a:xfrm>
            <a:off x="6959600" y="1463281"/>
            <a:ext cx="4947920" cy="3539430"/>
          </a:xfrm>
          <a:prstGeom prst="rect">
            <a:avLst/>
          </a:prstGeom>
          <a:solidFill>
            <a:srgbClr val="0070C0"/>
          </a:solidFill>
        </p:spPr>
        <p:txBody>
          <a:bodyPr wrap="square" rtlCol="0">
            <a:spAutoFit/>
          </a:bodyPr>
          <a:lstStyle/>
          <a:p>
            <a:r>
              <a:rPr kumimoji="1" lang="en-US" altLang="ja-JP" sz="3200" dirty="0">
                <a:solidFill>
                  <a:schemeClr val="bg1"/>
                </a:solidFill>
                <a:latin typeface="Meiryo UI" panose="020B0604030504040204" pitchFamily="50" charset="-128"/>
                <a:ea typeface="Meiryo UI" panose="020B0604030504040204" pitchFamily="50" charset="-128"/>
              </a:rPr>
              <a:t>Point</a:t>
            </a:r>
            <a:r>
              <a:rPr kumimoji="1" lang="en-US" altLang="ja-JP" sz="3200" dirty="0" smtClean="0">
                <a:solidFill>
                  <a:schemeClr val="bg1"/>
                </a:solidFill>
                <a:latin typeface="Meiryo UI" panose="020B0604030504040204" pitchFamily="50" charset="-128"/>
                <a:ea typeface="Meiryo UI" panose="020B0604030504040204" pitchFamily="50" charset="-128"/>
              </a:rPr>
              <a:t>!</a:t>
            </a:r>
          </a:p>
          <a:p>
            <a:r>
              <a:rPr kumimoji="1" lang="ja-JP" altLang="en-US" sz="3200" dirty="0" smtClean="0">
                <a:solidFill>
                  <a:schemeClr val="bg1"/>
                </a:solidFill>
                <a:latin typeface="Meiryo UI" panose="020B0604030504040204" pitchFamily="50" charset="-128"/>
                <a:ea typeface="Meiryo UI" panose="020B0604030504040204" pitchFamily="50" charset="-128"/>
              </a:rPr>
              <a:t>タイトルは　第〇回授業</a:t>
            </a:r>
            <a:endParaRPr kumimoji="1" lang="en-US" altLang="ja-JP" sz="3200" dirty="0" smtClean="0">
              <a:solidFill>
                <a:schemeClr val="bg1"/>
              </a:solidFill>
              <a:latin typeface="Meiryo UI" panose="020B0604030504040204" pitchFamily="50" charset="-128"/>
              <a:ea typeface="Meiryo UI" panose="020B0604030504040204" pitchFamily="50" charset="-128"/>
            </a:endParaRPr>
          </a:p>
          <a:p>
            <a:r>
              <a:rPr kumimoji="1" lang="ja-JP" altLang="en-US" sz="3200" dirty="0" smtClean="0">
                <a:solidFill>
                  <a:schemeClr val="bg1"/>
                </a:solidFill>
                <a:latin typeface="Meiryo UI" panose="020B0604030504040204" pitchFamily="50" charset="-128"/>
                <a:ea typeface="Meiryo UI" panose="020B0604030504040204" pitchFamily="50" charset="-128"/>
              </a:rPr>
              <a:t>「〇〇〇」の様にわかりやすく</a:t>
            </a:r>
            <a:endParaRPr kumimoji="1" lang="en-US" altLang="ja-JP" sz="3200" dirty="0" smtClean="0">
              <a:solidFill>
                <a:schemeClr val="bg1"/>
              </a:solidFill>
              <a:latin typeface="Meiryo UI" panose="020B0604030504040204" pitchFamily="50" charset="-128"/>
              <a:ea typeface="Meiryo UI" panose="020B0604030504040204" pitchFamily="50" charset="-128"/>
            </a:endParaRPr>
          </a:p>
          <a:p>
            <a:endParaRPr kumimoji="1" lang="en-US" altLang="ja-JP" sz="3200" dirty="0" smtClean="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説明に、おら</a:t>
            </a:r>
            <a:r>
              <a:rPr lang="ja-JP" altLang="en-US" sz="3200" dirty="0" err="1">
                <a:solidFill>
                  <a:schemeClr val="bg1"/>
                </a:solidFill>
                <a:latin typeface="Meiryo UI" panose="020B0604030504040204" pitchFamily="50" charset="-128"/>
                <a:ea typeface="Meiryo UI" panose="020B0604030504040204" pitchFamily="50" charset="-128"/>
              </a:rPr>
              <a:t>さい</a:t>
            </a:r>
            <a:r>
              <a:rPr lang="ja-JP" altLang="en-US" sz="3200" dirty="0">
                <a:solidFill>
                  <a:schemeClr val="bg1"/>
                </a:solidFill>
                <a:latin typeface="Meiryo UI" panose="020B0604030504040204" pitchFamily="50" charset="-128"/>
                <a:ea typeface="Meiryo UI" panose="020B0604030504040204" pitchFamily="50" charset="-128"/>
              </a:rPr>
              <a:t>ポイントを！</a:t>
            </a:r>
            <a:endParaRPr lang="en-US" altLang="ja-JP" sz="3200" dirty="0">
              <a:solidFill>
                <a:schemeClr val="bg1"/>
              </a:solidFill>
              <a:latin typeface="Meiryo UI" panose="020B0604030504040204" pitchFamily="50" charset="-128"/>
              <a:ea typeface="Meiryo UI" panose="020B0604030504040204" pitchFamily="50" charset="-128"/>
            </a:endParaRPr>
          </a:p>
          <a:p>
            <a:endParaRPr kumimoji="1" lang="en-US" altLang="ja-JP" sz="3200" dirty="0">
              <a:solidFill>
                <a:schemeClr val="bg1"/>
              </a:solidFill>
              <a:latin typeface="Meiryo UI" panose="020B0604030504040204" pitchFamily="50" charset="-128"/>
              <a:ea typeface="Meiryo UI" panose="020B0604030504040204" pitchFamily="50" charset="-128"/>
            </a:endParaRPr>
          </a:p>
          <a:p>
            <a:r>
              <a:rPr lang="ja-JP" altLang="en-US" sz="3200" dirty="0">
                <a:solidFill>
                  <a:srgbClr val="FFFF00"/>
                </a:solidFill>
                <a:latin typeface="Meiryo UI" panose="020B0604030504040204" pitchFamily="50" charset="-128"/>
                <a:ea typeface="Meiryo UI" panose="020B0604030504040204" pitchFamily="50" charset="-128"/>
              </a:rPr>
              <a:t>限定公開を忘れずに</a:t>
            </a:r>
            <a:r>
              <a:rPr lang="ja-JP" altLang="en-US" sz="3200" dirty="0" smtClean="0">
                <a:solidFill>
                  <a:srgbClr val="FFFF00"/>
                </a:solidFill>
                <a:latin typeface="Meiryo UI" panose="020B0604030504040204" pitchFamily="50" charset="-128"/>
                <a:ea typeface="Meiryo UI" panose="020B0604030504040204" pitchFamily="50" charset="-128"/>
              </a:rPr>
              <a:t>！</a:t>
            </a:r>
            <a:endParaRPr lang="en-US" altLang="ja-JP" sz="3200" dirty="0" smtClean="0">
              <a:solidFill>
                <a:srgbClr val="FFFF00"/>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59699" y="581029"/>
            <a:ext cx="7029360"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-3</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YouTube</a:t>
            </a:r>
            <a:r>
              <a:rPr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に</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限定公開</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0" y="156096"/>
            <a:ext cx="3173113" cy="461665"/>
          </a:xfrm>
          <a:prstGeom prst="rect">
            <a:avLst/>
          </a:prstGeom>
          <a:noFill/>
        </p:spPr>
        <p:txBody>
          <a:bodyPr wrap="none" rtlCol="0">
            <a:spAutoFit/>
          </a:bodyPr>
          <a:lstStyle/>
          <a:p>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‶YouTube”</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動画公開</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65</a:t>
            </a:fld>
            <a:endParaRPr lang="en-US"/>
          </a:p>
        </p:txBody>
      </p:sp>
    </p:spTree>
    <p:extLst>
      <p:ext uri="{BB962C8B-B14F-4D97-AF65-F5344CB8AC3E}">
        <p14:creationId xmlns:p14="http://schemas.microsoft.com/office/powerpoint/2010/main" val="2362890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947611" y="6025739"/>
            <a:ext cx="2023311" cy="379656"/>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　　　アイコンをタップ</a:t>
            </a:r>
          </a:p>
        </p:txBody>
      </p:sp>
      <p:sp>
        <p:nvSpPr>
          <p:cNvPr id="13" name="テキスト ボックス 12"/>
          <p:cNvSpPr txBox="1"/>
          <p:nvPr/>
        </p:nvSpPr>
        <p:spPr>
          <a:xfrm>
            <a:off x="4131565" y="6025739"/>
            <a:ext cx="1665841" cy="379656"/>
          </a:xfrm>
          <a:prstGeom prst="rect">
            <a:avLst/>
          </a:prstGeom>
          <a:noFill/>
        </p:spPr>
        <p:txBody>
          <a:bodyPr wrap="none" rtlCol="0">
            <a:spAutoFit/>
          </a:bodyPr>
          <a:lstStyle/>
          <a:p>
            <a:r>
              <a:rPr kumimoji="1" lang="ja-JP" altLang="en-US" sz="1867" dirty="0">
                <a:solidFill>
                  <a:schemeClr val="tx1">
                    <a:lumMod val="65000"/>
                    <a:lumOff val="35000"/>
                  </a:schemeClr>
                </a:solidFill>
                <a:latin typeface="Meiryo UI" panose="020B0604030504040204" pitchFamily="50" charset="-128"/>
                <a:ea typeface="Meiryo UI" panose="020B0604030504040204" pitchFamily="50" charset="-128"/>
              </a:rPr>
              <a:t>共有を選びます</a:t>
            </a:r>
          </a:p>
        </p:txBody>
      </p:sp>
      <p:grpSp>
        <p:nvGrpSpPr>
          <p:cNvPr id="5" name="グループ化 4"/>
          <p:cNvGrpSpPr/>
          <p:nvPr/>
        </p:nvGrpSpPr>
        <p:grpSpPr>
          <a:xfrm>
            <a:off x="1007434" y="1796819"/>
            <a:ext cx="5509708" cy="4128461"/>
            <a:chOff x="755575" y="1347614"/>
            <a:chExt cx="4132281" cy="3096346"/>
          </a:xfrm>
        </p:grpSpPr>
        <p:pic>
          <p:nvPicPr>
            <p:cNvPr id="16" name="図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5" y="1347614"/>
              <a:ext cx="1744420" cy="3096346"/>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3439" y="1347615"/>
              <a:ext cx="1744417" cy="3096342"/>
            </a:xfrm>
            <a:prstGeom prst="rect">
              <a:avLst/>
            </a:prstGeom>
          </p:spPr>
        </p:pic>
        <p:sp>
          <p:nvSpPr>
            <p:cNvPr id="12" name="右矢印 11"/>
            <p:cNvSpPr/>
            <p:nvPr/>
          </p:nvSpPr>
          <p:spPr>
            <a:xfrm>
              <a:off x="2683994" y="2716886"/>
              <a:ext cx="327877" cy="302608"/>
            </a:xfrm>
            <a:prstGeom prst="right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正方形/長方形 17"/>
            <p:cNvSpPr/>
            <p:nvPr/>
          </p:nvSpPr>
          <p:spPr>
            <a:xfrm>
              <a:off x="3143439" y="3808309"/>
              <a:ext cx="994385" cy="31103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正方形/長方形 19"/>
            <p:cNvSpPr/>
            <p:nvPr/>
          </p:nvSpPr>
          <p:spPr>
            <a:xfrm>
              <a:off x="2272021" y="1925666"/>
              <a:ext cx="311547" cy="29622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0662" y="6059606"/>
            <a:ext cx="377839" cy="344359"/>
          </a:xfrm>
          <a:prstGeom prst="rect">
            <a:avLst/>
          </a:prstGeom>
        </p:spPr>
      </p:pic>
      <p:sp>
        <p:nvSpPr>
          <p:cNvPr id="14" name="テキスト ボックス 13"/>
          <p:cNvSpPr txBox="1"/>
          <p:nvPr/>
        </p:nvSpPr>
        <p:spPr>
          <a:xfrm>
            <a:off x="359700" y="570386"/>
            <a:ext cx="7673896"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-4</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共有の選択・</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URL</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をコピー</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0" y="166966"/>
            <a:ext cx="3873753" cy="461665"/>
          </a:xfrm>
          <a:prstGeom prst="rect">
            <a:avLst/>
          </a:prstGeom>
          <a:noFill/>
        </p:spPr>
        <p:txBody>
          <a:bodyPr wrap="none" rtlCol="0">
            <a:spAutoFit/>
          </a:bodyPr>
          <a:lstStyle/>
          <a:p>
            <a:r>
              <a:rPr kumimoji="1" lang="en-US" altLang="ja-JP" sz="2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400" dirty="0" err="1" smtClean="0">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共有</a:t>
            </a:r>
          </a:p>
        </p:txBody>
      </p:sp>
      <p:sp>
        <p:nvSpPr>
          <p:cNvPr id="21" name="テキスト ボックス 20"/>
          <p:cNvSpPr txBox="1"/>
          <p:nvPr/>
        </p:nvSpPr>
        <p:spPr>
          <a:xfrm>
            <a:off x="7254383" y="5953957"/>
            <a:ext cx="3693703" cy="369332"/>
          </a:xfrm>
          <a:prstGeom prst="rect">
            <a:avLst/>
          </a:prstGeom>
          <a:noFill/>
        </p:spPr>
        <p:txBody>
          <a:bodyPr wrap="squar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コピーを押して</a:t>
            </a:r>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URL</a:t>
            </a:r>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をコピー</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しておきます</a:t>
            </a:r>
          </a:p>
        </p:txBody>
      </p:sp>
      <p:pic>
        <p:nvPicPr>
          <p:cNvPr id="22" name="図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54382" y="1797542"/>
            <a:ext cx="2325483" cy="4127734"/>
          </a:xfrm>
          <a:prstGeom prst="rect">
            <a:avLst/>
          </a:prstGeom>
        </p:spPr>
      </p:pic>
      <p:sp>
        <p:nvSpPr>
          <p:cNvPr id="29" name="正方形/長方形 28"/>
          <p:cNvSpPr/>
          <p:nvPr/>
        </p:nvSpPr>
        <p:spPr>
          <a:xfrm>
            <a:off x="8553704" y="4572920"/>
            <a:ext cx="695072" cy="789655"/>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66</a:t>
            </a:fld>
            <a:endParaRPr lang="en-US"/>
          </a:p>
        </p:txBody>
      </p:sp>
    </p:spTree>
    <p:extLst>
      <p:ext uri="{BB962C8B-B14F-4D97-AF65-F5344CB8AC3E}">
        <p14:creationId xmlns:p14="http://schemas.microsoft.com/office/powerpoint/2010/main" val="1723099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9700" y="628631"/>
            <a:ext cx="8768747" cy="1446550"/>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-5</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 </a:t>
            </a:r>
            <a:r>
              <a:rPr kumimoji="1" lang="en-US" altLang="ja-JP" sz="4400" b="1" dirty="0" err="1">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アプリ</a:t>
            </a:r>
            <a:r>
              <a:rPr kumimoji="1"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を</a:t>
            </a:r>
            <a:endParaRPr kumimoji="1"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　</a:t>
            </a:r>
            <a:r>
              <a:rPr kumimoji="1" lang="ja-JP" altLang="en-US" sz="4400" b="1" dirty="0" smtClean="0">
                <a:solidFill>
                  <a:schemeClr val="tx1">
                    <a:lumMod val="65000"/>
                    <a:lumOff val="35000"/>
                  </a:schemeClr>
                </a:solidFill>
                <a:latin typeface="Meiryo UI" panose="020B0604030504040204" pitchFamily="50" charset="-128"/>
                <a:ea typeface="Meiryo UI" panose="020B0604030504040204" pitchFamily="50" charset="-128"/>
              </a:rPr>
              <a:t>　　 インストール</a:t>
            </a:r>
            <a:r>
              <a:rPr kumimoji="1"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・タップして起動</a:t>
            </a:r>
            <a:endParaRPr kumimoji="1"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028" name="Picture 4" descr="ãGoogleClassroom apuriãã®ç»åæ¤ç´¢çµæ"/>
          <p:cNvPicPr>
            <a:picLocks noChangeAspect="1" noChangeArrowheads="1"/>
          </p:cNvPicPr>
          <p:nvPr/>
        </p:nvPicPr>
        <p:blipFill rotWithShape="1">
          <a:blip r:embed="rId3">
            <a:extLst>
              <a:ext uri="{28A0092B-C50C-407E-A947-70E740481C1C}">
                <a14:useLocalDpi xmlns:a14="http://schemas.microsoft.com/office/drawing/2010/main" val="0"/>
              </a:ext>
            </a:extLst>
          </a:blip>
          <a:srcRect l="32139" t="15925" r="32194" b="15820"/>
          <a:stretch/>
        </p:blipFill>
        <p:spPr bwMode="auto">
          <a:xfrm>
            <a:off x="4135665" y="3283565"/>
            <a:ext cx="1676401" cy="1684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GoogleClassroom ã¢ããª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617" y="3283565"/>
            <a:ext cx="1684234" cy="168423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555320" y="5122532"/>
            <a:ext cx="938077" cy="369332"/>
          </a:xfrm>
          <a:prstGeom prst="rect">
            <a:avLst/>
          </a:prstGeom>
          <a:noFill/>
        </p:spPr>
        <p:txBody>
          <a:bodyPr wrap="none" rtlCol="0">
            <a:spAutoFit/>
          </a:bodyPr>
          <a:lstStyle/>
          <a:p>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iPhone</a:t>
            </a:r>
            <a:endPar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755555" y="5122532"/>
            <a:ext cx="1058303" cy="369332"/>
          </a:xfrm>
          <a:prstGeom prst="rect">
            <a:avLst/>
          </a:prstGeom>
          <a:noFill/>
        </p:spPr>
        <p:txBody>
          <a:bodyPr wrap="none" rtlCol="0">
            <a:spAutoFit/>
          </a:bodyPr>
          <a:lstStyle/>
          <a:p>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Android</a:t>
            </a:r>
            <a:endPar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0" y="166966"/>
            <a:ext cx="3873753" cy="461665"/>
          </a:xfrm>
          <a:prstGeom prst="rect">
            <a:avLst/>
          </a:prstGeom>
          <a:noFill/>
        </p:spPr>
        <p:txBody>
          <a:bodyPr wrap="none" rtlCol="0">
            <a:spAutoFit/>
          </a:bodyPr>
          <a:lstStyle/>
          <a:p>
            <a:r>
              <a:rPr kumimoji="1" lang="en-US" altLang="ja-JP" sz="2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400" dirty="0" err="1" smtClean="0">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共有</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67</a:t>
            </a:fld>
            <a:endParaRPr lang="en-US"/>
          </a:p>
        </p:txBody>
      </p:sp>
    </p:spTree>
    <p:extLst>
      <p:ext uri="{BB962C8B-B14F-4D97-AF65-F5344CB8AC3E}">
        <p14:creationId xmlns:p14="http://schemas.microsoft.com/office/powerpoint/2010/main" val="4175895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9700" y="628631"/>
            <a:ext cx="4644220"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-6</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クラス参加①</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465" y="1921782"/>
            <a:ext cx="2522624" cy="4477657"/>
          </a:xfrm>
          <a:prstGeom prst="rect">
            <a:avLst/>
          </a:prstGeom>
          <a:ln>
            <a:solidFill>
              <a:schemeClr val="bg1">
                <a:lumMod val="75000"/>
              </a:schemeClr>
            </a:solidFill>
          </a:ln>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341" y="1921782"/>
            <a:ext cx="2522624" cy="4477657"/>
          </a:xfrm>
          <a:prstGeom prst="rect">
            <a:avLst/>
          </a:prstGeom>
          <a:ln>
            <a:solidFill>
              <a:schemeClr val="bg1">
                <a:lumMod val="75000"/>
              </a:schemeClr>
            </a:solidFill>
          </a:ln>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3607" y="1921782"/>
            <a:ext cx="2522624" cy="4477657"/>
          </a:xfrm>
          <a:prstGeom prst="rect">
            <a:avLst/>
          </a:prstGeom>
          <a:ln>
            <a:solidFill>
              <a:schemeClr val="bg1">
                <a:lumMod val="75000"/>
              </a:schemeClr>
            </a:solidFill>
          </a:ln>
        </p:spPr>
      </p:pic>
      <p:sp>
        <p:nvSpPr>
          <p:cNvPr id="13" name="右矢印 12"/>
          <p:cNvSpPr/>
          <p:nvPr/>
        </p:nvSpPr>
        <p:spPr>
          <a:xfrm>
            <a:off x="4225089" y="3590925"/>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7345660" y="3590925"/>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734892" y="2009797"/>
            <a:ext cx="564200" cy="56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949372" y="3024868"/>
            <a:ext cx="2396288" cy="566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9927772" y="2095953"/>
            <a:ext cx="480402" cy="566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7071" y="166966"/>
            <a:ext cx="3873753" cy="461665"/>
          </a:xfrm>
          <a:prstGeom prst="rect">
            <a:avLst/>
          </a:prstGeom>
          <a:noFill/>
        </p:spPr>
        <p:txBody>
          <a:bodyPr wrap="none" rtlCol="0">
            <a:spAutoFit/>
          </a:bodyPr>
          <a:lstStyle/>
          <a:p>
            <a:r>
              <a:rPr kumimoji="1" lang="en-US" altLang="ja-JP" sz="2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400" dirty="0" err="1" smtClean="0">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共有</a:t>
            </a:r>
          </a:p>
        </p:txBody>
      </p:sp>
      <p:sp>
        <p:nvSpPr>
          <p:cNvPr id="20" name="テキスト ボックス 19"/>
          <p:cNvSpPr txBox="1"/>
          <p:nvPr/>
        </p:nvSpPr>
        <p:spPr>
          <a:xfrm>
            <a:off x="1708032" y="1490405"/>
            <a:ext cx="2521844" cy="369332"/>
          </a:xfrm>
          <a:prstGeom prst="rect">
            <a:avLst/>
          </a:prstGeom>
          <a:noFill/>
        </p:spPr>
        <p:txBody>
          <a:bodyPr wrap="none" rtlCol="0">
            <a:spAutoFit/>
          </a:bodyPr>
          <a:lstStyle/>
          <a:p>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画面右上の「＋」を</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クリック</a:t>
            </a:r>
          </a:p>
        </p:txBody>
      </p:sp>
      <p:sp>
        <p:nvSpPr>
          <p:cNvPr id="21" name="テキスト ボックス 20"/>
          <p:cNvSpPr txBox="1"/>
          <p:nvPr/>
        </p:nvSpPr>
        <p:spPr>
          <a:xfrm>
            <a:off x="5192178" y="1490405"/>
            <a:ext cx="1830950" cy="369332"/>
          </a:xfrm>
          <a:prstGeom prst="rect">
            <a:avLst/>
          </a:prstGeom>
          <a:noFill/>
        </p:spPr>
        <p:txBody>
          <a:bodyPr wrap="non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クラスコードを入力</a:t>
            </a:r>
          </a:p>
        </p:txBody>
      </p:sp>
      <p:sp>
        <p:nvSpPr>
          <p:cNvPr id="22" name="テキスト ボックス 21"/>
          <p:cNvSpPr txBox="1"/>
          <p:nvPr/>
        </p:nvSpPr>
        <p:spPr>
          <a:xfrm>
            <a:off x="8517770" y="1490405"/>
            <a:ext cx="1289135" cy="369332"/>
          </a:xfrm>
          <a:prstGeom prst="rect">
            <a:avLst/>
          </a:prstGeom>
          <a:noFill/>
        </p:spPr>
        <p:txBody>
          <a:bodyPr wrap="non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参加をタップ</a:t>
            </a:r>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68</a:t>
            </a:fld>
            <a:endParaRPr lang="en-US"/>
          </a:p>
        </p:txBody>
      </p:sp>
    </p:spTree>
    <p:extLst>
      <p:ext uri="{BB962C8B-B14F-4D97-AF65-F5344CB8AC3E}">
        <p14:creationId xmlns:p14="http://schemas.microsoft.com/office/powerpoint/2010/main" val="4177759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419" y="1921782"/>
            <a:ext cx="2532723" cy="4495582"/>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455" y="1921782"/>
            <a:ext cx="2547666" cy="4522107"/>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377" y="1921782"/>
            <a:ext cx="2555855" cy="4536642"/>
          </a:xfrm>
          <a:prstGeom prst="rect">
            <a:avLst/>
          </a:prstGeom>
        </p:spPr>
      </p:pic>
      <p:sp>
        <p:nvSpPr>
          <p:cNvPr id="4" name="テキスト ボックス 3"/>
          <p:cNvSpPr txBox="1"/>
          <p:nvPr/>
        </p:nvSpPr>
        <p:spPr>
          <a:xfrm>
            <a:off x="359700" y="628631"/>
            <a:ext cx="4644220"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-7</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クラス参加③</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右矢印 12"/>
          <p:cNvSpPr/>
          <p:nvPr/>
        </p:nvSpPr>
        <p:spPr>
          <a:xfrm>
            <a:off x="4138001" y="3590925"/>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7258572" y="3590925"/>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213492" y="3645698"/>
            <a:ext cx="564200" cy="56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789226" y="2569915"/>
            <a:ext cx="2469345" cy="566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873343" y="4677573"/>
            <a:ext cx="1240265" cy="370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0" y="166966"/>
            <a:ext cx="3873753" cy="461665"/>
          </a:xfrm>
          <a:prstGeom prst="rect">
            <a:avLst/>
          </a:prstGeom>
          <a:noFill/>
        </p:spPr>
        <p:txBody>
          <a:bodyPr wrap="none" rtlCol="0">
            <a:spAutoFit/>
          </a:bodyPr>
          <a:lstStyle/>
          <a:p>
            <a:r>
              <a:rPr kumimoji="1" lang="en-US" altLang="ja-JP" sz="2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400" dirty="0" err="1" smtClean="0">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共有</a:t>
            </a:r>
          </a:p>
        </p:txBody>
      </p:sp>
      <p:sp>
        <p:nvSpPr>
          <p:cNvPr id="20" name="テキスト ボックス 19"/>
          <p:cNvSpPr txBox="1"/>
          <p:nvPr/>
        </p:nvSpPr>
        <p:spPr>
          <a:xfrm>
            <a:off x="1790849" y="1397172"/>
            <a:ext cx="2206053" cy="369332"/>
          </a:xfrm>
          <a:prstGeom prst="rect">
            <a:avLst/>
          </a:prstGeom>
          <a:noFill/>
        </p:spPr>
        <p:txBody>
          <a:bodyPr wrap="non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クラス</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共有」を</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タップ</a:t>
            </a:r>
          </a:p>
        </p:txBody>
      </p:sp>
      <p:sp>
        <p:nvSpPr>
          <p:cNvPr id="21" name="テキスト ボックス 20"/>
          <p:cNvSpPr txBox="1"/>
          <p:nvPr/>
        </p:nvSpPr>
        <p:spPr>
          <a:xfrm>
            <a:off x="4748455" y="1310403"/>
            <a:ext cx="2850679" cy="584775"/>
          </a:xfrm>
          <a:prstGeom prst="rect">
            <a:avLst/>
          </a:prstGeom>
          <a:noFill/>
        </p:spPr>
        <p:txBody>
          <a:bodyPr wrap="square" rtlCol="0">
            <a:spAutoFit/>
          </a:bodyPr>
          <a:lstStyle/>
          <a:p>
            <a:r>
              <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rPr>
              <a:t>学校名・名前・動画名を入力後</a:t>
            </a:r>
            <a:endParaRPr kumimoji="1" lang="en-US" altLang="ja-JP" sz="1600"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sz="1600" dirty="0" smtClean="0">
                <a:solidFill>
                  <a:schemeClr val="tx1">
                    <a:lumMod val="65000"/>
                    <a:lumOff val="35000"/>
                  </a:schemeClr>
                </a:solidFill>
                <a:latin typeface="Meiryo UI" panose="020B0604030504040204" pitchFamily="50" charset="-128"/>
                <a:ea typeface="Meiryo UI" panose="020B0604030504040204" pitchFamily="50" charset="-128"/>
              </a:rPr>
              <a:t>「クリップアイコン」を</a:t>
            </a:r>
            <a:r>
              <a:rPr kumimoji="1" lang="ja-JP" altLang="en-US" sz="1600" dirty="0">
                <a:solidFill>
                  <a:schemeClr val="tx1">
                    <a:lumMod val="65000"/>
                    <a:lumOff val="35000"/>
                  </a:schemeClr>
                </a:solidFill>
                <a:latin typeface="Meiryo UI" panose="020B0604030504040204" pitchFamily="50" charset="-128"/>
                <a:ea typeface="Meiryo UI" panose="020B0604030504040204" pitchFamily="50" charset="-128"/>
              </a:rPr>
              <a:t>タップ</a:t>
            </a:r>
          </a:p>
        </p:txBody>
      </p:sp>
      <p:sp>
        <p:nvSpPr>
          <p:cNvPr id="22" name="テキスト ボックス 21"/>
          <p:cNvSpPr txBox="1"/>
          <p:nvPr/>
        </p:nvSpPr>
        <p:spPr>
          <a:xfrm>
            <a:off x="8261498" y="1418124"/>
            <a:ext cx="1524776" cy="369332"/>
          </a:xfrm>
          <a:prstGeom prst="rect">
            <a:avLst/>
          </a:prstGeom>
          <a:noFill/>
        </p:spPr>
        <p:txBody>
          <a:bodyPr wrap="none" rtlCol="0">
            <a:spAutoFit/>
          </a:bodyPr>
          <a:lstStyle/>
          <a:p>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「リンク」を</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タップ</a:t>
            </a:r>
          </a:p>
        </p:txBody>
      </p:sp>
      <p:sp>
        <p:nvSpPr>
          <p:cNvPr id="25" name="円/楕円 24"/>
          <p:cNvSpPr/>
          <p:nvPr/>
        </p:nvSpPr>
        <p:spPr>
          <a:xfrm>
            <a:off x="6516821" y="2151403"/>
            <a:ext cx="325097" cy="3250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D9226DAE-D732-0D44-A3A9-3426432CAC1A}" type="slidenum">
              <a:rPr lang="en-US" smtClean="0"/>
              <a:t>69</a:t>
            </a:fld>
            <a:endParaRPr lang="en-US"/>
          </a:p>
        </p:txBody>
      </p:sp>
    </p:spTree>
    <p:extLst>
      <p:ext uri="{BB962C8B-B14F-4D97-AF65-F5344CB8AC3E}">
        <p14:creationId xmlns:p14="http://schemas.microsoft.com/office/powerpoint/2010/main" val="240408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45944"/>
            <a:ext cx="10515600" cy="1325563"/>
          </a:xfrm>
        </p:spPr>
        <p:txBody>
          <a:bodyPr/>
          <a:lstStyle/>
          <a:p>
            <a:pPr algn="ct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ICT</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活用研修　</a:t>
            </a: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dirty="0" smtClean="0">
                <a:solidFill>
                  <a:schemeClr val="tx1">
                    <a:lumMod val="75000"/>
                    <a:lumOff val="25000"/>
                  </a:schemeClr>
                </a:solidFill>
                <a:latin typeface="Meiryo UI" panose="020B0604030504040204" pitchFamily="50" charset="-128"/>
                <a:ea typeface="Meiryo UI" panose="020B0604030504040204" pitchFamily="50" charset="-128"/>
              </a:rPr>
              <a:t>日目</a:t>
            </a:r>
            <a:endParaRPr kumimoji="1" lang="ja-JP" altLang="en-US"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7</a:t>
            </a:fld>
            <a:endParaRPr lang="en-US"/>
          </a:p>
        </p:txBody>
      </p:sp>
    </p:spTree>
    <p:extLst>
      <p:ext uri="{BB962C8B-B14F-4D97-AF65-F5344CB8AC3E}">
        <p14:creationId xmlns:p14="http://schemas.microsoft.com/office/powerpoint/2010/main" val="1704014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79" y="2117050"/>
            <a:ext cx="2595962" cy="4607832"/>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326" y="2117050"/>
            <a:ext cx="2520835" cy="447448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38" y="2011929"/>
            <a:ext cx="2603190" cy="4620663"/>
          </a:xfrm>
          <a:prstGeom prst="rect">
            <a:avLst/>
          </a:prstGeom>
        </p:spPr>
      </p:pic>
      <p:sp>
        <p:nvSpPr>
          <p:cNvPr id="4" name="テキスト ボックス 3"/>
          <p:cNvSpPr txBox="1"/>
          <p:nvPr/>
        </p:nvSpPr>
        <p:spPr>
          <a:xfrm>
            <a:off x="359700" y="628631"/>
            <a:ext cx="4644220" cy="769441"/>
          </a:xfrm>
          <a:prstGeom prst="rect">
            <a:avLst/>
          </a:prstGeom>
          <a:noFill/>
        </p:spPr>
        <p:txBody>
          <a:bodyPr wrap="none" rtlCol="0">
            <a:spAutoFit/>
          </a:bodyPr>
          <a:lstStyle/>
          <a:p>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③</a:t>
            </a:r>
            <a:r>
              <a:rPr lang="en-US" altLang="ja-JP" sz="4400" b="1" dirty="0" smtClean="0">
                <a:solidFill>
                  <a:schemeClr val="tx1">
                    <a:lumMod val="65000"/>
                    <a:lumOff val="35000"/>
                  </a:schemeClr>
                </a:solidFill>
                <a:latin typeface="Meiryo UI" panose="020B0604030504040204" pitchFamily="50" charset="-128"/>
                <a:ea typeface="Meiryo UI" panose="020B0604030504040204" pitchFamily="50" charset="-128"/>
              </a:rPr>
              <a:t>-7</a:t>
            </a:r>
            <a:r>
              <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4400" b="1" dirty="0">
                <a:solidFill>
                  <a:schemeClr val="tx1">
                    <a:lumMod val="65000"/>
                    <a:lumOff val="35000"/>
                  </a:schemeClr>
                </a:solidFill>
                <a:latin typeface="Meiryo UI" panose="020B0604030504040204" pitchFamily="50" charset="-128"/>
                <a:ea typeface="Meiryo UI" panose="020B0604030504040204" pitchFamily="50" charset="-128"/>
              </a:rPr>
              <a:t>クラス参加④</a:t>
            </a:r>
            <a:endParaRPr lang="en-US" altLang="ja-JP" sz="4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3" name="右矢印 12"/>
          <p:cNvSpPr/>
          <p:nvPr/>
        </p:nvSpPr>
        <p:spPr>
          <a:xfrm>
            <a:off x="4094461" y="3765093"/>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7215032" y="3765093"/>
            <a:ext cx="724283" cy="4789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822169" y="2319778"/>
            <a:ext cx="429391" cy="3975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829803" y="4479468"/>
            <a:ext cx="2569038" cy="1200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0" y="166966"/>
            <a:ext cx="3873753" cy="461665"/>
          </a:xfrm>
          <a:prstGeom prst="rect">
            <a:avLst/>
          </a:prstGeom>
          <a:noFill/>
        </p:spPr>
        <p:txBody>
          <a:bodyPr wrap="none" rtlCol="0">
            <a:spAutoFit/>
          </a:bodyPr>
          <a:lstStyle/>
          <a:p>
            <a:r>
              <a:rPr kumimoji="1" lang="en-US" altLang="ja-JP" sz="2400"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400" dirty="0" err="1" smtClean="0">
                <a:solidFill>
                  <a:schemeClr val="tx1">
                    <a:lumMod val="65000"/>
                    <a:lumOff val="35000"/>
                  </a:schemeClr>
                </a:solidFill>
                <a:latin typeface="Meiryo UI" panose="020B0604030504040204" pitchFamily="50" charset="-128"/>
                <a:ea typeface="Meiryo UI" panose="020B0604030504040204" pitchFamily="50" charset="-128"/>
              </a:rPr>
              <a:t>GoogleClassroom</a:t>
            </a:r>
            <a:r>
              <a:rPr kumimoji="1" lang="en-US" altLang="ja-JP" sz="240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で</a:t>
            </a:r>
            <a:r>
              <a:rPr kumimoji="1"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共有</a:t>
            </a:r>
          </a:p>
        </p:txBody>
      </p:sp>
      <p:sp>
        <p:nvSpPr>
          <p:cNvPr id="20" name="テキスト ボックス 19"/>
          <p:cNvSpPr txBox="1"/>
          <p:nvPr/>
        </p:nvSpPr>
        <p:spPr>
          <a:xfrm>
            <a:off x="1499995" y="1372120"/>
            <a:ext cx="2799164" cy="646331"/>
          </a:xfrm>
          <a:prstGeom prst="rect">
            <a:avLst/>
          </a:prstGeom>
          <a:noFill/>
        </p:spPr>
        <p:txBody>
          <a:bodyPr wrap="non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先ほどコピー</a:t>
            </a:r>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した</a:t>
            </a:r>
            <a:r>
              <a:rPr kumimoji="1"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YouTube</a:t>
            </a:r>
            <a:endPar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rPr>
              <a:t>URL</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をペースト・追加をタップ</a:t>
            </a:r>
          </a:p>
        </p:txBody>
      </p:sp>
      <p:sp>
        <p:nvSpPr>
          <p:cNvPr id="21" name="テキスト ボックス 20"/>
          <p:cNvSpPr txBox="1"/>
          <p:nvPr/>
        </p:nvSpPr>
        <p:spPr>
          <a:xfrm>
            <a:off x="4704915" y="1484571"/>
            <a:ext cx="2850679" cy="646331"/>
          </a:xfrm>
          <a:prstGeom prst="rect">
            <a:avLst/>
          </a:prstGeom>
          <a:noFill/>
        </p:spPr>
        <p:txBody>
          <a:bodyPr wrap="squar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情報と添付ファイルが整ったら</a:t>
            </a:r>
            <a:endPar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紙飛行機アイコンをタップ</a:t>
            </a:r>
          </a:p>
        </p:txBody>
      </p:sp>
      <p:sp>
        <p:nvSpPr>
          <p:cNvPr id="22" name="テキスト ボックス 21"/>
          <p:cNvSpPr txBox="1"/>
          <p:nvPr/>
        </p:nvSpPr>
        <p:spPr>
          <a:xfrm>
            <a:off x="7970822" y="1592292"/>
            <a:ext cx="2212465" cy="369332"/>
          </a:xfrm>
          <a:prstGeom prst="rect">
            <a:avLst/>
          </a:prstGeom>
          <a:noFill/>
        </p:spPr>
        <p:txBody>
          <a:bodyPr wrap="none" rtlCol="0">
            <a:spAutoFit/>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クラスに共有されました</a:t>
            </a:r>
          </a:p>
        </p:txBody>
      </p:sp>
      <p:sp>
        <p:nvSpPr>
          <p:cNvPr id="7" name="正方形/長方形 6"/>
          <p:cNvSpPr/>
          <p:nvPr/>
        </p:nvSpPr>
        <p:spPr>
          <a:xfrm>
            <a:off x="1761164" y="3069768"/>
            <a:ext cx="2177199" cy="485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583729" y="3765093"/>
            <a:ext cx="394200" cy="3333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70</a:t>
            </a:fld>
            <a:endParaRPr lang="en-US"/>
          </a:p>
        </p:txBody>
      </p:sp>
    </p:spTree>
    <p:extLst>
      <p:ext uri="{BB962C8B-B14F-4D97-AF65-F5344CB8AC3E}">
        <p14:creationId xmlns:p14="http://schemas.microsoft.com/office/powerpoint/2010/main" val="1021125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315686" y="571955"/>
            <a:ext cx="10515600" cy="898898"/>
          </a:xfrm>
        </p:spPr>
        <p:txBody>
          <a:bodyPr>
            <a:normAutofit/>
          </a:bodyPr>
          <a:lstStyle/>
          <a:p>
            <a:r>
              <a:rPr lang="ja-JP" altLang="en-US" dirty="0">
                <a:solidFill>
                  <a:schemeClr val="tx1">
                    <a:lumMod val="65000"/>
                    <a:lumOff val="35000"/>
                  </a:schemeClr>
                </a:solidFill>
              </a:rPr>
              <a:t>グループワーク：動画の撮影・共有</a:t>
            </a:r>
            <a:endParaRPr lang="en-US" dirty="0">
              <a:solidFill>
                <a:schemeClr val="tx1">
                  <a:lumMod val="65000"/>
                  <a:lumOff val="35000"/>
                </a:schemeClr>
              </a:solidFill>
            </a:endParaRPr>
          </a:p>
        </p:txBody>
      </p:sp>
      <p:sp>
        <p:nvSpPr>
          <p:cNvPr id="11" name="Content Placeholder 10">
            <a:extLst>
              <a:ext uri="{FF2B5EF4-FFF2-40B4-BE49-F238E27FC236}">
                <a16:creationId xmlns="" xmlns:a16="http://schemas.microsoft.com/office/drawing/2014/main" id="{FD26E4EA-66DD-0846-8550-E5E3BEB54A59}"/>
              </a:ext>
            </a:extLst>
          </p:cNvPr>
          <p:cNvSpPr>
            <a:spLocks noGrp="1"/>
          </p:cNvSpPr>
          <p:nvPr>
            <p:ph sz="half" idx="1"/>
          </p:nvPr>
        </p:nvSpPr>
        <p:spPr>
          <a:xfrm>
            <a:off x="838199" y="1461550"/>
            <a:ext cx="8567057" cy="4962151"/>
          </a:xfrm>
        </p:spPr>
        <p:txBody>
          <a:bodyPr/>
          <a:lstStyle/>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撮影場所へグループで移動</a:t>
            </a:r>
            <a:endParaRPr kumimoji="1"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指導</a:t>
            </a:r>
            <a:r>
              <a:rPr kumimoji="1"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案シート</a:t>
            </a:r>
            <a:r>
              <a:rPr kumimoji="1" lang="en-US" altLang="ja-JP" dirty="0" smtClean="0">
                <a:solidFill>
                  <a:schemeClr val="tx1">
                    <a:lumMod val="65000"/>
                    <a:lumOff val="35000"/>
                  </a:schemeClr>
                </a:solidFill>
                <a:latin typeface="Meiryo UI" panose="020B0604030504040204" pitchFamily="50" charset="-128"/>
                <a:ea typeface="Meiryo UI" panose="020B0604030504040204" pitchFamily="50" charset="-128"/>
              </a:rPr>
              <a:t>No.2</a:t>
            </a:r>
            <a:r>
              <a:rPr kumimoji="1" lang="ja-JP" altLang="en-US" dirty="0">
                <a:solidFill>
                  <a:schemeClr val="tx1">
                    <a:lumMod val="65000"/>
                    <a:lumOff val="35000"/>
                  </a:schemeClr>
                </a:solidFill>
                <a:latin typeface="Meiryo UI" panose="020B0604030504040204" pitchFamily="50" charset="-128"/>
                <a:ea typeface="Meiryo UI" panose="020B0604030504040204" pitchFamily="50" charset="-128"/>
              </a:rPr>
              <a:t>および</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“技術指導まとめシート”を元に動画撮影の流れについて確認</a:t>
            </a:r>
            <a:endParaRPr lang="en-US" altLang="ja-JP" dirty="0">
              <a:solidFill>
                <a:schemeClr val="tx1">
                  <a:lumMod val="65000"/>
                  <a:lumOff val="35000"/>
                </a:schemeClr>
              </a:solidFill>
            </a:endParaRPr>
          </a:p>
          <a:p>
            <a:r>
              <a:rPr lang="ja-JP" altLang="en-US" dirty="0">
                <a:solidFill>
                  <a:schemeClr val="tx1">
                    <a:lumMod val="65000"/>
                    <a:lumOff val="35000"/>
                  </a:schemeClr>
                </a:solidFill>
              </a:rPr>
              <a:t>お互いのスマートフォンで、動画収録</a:t>
            </a:r>
            <a:endParaRPr lang="en-US" dirty="0">
              <a:solidFill>
                <a:schemeClr val="tx1">
                  <a:lumMod val="65000"/>
                  <a:lumOff val="35000"/>
                </a:schemeClr>
              </a:solidFill>
            </a:endParaRPr>
          </a:p>
          <a:p>
            <a:r>
              <a:rPr lang="ja-JP" altLang="en-US" dirty="0">
                <a:solidFill>
                  <a:schemeClr val="tx1">
                    <a:lumMod val="65000"/>
                    <a:lumOff val="35000"/>
                  </a:schemeClr>
                </a:solidFill>
              </a:rPr>
              <a:t>撮影者に対して、実演側が撮影を指示する</a:t>
            </a:r>
            <a:endParaRPr lang="en-US" dirty="0">
              <a:solidFill>
                <a:schemeClr val="tx1">
                  <a:lumMod val="65000"/>
                  <a:lumOff val="35000"/>
                </a:schemeClr>
              </a:solidFill>
            </a:endParaRPr>
          </a:p>
          <a:p>
            <a:r>
              <a:rPr lang="ja-JP" altLang="en-US" dirty="0">
                <a:solidFill>
                  <a:schemeClr val="tx1">
                    <a:lumMod val="65000"/>
                    <a:lumOff val="35000"/>
                  </a:schemeClr>
                </a:solidFill>
              </a:rPr>
              <a:t>撮影した動画を共有する</a:t>
            </a:r>
            <a:endParaRPr lang="en-US" dirty="0">
              <a:solidFill>
                <a:schemeClr val="tx1">
                  <a:lumMod val="65000"/>
                  <a:lumOff val="35000"/>
                </a:schemeClr>
              </a:solidFill>
            </a:endParaRPr>
          </a:p>
          <a:p>
            <a:r>
              <a:rPr lang="ja-JP" altLang="en-US" dirty="0">
                <a:solidFill>
                  <a:schemeClr val="tx1">
                    <a:lumMod val="65000"/>
                    <a:lumOff val="35000"/>
                  </a:schemeClr>
                </a:solidFill>
              </a:rPr>
              <a:t>必要に応じ</a:t>
            </a:r>
            <a:r>
              <a:rPr lang="ja-JP" altLang="en-US" dirty="0" smtClean="0">
                <a:solidFill>
                  <a:schemeClr val="tx1">
                    <a:lumMod val="65000"/>
                    <a:lumOff val="35000"/>
                  </a:schemeClr>
                </a:solidFill>
              </a:rPr>
              <a:t>、講師へ個別相談す</a:t>
            </a:r>
            <a:r>
              <a:rPr lang="ja-JP" altLang="en-US" dirty="0">
                <a:solidFill>
                  <a:schemeClr val="tx1">
                    <a:lumMod val="65000"/>
                    <a:lumOff val="35000"/>
                  </a:schemeClr>
                </a:solidFill>
              </a:rPr>
              <a:t>る</a:t>
            </a:r>
            <a:endParaRPr lang="en-US" altLang="ja-JP" dirty="0">
              <a:solidFill>
                <a:schemeClr val="tx1">
                  <a:lumMod val="65000"/>
                  <a:lumOff val="35000"/>
                </a:schemeClr>
              </a:solidFill>
            </a:endParaRPr>
          </a:p>
        </p:txBody>
      </p:sp>
      <p:sp>
        <p:nvSpPr>
          <p:cNvPr id="10" name="楕円 4">
            <a:extLst>
              <a:ext uri="{FF2B5EF4-FFF2-40B4-BE49-F238E27FC236}">
                <a16:creationId xmlns="" xmlns:a16="http://schemas.microsoft.com/office/drawing/2014/main" id="{52976857-73C0-8244-B7D7-8AD0D9B147EB}"/>
              </a:ext>
            </a:extLst>
          </p:cNvPr>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latin typeface="Meiryo UI" panose="020B0604030504040204" pitchFamily="50" charset="-128"/>
                <a:ea typeface="Meiryo UI" panose="020B0604030504040204" pitchFamily="50" charset="-128"/>
              </a:rPr>
              <a:t>7</a:t>
            </a:r>
            <a:r>
              <a:rPr kumimoji="1" lang="en-US" altLang="ja-JP" sz="5400" dirty="0" smtClean="0">
                <a:latin typeface="Meiryo UI" panose="020B0604030504040204" pitchFamily="50" charset="-128"/>
                <a:ea typeface="Meiryo UI" panose="020B0604030504040204" pitchFamily="50" charset="-128"/>
              </a:rPr>
              <a:t>0</a:t>
            </a:r>
            <a:r>
              <a:rPr kumimoji="1" lang="ja-JP" altLang="en-US" sz="2400" dirty="0" smtClean="0">
                <a:latin typeface="Meiryo UI" panose="020B0604030504040204" pitchFamily="50" charset="-128"/>
                <a:ea typeface="Meiryo UI" panose="020B0604030504040204" pitchFamily="50" charset="-128"/>
              </a:rPr>
              <a:t>分</a:t>
            </a:r>
            <a:endParaRPr kumimoji="1" lang="ja-JP" altLang="en-US" sz="2400" dirty="0">
              <a:latin typeface="Meiryo UI" panose="020B0604030504040204" pitchFamily="50" charset="-128"/>
              <a:ea typeface="Meiryo UI" panose="020B0604030504040204" pitchFamily="50" charset="-128"/>
            </a:endParaRPr>
          </a:p>
        </p:txBody>
      </p:sp>
      <p:sp>
        <p:nvSpPr>
          <p:cNvPr id="6" name="Title 1">
            <a:extLst>
              <a:ext uri="{FF2B5EF4-FFF2-40B4-BE49-F238E27FC236}">
                <a16:creationId xmlns="" xmlns:a16="http://schemas.microsoft.com/office/drawing/2014/main" id="{7604658E-68BE-AD44-9C87-7474E6E57AAA}"/>
              </a:ext>
            </a:extLst>
          </p:cNvPr>
          <p:cNvSpPr txBox="1">
            <a:spLocks/>
          </p:cNvSpPr>
          <p:nvPr/>
        </p:nvSpPr>
        <p:spPr>
          <a:xfrm>
            <a:off x="791029" y="4992916"/>
            <a:ext cx="10515600" cy="1436916"/>
          </a:xfrm>
          <a:prstGeom prst="rect">
            <a:avLst/>
          </a:prstGeom>
          <a:solidFill>
            <a:schemeClr val="bg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a:lstStyle>
          <a:p>
            <a:r>
              <a:rPr lang="en-US" dirty="0">
                <a:solidFill>
                  <a:srgbClr val="0070C0"/>
                </a:solidFill>
              </a:rPr>
              <a:t>*</a:t>
            </a:r>
            <a:r>
              <a:rPr lang="ja-JP" altLang="en-US" dirty="0">
                <a:solidFill>
                  <a:srgbClr val="0070C0"/>
                </a:solidFill>
              </a:rPr>
              <a:t>個別</a:t>
            </a:r>
            <a:r>
              <a:rPr lang="ja-JP" altLang="en-US" dirty="0" smtClean="0">
                <a:solidFill>
                  <a:srgbClr val="0070C0"/>
                </a:solidFill>
              </a:rPr>
              <a:t>相談</a:t>
            </a:r>
            <a:r>
              <a:rPr lang="ja-JP" altLang="en-US" dirty="0">
                <a:solidFill>
                  <a:srgbClr val="0070C0"/>
                </a:solidFill>
              </a:rPr>
              <a:t>受け付</a:t>
            </a:r>
            <a:r>
              <a:rPr lang="ja-JP" altLang="en-US" dirty="0" smtClean="0">
                <a:solidFill>
                  <a:srgbClr val="0070C0"/>
                </a:solidFill>
              </a:rPr>
              <a:t>けます！</a:t>
            </a:r>
            <a:r>
              <a:rPr lang="ja-JP" altLang="en-US" dirty="0">
                <a:solidFill>
                  <a:srgbClr val="0070C0"/>
                </a:solidFill>
              </a:rPr>
              <a:t>不明なことは</a:t>
            </a:r>
            <a:r>
              <a:rPr lang="ja-JP" altLang="en-US" dirty="0" smtClean="0">
                <a:solidFill>
                  <a:srgbClr val="0070C0"/>
                </a:solidFill>
              </a:rPr>
              <a:t>聞きてください</a:t>
            </a:r>
            <a:r>
              <a:rPr lang="ja-JP" altLang="en-US" dirty="0">
                <a:solidFill>
                  <a:srgbClr val="0070C0"/>
                </a:solidFill>
              </a:rPr>
              <a:t>。</a:t>
            </a:r>
            <a:endParaRPr lang="en-US" dirty="0">
              <a:solidFill>
                <a:srgbClr val="0070C0"/>
              </a:solidFill>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71</a:t>
            </a:fld>
            <a:endParaRPr lang="en-US"/>
          </a:p>
        </p:txBody>
      </p:sp>
    </p:spTree>
    <p:extLst>
      <p:ext uri="{BB962C8B-B14F-4D97-AF65-F5344CB8AC3E}">
        <p14:creationId xmlns:p14="http://schemas.microsoft.com/office/powerpoint/2010/main" val="3723943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2821" y="2743303"/>
            <a:ext cx="10515600" cy="1325563"/>
          </a:xfrm>
        </p:spPr>
        <p:txBody>
          <a:bodyPr>
            <a:normAutofit/>
          </a:bodyPr>
          <a:lstStyle/>
          <a:p>
            <a:r>
              <a:rPr lang="ja-JP" altLang="en-US" dirty="0">
                <a:solidFill>
                  <a:schemeClr val="tx1">
                    <a:lumMod val="65000"/>
                    <a:lumOff val="35000"/>
                  </a:schemeClr>
                </a:solidFill>
                <a:latin typeface="Meiryo UI" panose="020B0604030504040204" pitchFamily="34" charset="-128"/>
                <a:ea typeface="Meiryo UI" panose="020B0604030504040204" pitchFamily="34" charset="-128"/>
              </a:rPr>
              <a:t>研修初日振り返り</a:t>
            </a:r>
            <a:endParaRPr kumimoji="1" lang="ja-JP" altLang="en-US" dirty="0">
              <a:solidFill>
                <a:schemeClr val="tx1">
                  <a:lumMod val="65000"/>
                  <a:lumOff val="35000"/>
                </a:schemeClr>
              </a:solidFill>
              <a:latin typeface="Meiryo UI" panose="020B0604030504040204" pitchFamily="34" charset="-128"/>
              <a:ea typeface="Meiryo UI" panose="020B0604030504040204" pitchFamily="34" charset="-128"/>
            </a:endParaRPr>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72</a:t>
            </a:fld>
            <a:endParaRPr lang="en-US"/>
          </a:p>
        </p:txBody>
      </p:sp>
    </p:spTree>
    <p:extLst>
      <p:ext uri="{BB962C8B-B14F-4D97-AF65-F5344CB8AC3E}">
        <p14:creationId xmlns:p14="http://schemas.microsoft.com/office/powerpoint/2010/main" val="831522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6C40194-6EEB-4F4C-88BD-E7998C43D12F}"/>
              </a:ext>
            </a:extLst>
          </p:cNvPr>
          <p:cNvSpPr>
            <a:spLocks noGrp="1"/>
          </p:cNvSpPr>
          <p:nvPr>
            <p:ph type="title"/>
          </p:nvPr>
        </p:nvSpPr>
        <p:spPr>
          <a:xfrm>
            <a:off x="838200" y="542926"/>
            <a:ext cx="10515600" cy="898898"/>
          </a:xfrm>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研修初日の成果</a:t>
            </a:r>
            <a:r>
              <a:rPr lang="en-US" altLang="ja-JP" b="1" dirty="0">
                <a:solidFill>
                  <a:schemeClr val="tx1">
                    <a:lumMod val="65000"/>
                    <a:lumOff val="35000"/>
                  </a:schemeClr>
                </a:solidFill>
                <a:latin typeface="Meiryo UI" panose="020B0604030504040204" pitchFamily="50" charset="-128"/>
                <a:ea typeface="Meiryo UI" panose="020B0604030504040204" pitchFamily="50" charset="-128"/>
              </a:rPr>
              <a:t>?</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 name="Content Placeholder 4">
            <a:extLst>
              <a:ext uri="{FF2B5EF4-FFF2-40B4-BE49-F238E27FC236}">
                <a16:creationId xmlns="" xmlns:a16="http://schemas.microsoft.com/office/drawing/2014/main" id="{F42A2F1A-6D0E-1E42-954C-7DC326A22514}"/>
              </a:ext>
            </a:extLst>
          </p:cNvPr>
          <p:cNvSpPr>
            <a:spLocks noGrp="1"/>
          </p:cNvSpPr>
          <p:nvPr>
            <p:ph idx="1"/>
          </p:nvPr>
        </p:nvSpPr>
        <p:spPr>
          <a:xfrm>
            <a:off x="867228" y="1729601"/>
            <a:ext cx="10515600" cy="5020516"/>
          </a:xfrm>
        </p:spPr>
        <p:txBody>
          <a:bodyPr>
            <a:normAutofit lnSpcReduction="10000"/>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自分の授業で動画教材をどう活用するか指導案を作成できる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作成</a:t>
            </a:r>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手順を説明できる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動画教材作成の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ポイントを列挙できる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動画を撮影できる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動画をネット上に公開できる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動画を他の人に共有できる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動画教材を</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使って技術を学ぶ体験をする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動画教材がどんなものかイメージできる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動画教材の作成は自分でも出来そうだと思う</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その他</a:t>
            </a:r>
            <a:endParaRPr lang="en-US" altLang="ja-JP" dirty="0">
              <a:solidFill>
                <a:schemeClr val="tx1">
                  <a:lumMod val="65000"/>
                  <a:lumOff val="35000"/>
                </a:schemeClr>
              </a:solidFill>
            </a:endParaRPr>
          </a:p>
          <a:p>
            <a:endParaRPr lang="en-US" dirty="0"/>
          </a:p>
        </p:txBody>
      </p:sp>
      <p:sp>
        <p:nvSpPr>
          <p:cNvPr id="2" name="スライド番号プレースホルダー 1"/>
          <p:cNvSpPr>
            <a:spLocks noGrp="1"/>
          </p:cNvSpPr>
          <p:nvPr>
            <p:ph type="sldNum" sz="quarter" idx="12"/>
          </p:nvPr>
        </p:nvSpPr>
        <p:spPr/>
        <p:txBody>
          <a:bodyPr/>
          <a:lstStyle/>
          <a:p>
            <a:fld id="{D9226DAE-D732-0D44-A3A9-3426432CAC1A}" type="slidenum">
              <a:rPr lang="en-US" smtClean="0"/>
              <a:t>73</a:t>
            </a:fld>
            <a:endParaRPr lang="en-US"/>
          </a:p>
        </p:txBody>
      </p:sp>
    </p:spTree>
    <p:extLst>
      <p:ext uri="{BB962C8B-B14F-4D97-AF65-F5344CB8AC3E}">
        <p14:creationId xmlns:p14="http://schemas.microsoft.com/office/powerpoint/2010/main" val="18202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C5BEAD2-077F-AA42-8DCD-6E6D5717E241}"/>
              </a:ext>
            </a:extLst>
          </p:cNvPr>
          <p:cNvSpPr>
            <a:spLocks noGrp="1"/>
          </p:cNvSpPr>
          <p:nvPr>
            <p:ph type="title"/>
          </p:nvPr>
        </p:nvSpPr>
        <p:spPr>
          <a:xfrm>
            <a:off x="838200" y="571956"/>
            <a:ext cx="10515600" cy="898898"/>
          </a:xfrm>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目標と初日の成果</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graphicFrame>
        <p:nvGraphicFramePr>
          <p:cNvPr id="7" name="Table 6">
            <a:extLst>
              <a:ext uri="{FF2B5EF4-FFF2-40B4-BE49-F238E27FC236}">
                <a16:creationId xmlns="" xmlns:a16="http://schemas.microsoft.com/office/drawing/2014/main" id="{DB4877B4-503F-7F46-A1B2-7E6C1050BC03}"/>
              </a:ext>
            </a:extLst>
          </p:cNvPr>
          <p:cNvGraphicFramePr>
            <a:graphicFrameLocks noGrp="1"/>
          </p:cNvGraphicFramePr>
          <p:nvPr>
            <p:extLst>
              <p:ext uri="{D42A27DB-BD31-4B8C-83A1-F6EECF244321}">
                <p14:modId xmlns:p14="http://schemas.microsoft.com/office/powerpoint/2010/main" val="3731516846"/>
              </p:ext>
            </p:extLst>
          </p:nvPr>
        </p:nvGraphicFramePr>
        <p:xfrm>
          <a:off x="635002" y="2000011"/>
          <a:ext cx="10949482" cy="4293812"/>
        </p:xfrm>
        <a:graphic>
          <a:graphicData uri="http://schemas.openxmlformats.org/drawingml/2006/table">
            <a:tbl>
              <a:tblPr firstRow="1" bandRow="1">
                <a:tableStyleId>{5940675A-B579-460E-94D1-54222C63F5DA}</a:tableStyleId>
              </a:tblPr>
              <a:tblGrid>
                <a:gridCol w="4025692">
                  <a:extLst>
                    <a:ext uri="{9D8B030D-6E8A-4147-A177-3AD203B41FA5}">
                      <a16:colId xmlns="" xmlns:a16="http://schemas.microsoft.com/office/drawing/2014/main" val="90550850"/>
                    </a:ext>
                  </a:extLst>
                </a:gridCol>
                <a:gridCol w="6923790">
                  <a:extLst>
                    <a:ext uri="{9D8B030D-6E8A-4147-A177-3AD203B41FA5}">
                      <a16:colId xmlns="" xmlns:a16="http://schemas.microsoft.com/office/drawing/2014/main" val="1934476697"/>
                    </a:ext>
                  </a:extLst>
                </a:gridCol>
              </a:tblGrid>
              <a:tr h="550672">
                <a:tc>
                  <a:txBody>
                    <a:bodyPr/>
                    <a:lstStyle/>
                    <a:p>
                      <a:pPr algn="ct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目標</a:t>
                      </a:r>
                      <a:endParaRPr lang="en-US" sz="2900" dirty="0">
                        <a:solidFill>
                          <a:schemeClr val="tx1">
                            <a:lumMod val="65000"/>
                            <a:lumOff val="35000"/>
                          </a:schemeClr>
                        </a:solidFill>
                        <a:latin typeface="Meiryo UI" panose="020B0604030504040204" pitchFamily="50" charset="-128"/>
                        <a:ea typeface="Meiryo UI" panose="020B0604030504040204" pitchFamily="50" charset="-128"/>
                      </a:endParaRPr>
                    </a:p>
                  </a:txBody>
                  <a:tcPr marL="144791" marR="144791" marT="72396" marB="72396"/>
                </a:tc>
                <a:tc>
                  <a:txBody>
                    <a:bodyPr/>
                    <a:lstStyle/>
                    <a:p>
                      <a:pPr algn="ct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学習項目</a:t>
                      </a:r>
                      <a:endParaRPr lang="en-US" sz="2900" dirty="0">
                        <a:solidFill>
                          <a:schemeClr val="tx1">
                            <a:lumMod val="65000"/>
                            <a:lumOff val="35000"/>
                          </a:schemeClr>
                        </a:solidFill>
                        <a:latin typeface="Meiryo UI" panose="020B0604030504040204" pitchFamily="50" charset="-128"/>
                        <a:ea typeface="Meiryo UI" panose="020B0604030504040204" pitchFamily="50" charset="-128"/>
                      </a:endParaRPr>
                    </a:p>
                  </a:txBody>
                  <a:tcPr marL="144791" marR="144791" marT="72396" marB="72396"/>
                </a:tc>
                <a:extLst>
                  <a:ext uri="{0D108BD9-81ED-4DB2-BD59-A6C34878D82A}">
                    <a16:rowId xmlns="" xmlns:a16="http://schemas.microsoft.com/office/drawing/2014/main" val="945711814"/>
                  </a:ext>
                </a:extLst>
              </a:tr>
              <a:tr h="1380238">
                <a:tc>
                  <a:txBody>
                    <a:bodyPr/>
                    <a:lstStyle/>
                    <a:p>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動画教材の設計と開発</a:t>
                      </a:r>
                      <a:endParaRPr lang="en-US" sz="2900" dirty="0">
                        <a:solidFill>
                          <a:schemeClr val="tx1">
                            <a:lumMod val="65000"/>
                            <a:lumOff val="35000"/>
                          </a:schemeClr>
                        </a:solidFill>
                        <a:latin typeface="Meiryo UI" panose="020B0604030504040204" pitchFamily="50" charset="-128"/>
                        <a:ea typeface="Meiryo UI" panose="020B0604030504040204" pitchFamily="50" charset="-128"/>
                      </a:endParaRPr>
                    </a:p>
                    <a:p>
                      <a:endParaRPr lang="en-US" sz="2900" dirty="0">
                        <a:solidFill>
                          <a:schemeClr val="tx1">
                            <a:lumMod val="65000"/>
                            <a:lumOff val="35000"/>
                          </a:schemeClr>
                        </a:solidFill>
                      </a:endParaRPr>
                    </a:p>
                  </a:txBody>
                  <a:tcPr marL="144791" marR="144791" marT="72396" marB="72396"/>
                </a:tc>
                <a:tc>
                  <a:txBody>
                    <a:bodyPr/>
                    <a:lstStyle/>
                    <a:p>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動画教材作成の</a:t>
                      </a: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手順、</a:t>
                      </a:r>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動画教材作成の</a:t>
                      </a: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ポイント、撮影と共有</a:t>
                      </a:r>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、動画教材</a:t>
                      </a: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のイメージ</a:t>
                      </a:r>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、動画教材</a:t>
                      </a: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を活用しようとする態度</a:t>
                      </a:r>
                      <a:endParaRPr lang="en-US" sz="2900" dirty="0">
                        <a:solidFill>
                          <a:schemeClr val="tx1">
                            <a:lumMod val="65000"/>
                            <a:lumOff val="35000"/>
                          </a:schemeClr>
                        </a:solidFill>
                        <a:latin typeface="Meiryo UI" panose="020B0604030504040204" pitchFamily="50" charset="-128"/>
                        <a:ea typeface="Meiryo UI" panose="020B0604030504040204" pitchFamily="50" charset="-128"/>
                      </a:endParaRPr>
                    </a:p>
                  </a:txBody>
                  <a:tcPr marL="144791" marR="144791" marT="72396" marB="72396"/>
                </a:tc>
                <a:extLst>
                  <a:ext uri="{0D108BD9-81ED-4DB2-BD59-A6C34878D82A}">
                    <a16:rowId xmlns="" xmlns:a16="http://schemas.microsoft.com/office/drawing/2014/main" val="3824179172"/>
                  </a:ext>
                </a:extLst>
              </a:tr>
              <a:tr h="1015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授業における動画教材の</a:t>
                      </a:r>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活用法</a:t>
                      </a:r>
                      <a:endParaRPr lang="en-US" altLang="ja-JP" sz="2900" dirty="0">
                        <a:solidFill>
                          <a:schemeClr val="tx1">
                            <a:lumMod val="65000"/>
                            <a:lumOff val="35000"/>
                          </a:schemeClr>
                        </a:solidFill>
                        <a:latin typeface="Meiryo UI" panose="020B0604030504040204" pitchFamily="50" charset="-128"/>
                        <a:ea typeface="Meiryo UI" panose="020B0604030504040204" pitchFamily="50" charset="-128"/>
                      </a:endParaRPr>
                    </a:p>
                  </a:txBody>
                  <a:tcPr marL="144791" marR="144791" marT="72396" marB="72396"/>
                </a:tc>
                <a:tc rowSpan="2">
                  <a:txBody>
                    <a:bodyPr/>
                    <a:lstStyle/>
                    <a:p>
                      <a:r>
                        <a:rPr lang="en-US" altLang="ja-JP" sz="2900" dirty="0">
                          <a:solidFill>
                            <a:schemeClr val="tx1">
                              <a:lumMod val="65000"/>
                              <a:lumOff val="35000"/>
                            </a:schemeClr>
                          </a:solidFill>
                          <a:latin typeface="Meiryo UI" panose="020B0604030504040204" pitchFamily="34" charset="-128"/>
                          <a:ea typeface="Meiryo UI" panose="020B0604030504040204" pitchFamily="34" charset="-128"/>
                        </a:rPr>
                        <a:t>ID</a:t>
                      </a:r>
                      <a:r>
                        <a:rPr lang="ja-JP" altLang="en-US" sz="2900" dirty="0">
                          <a:solidFill>
                            <a:schemeClr val="tx1">
                              <a:lumMod val="65000"/>
                              <a:lumOff val="35000"/>
                            </a:schemeClr>
                          </a:solidFill>
                          <a:latin typeface="Meiryo UI" panose="020B0604030504040204" pitchFamily="34" charset="-128"/>
                          <a:ea typeface="Meiryo UI" panose="020B0604030504040204" pitchFamily="34" charset="-128"/>
                        </a:rPr>
                        <a:t>による授業設計、授業における</a:t>
                      </a:r>
                      <a:r>
                        <a:rPr lang="en-US" sz="2900" dirty="0">
                          <a:solidFill>
                            <a:schemeClr val="tx1">
                              <a:lumMod val="65000"/>
                              <a:lumOff val="35000"/>
                            </a:schemeClr>
                          </a:solidFill>
                          <a:latin typeface="Meiryo UI" panose="020B0604030504040204" pitchFamily="34" charset="-128"/>
                          <a:ea typeface="Meiryo UI" panose="020B0604030504040204" pitchFamily="34" charset="-128"/>
                        </a:rPr>
                        <a:t>ICT</a:t>
                      </a:r>
                      <a:r>
                        <a:rPr lang="ja-JP" altLang="en-US" sz="2900" dirty="0">
                          <a:solidFill>
                            <a:schemeClr val="tx1">
                              <a:lumMod val="65000"/>
                              <a:lumOff val="35000"/>
                            </a:schemeClr>
                          </a:solidFill>
                          <a:latin typeface="Meiryo UI" panose="020B0604030504040204" pitchFamily="34" charset="-128"/>
                          <a:ea typeface="Meiryo UI" panose="020B0604030504040204" pitchFamily="34" charset="-128"/>
                        </a:rPr>
                        <a:t>活用のポイント、授業全体を考慮</a:t>
                      </a:r>
                      <a:r>
                        <a:rPr lang="ja-JP" altLang="en-US" sz="2900" dirty="0" smtClean="0">
                          <a:solidFill>
                            <a:schemeClr val="tx1">
                              <a:lumMod val="65000"/>
                              <a:lumOff val="35000"/>
                            </a:schemeClr>
                          </a:solidFill>
                          <a:latin typeface="Meiryo UI" panose="020B0604030504040204" pitchFamily="34" charset="-128"/>
                          <a:ea typeface="Meiryo UI" panose="020B0604030504040204" pitchFamily="34" charset="-128"/>
                        </a:rPr>
                        <a:t>した動画教材開発</a:t>
                      </a:r>
                      <a:endParaRPr lang="en-US" altLang="ja-JP" sz="2900" dirty="0" smtClean="0">
                        <a:solidFill>
                          <a:schemeClr val="tx1">
                            <a:lumMod val="65000"/>
                            <a:lumOff val="35000"/>
                          </a:schemeClr>
                        </a:solidFill>
                        <a:latin typeface="Meiryo UI" panose="020B0604030504040204" pitchFamily="34" charset="-128"/>
                        <a:ea typeface="Meiryo UI" panose="020B0604030504040204" pitchFamily="34" charset="-128"/>
                      </a:endParaRPr>
                    </a:p>
                    <a:p>
                      <a:r>
                        <a:rPr lang="ja-JP" altLang="en-US" sz="2900" dirty="0" smtClean="0">
                          <a:solidFill>
                            <a:schemeClr val="tx1">
                              <a:lumMod val="65000"/>
                              <a:lumOff val="35000"/>
                            </a:schemeClr>
                          </a:solidFill>
                          <a:latin typeface="Meiryo UI" panose="020B0604030504040204" pitchFamily="34" charset="-128"/>
                          <a:ea typeface="Meiryo UI" panose="020B0604030504040204" pitchFamily="34" charset="-128"/>
                        </a:rPr>
                        <a:t>⇒指導案シート</a:t>
                      </a:r>
                      <a:r>
                        <a:rPr lang="en-US" altLang="ja-JP" sz="2900" dirty="0" smtClean="0">
                          <a:solidFill>
                            <a:schemeClr val="tx1">
                              <a:lumMod val="65000"/>
                              <a:lumOff val="35000"/>
                            </a:schemeClr>
                          </a:solidFill>
                          <a:latin typeface="Meiryo UI" panose="020B0604030504040204" pitchFamily="34" charset="-128"/>
                          <a:ea typeface="Meiryo UI" panose="020B0604030504040204" pitchFamily="34" charset="-128"/>
                        </a:rPr>
                        <a:t>No.1</a:t>
                      </a:r>
                      <a:r>
                        <a:rPr lang="ja-JP" altLang="en-US" sz="2900" dirty="0" smtClean="0">
                          <a:solidFill>
                            <a:schemeClr val="tx1">
                              <a:lumMod val="65000"/>
                              <a:lumOff val="35000"/>
                            </a:schemeClr>
                          </a:solidFill>
                          <a:latin typeface="Meiryo UI" panose="020B0604030504040204" pitchFamily="34" charset="-128"/>
                          <a:ea typeface="Meiryo UI" panose="020B0604030504040204" pitchFamily="34" charset="-128"/>
                        </a:rPr>
                        <a:t>のまとめ</a:t>
                      </a:r>
                      <a:endParaRPr lang="en-US" sz="2900" dirty="0">
                        <a:solidFill>
                          <a:schemeClr val="tx1">
                            <a:lumMod val="65000"/>
                            <a:lumOff val="35000"/>
                          </a:schemeClr>
                        </a:solidFill>
                        <a:latin typeface="Meiryo UI" panose="020B0604030504040204" pitchFamily="34" charset="-128"/>
                        <a:ea typeface="Meiryo UI" panose="020B0604030504040204" pitchFamily="34" charset="-128"/>
                      </a:endParaRPr>
                    </a:p>
                  </a:txBody>
                  <a:tcPr marL="144791" marR="144791" marT="72396" marB="72396" anchor="ctr"/>
                </a:tc>
                <a:extLst>
                  <a:ext uri="{0D108BD9-81ED-4DB2-BD59-A6C34878D82A}">
                    <a16:rowId xmlns="" xmlns:a16="http://schemas.microsoft.com/office/drawing/2014/main" val="1574840904"/>
                  </a:ext>
                </a:extLst>
              </a:tr>
              <a:tr h="120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900" dirty="0">
                          <a:solidFill>
                            <a:schemeClr val="tx1">
                              <a:lumMod val="65000"/>
                              <a:lumOff val="35000"/>
                            </a:schemeClr>
                          </a:solidFill>
                          <a:latin typeface="Meiryo UI" panose="020B0604030504040204" pitchFamily="50" charset="-128"/>
                          <a:ea typeface="Meiryo UI" panose="020B0604030504040204" pitchFamily="50" charset="-128"/>
                        </a:rPr>
                        <a:t>授業改善のための評価</a:t>
                      </a:r>
                      <a:r>
                        <a:rPr lang="ja-JP" altLang="en-US" sz="2900" dirty="0" smtClean="0">
                          <a:solidFill>
                            <a:schemeClr val="tx1">
                              <a:lumMod val="65000"/>
                              <a:lumOff val="35000"/>
                            </a:schemeClr>
                          </a:solidFill>
                          <a:latin typeface="Meiryo UI" panose="020B0604030504040204" pitchFamily="50" charset="-128"/>
                          <a:ea typeface="Meiryo UI" panose="020B0604030504040204" pitchFamily="50" charset="-128"/>
                        </a:rPr>
                        <a:t>計画</a:t>
                      </a:r>
                      <a:endParaRPr lang="en-US" sz="2900" dirty="0">
                        <a:solidFill>
                          <a:schemeClr val="tx1">
                            <a:lumMod val="65000"/>
                            <a:lumOff val="35000"/>
                          </a:schemeClr>
                        </a:solidFill>
                        <a:latin typeface="Meiryo UI" panose="020B0604030504040204" pitchFamily="50" charset="-128"/>
                        <a:ea typeface="Meiryo UI" panose="020B0604030504040204" pitchFamily="50" charset="-128"/>
                      </a:endParaRPr>
                    </a:p>
                  </a:txBody>
                  <a:tcPr marL="144791" marR="144791" marT="72396" marB="72396"/>
                </a:tc>
                <a:tc vMerge="1">
                  <a:txBody>
                    <a:bodyPr/>
                    <a:lstStyle/>
                    <a:p>
                      <a:endParaRPr lang="en-US" sz="2900" dirty="0">
                        <a:solidFill>
                          <a:srgbClr val="0432FF"/>
                        </a:solidFill>
                        <a:latin typeface="Meiryo UI" panose="020B0604030504040204" pitchFamily="34" charset="-128"/>
                        <a:ea typeface="Meiryo UI" panose="020B0604030504040204" pitchFamily="34" charset="-128"/>
                      </a:endParaRPr>
                    </a:p>
                  </a:txBody>
                  <a:tcPr marL="144791" marR="144791" marT="72396" marB="72396"/>
                </a:tc>
                <a:extLst>
                  <a:ext uri="{0D108BD9-81ED-4DB2-BD59-A6C34878D82A}">
                    <a16:rowId xmlns="" xmlns:a16="http://schemas.microsoft.com/office/drawing/2014/main" val="459032907"/>
                  </a:ext>
                </a:extLst>
              </a:tr>
            </a:tbl>
          </a:graphicData>
        </a:graphic>
      </p:graphicFrame>
      <p:sp>
        <p:nvSpPr>
          <p:cNvPr id="2" name="スライド番号プレースホルダー 1"/>
          <p:cNvSpPr>
            <a:spLocks noGrp="1"/>
          </p:cNvSpPr>
          <p:nvPr>
            <p:ph type="sldNum" sz="quarter" idx="12"/>
          </p:nvPr>
        </p:nvSpPr>
        <p:spPr/>
        <p:txBody>
          <a:bodyPr/>
          <a:lstStyle/>
          <a:p>
            <a:fld id="{D9226DAE-D732-0D44-A3A9-3426432CAC1A}" type="slidenum">
              <a:rPr lang="en-US" smtClean="0"/>
              <a:t>74</a:t>
            </a:fld>
            <a:endParaRPr lang="en-US"/>
          </a:p>
        </p:txBody>
      </p:sp>
    </p:spTree>
    <p:extLst>
      <p:ext uri="{BB962C8B-B14F-4D97-AF65-F5344CB8AC3E}">
        <p14:creationId xmlns:p14="http://schemas.microsoft.com/office/powerpoint/2010/main" val="42473285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06BD33-B71B-6744-90E1-7507E70A034B}"/>
              </a:ext>
            </a:extLst>
          </p:cNvPr>
          <p:cNvSpPr>
            <a:spLocks noGrp="1"/>
          </p:cNvSpPr>
          <p:nvPr>
            <p:ph type="title"/>
          </p:nvPr>
        </p:nvSpPr>
        <p:spPr>
          <a:xfrm>
            <a:off x="838200" y="546891"/>
            <a:ext cx="10515600" cy="898898"/>
          </a:xfrm>
        </p:spPr>
        <p:txBody>
          <a:bodyPr>
            <a:normAutofit/>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授業での</a:t>
            </a:r>
            <a:r>
              <a:rPr lang="ja-JP" altLang="en-US" b="1" dirty="0" smtClean="0">
                <a:solidFill>
                  <a:schemeClr val="tx1">
                    <a:lumMod val="65000"/>
                    <a:lumOff val="35000"/>
                  </a:schemeClr>
                </a:solidFill>
                <a:latin typeface="Meiryo UI" panose="020B0604030504040204" pitchFamily="50" charset="-128"/>
                <a:ea typeface="Meiryo UI" panose="020B0604030504040204" pitchFamily="50" charset="-128"/>
              </a:rPr>
              <a:t>動画教材活用</a:t>
            </a:r>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に考慮すべきこと？</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 xmlns:a16="http://schemas.microsoft.com/office/drawing/2014/main" id="{53F918CA-7D49-4242-89AA-D692FF912ACC}"/>
              </a:ext>
            </a:extLst>
          </p:cNvPr>
          <p:cNvSpPr>
            <a:spLocks noGrp="1"/>
          </p:cNvSpPr>
          <p:nvPr>
            <p:ph idx="1"/>
          </p:nvPr>
        </p:nvSpPr>
        <p:spPr>
          <a:xfrm>
            <a:off x="968828" y="1972044"/>
            <a:ext cx="10300854" cy="4321220"/>
          </a:xfrm>
        </p:spPr>
        <p:txBody>
          <a:bodyPr/>
          <a:lstStyle/>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どんな授業で？</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rgbClr val="FF0000"/>
                </a:solidFill>
                <a:latin typeface="Meiryo UI" panose="020B0604030504040204" pitchFamily="50" charset="-128"/>
                <a:ea typeface="Meiryo UI" panose="020B0604030504040204" pitchFamily="50" charset="-128"/>
              </a:rPr>
              <a:t>動画教材は</a:t>
            </a:r>
            <a:r>
              <a:rPr lang="ja-JP" altLang="en-US" dirty="0">
                <a:solidFill>
                  <a:srgbClr val="FF0000"/>
                </a:solidFill>
                <a:latin typeface="Meiryo UI" panose="020B0604030504040204" pitchFamily="50" charset="-128"/>
                <a:ea typeface="Meiryo UI" panose="020B0604030504040204" pitchFamily="50" charset="-128"/>
              </a:rPr>
              <a:t>、いつ、どこで、誰が、何を教えるために、どのように、何のために使われる？</a:t>
            </a:r>
            <a:endParaRPr lang="en-US" altLang="ja-JP" dirty="0">
              <a:solidFill>
                <a:srgbClr val="FF0000"/>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内容は？</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65000"/>
                    <a:lumOff val="35000"/>
                  </a:schemeClr>
                </a:solidFill>
                <a:latin typeface="Meiryo UI" panose="020B0604030504040204" pitchFamily="50" charset="-128"/>
                <a:ea typeface="Meiryo UI" panose="020B0604030504040204" pitchFamily="50" charset="-128"/>
              </a:rPr>
              <a:t>動画教材の</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構成は？</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a:solidFill>
                  <a:srgbClr val="FF0000"/>
                </a:solidFill>
                <a:latin typeface="Meiryo UI" panose="020B0604030504040204" pitchFamily="50" charset="-128"/>
                <a:ea typeface="Meiryo UI" panose="020B0604030504040204" pitchFamily="50" charset="-128"/>
              </a:rPr>
              <a:t>動画教材はどのように評価する？</a:t>
            </a:r>
            <a:endParaRPr lang="en-US" altLang="ja-JP" dirty="0">
              <a:solidFill>
                <a:srgbClr val="FF0000"/>
              </a:solidFill>
              <a:latin typeface="Meiryo UI" panose="020B0604030504040204" pitchFamily="50" charset="-128"/>
              <a:ea typeface="Meiryo UI" panose="020B0604030504040204" pitchFamily="50" charset="-128"/>
            </a:endParaRPr>
          </a:p>
          <a:p>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学習効果を上げるための動画教材はどう作ればいい？</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dirty="0" smtClean="0">
                <a:solidFill>
                  <a:srgbClr val="FF0000"/>
                </a:solidFill>
                <a:latin typeface="Meiryo UI" panose="020B0604030504040204" pitchFamily="50" charset="-128"/>
                <a:ea typeface="Meiryo UI" panose="020B0604030504040204" pitchFamily="50" charset="-128"/>
              </a:rPr>
              <a:t>動画教材を</a:t>
            </a:r>
            <a:r>
              <a:rPr lang="ja-JP" altLang="en-US" dirty="0">
                <a:solidFill>
                  <a:srgbClr val="FF0000"/>
                </a:solidFill>
                <a:latin typeface="Meiryo UI" panose="020B0604030504040204" pitchFamily="50" charset="-128"/>
                <a:ea typeface="Meiryo UI" panose="020B0604030504040204" pitchFamily="50" charset="-128"/>
              </a:rPr>
              <a:t>使った学習活動は？</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75</a:t>
            </a:fld>
            <a:endParaRPr lang="en-US"/>
          </a:p>
        </p:txBody>
      </p:sp>
    </p:spTree>
    <p:extLst>
      <p:ext uri="{BB962C8B-B14F-4D97-AF65-F5344CB8AC3E}">
        <p14:creationId xmlns:p14="http://schemas.microsoft.com/office/powerpoint/2010/main" val="37921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831ABB-7234-A044-8A7C-1DCD21EEBACF}"/>
              </a:ext>
            </a:extLst>
          </p:cNvPr>
          <p:cNvSpPr>
            <a:spLocks noGrp="1"/>
          </p:cNvSpPr>
          <p:nvPr>
            <p:ph type="title"/>
          </p:nvPr>
        </p:nvSpPr>
        <p:spPr>
          <a:xfrm>
            <a:off x="823685" y="625623"/>
            <a:ext cx="10515600" cy="898898"/>
          </a:xfrm>
        </p:spPr>
        <p:txBody>
          <a:bodyPr/>
          <a:lstStyle/>
          <a:p>
            <a:r>
              <a:rPr lang="ja-JP" altLang="en-US" dirty="0">
                <a:solidFill>
                  <a:schemeClr val="tx1">
                    <a:lumMod val="65000"/>
                    <a:lumOff val="35000"/>
                  </a:schemeClr>
                </a:solidFill>
              </a:rPr>
              <a:t>教え方を考える</a:t>
            </a:r>
            <a:r>
              <a:rPr lang="en-US" altLang="ja-JP" dirty="0">
                <a:solidFill>
                  <a:schemeClr val="tx1">
                    <a:lumMod val="65000"/>
                    <a:lumOff val="35000"/>
                  </a:schemeClr>
                </a:solidFill>
              </a:rPr>
              <a:t>(</a:t>
            </a:r>
            <a:r>
              <a:rPr lang="ja-JP" altLang="en-US" dirty="0">
                <a:solidFill>
                  <a:schemeClr val="tx1">
                    <a:lumMod val="65000"/>
                    <a:lumOff val="35000"/>
                  </a:schemeClr>
                </a:solidFill>
              </a:rPr>
              <a:t>全専研</a:t>
            </a:r>
            <a:r>
              <a:rPr lang="en-US" altLang="ja-JP" dirty="0">
                <a:solidFill>
                  <a:schemeClr val="tx1">
                    <a:lumMod val="65000"/>
                    <a:lumOff val="35000"/>
                  </a:schemeClr>
                </a:solidFill>
              </a:rPr>
              <a:t>ID</a:t>
            </a:r>
            <a:r>
              <a:rPr lang="ja-JP" altLang="en-US" dirty="0">
                <a:solidFill>
                  <a:schemeClr val="tx1">
                    <a:lumMod val="65000"/>
                    <a:lumOff val="35000"/>
                  </a:schemeClr>
                </a:solidFill>
              </a:rPr>
              <a:t>テキスト</a:t>
            </a:r>
            <a:r>
              <a:rPr lang="en-US" altLang="ja-JP" dirty="0">
                <a:solidFill>
                  <a:schemeClr val="tx1">
                    <a:lumMod val="65000"/>
                    <a:lumOff val="35000"/>
                  </a:schemeClr>
                </a:solidFill>
              </a:rPr>
              <a:t>, p.70)</a:t>
            </a:r>
            <a:endParaRPr lang="en-US" dirty="0">
              <a:solidFill>
                <a:schemeClr val="tx1">
                  <a:lumMod val="65000"/>
                  <a:lumOff val="35000"/>
                </a:schemeClr>
              </a:solidFill>
            </a:endParaRPr>
          </a:p>
        </p:txBody>
      </p:sp>
      <p:sp>
        <p:nvSpPr>
          <p:cNvPr id="7" name="Content Placeholder 6">
            <a:extLst>
              <a:ext uri="{FF2B5EF4-FFF2-40B4-BE49-F238E27FC236}">
                <a16:creationId xmlns="" xmlns:a16="http://schemas.microsoft.com/office/drawing/2014/main" id="{7A964879-1759-4B42-853B-AD8DFF33E920}"/>
              </a:ext>
            </a:extLst>
          </p:cNvPr>
          <p:cNvSpPr>
            <a:spLocks noGrp="1"/>
          </p:cNvSpPr>
          <p:nvPr>
            <p:ph idx="1"/>
          </p:nvPr>
        </p:nvSpPr>
        <p:spPr>
          <a:xfrm>
            <a:off x="562427" y="1771264"/>
            <a:ext cx="11266715" cy="5020516"/>
          </a:xfrm>
        </p:spPr>
        <p:txBody>
          <a:bodyPr>
            <a:normAutofit/>
          </a:bodyPr>
          <a:lstStyle/>
          <a:p>
            <a:r>
              <a:rPr lang="ja-JP" altLang="en-US" sz="3200" dirty="0">
                <a:solidFill>
                  <a:schemeClr val="tx1">
                    <a:lumMod val="65000"/>
                    <a:lumOff val="35000"/>
                  </a:schemeClr>
                </a:solidFill>
              </a:rPr>
              <a:t>一つ一つの目標をどのような戦略</a:t>
            </a:r>
            <a:r>
              <a:rPr lang="en-US" altLang="ja-JP" sz="3200" dirty="0">
                <a:solidFill>
                  <a:schemeClr val="tx1">
                    <a:lumMod val="65000"/>
                    <a:lumOff val="35000"/>
                  </a:schemeClr>
                </a:solidFill>
              </a:rPr>
              <a:t>(</a:t>
            </a:r>
            <a:r>
              <a:rPr lang="en-US" sz="3200" dirty="0">
                <a:solidFill>
                  <a:schemeClr val="tx1">
                    <a:lumMod val="65000"/>
                    <a:lumOff val="35000"/>
                  </a:schemeClr>
                </a:solidFill>
              </a:rPr>
              <a:t>strategy) </a:t>
            </a:r>
            <a:r>
              <a:rPr lang="ja-JP" altLang="en-US" sz="3200" dirty="0">
                <a:solidFill>
                  <a:schemeClr val="tx1">
                    <a:lumMod val="65000"/>
                    <a:lumOff val="35000"/>
                  </a:schemeClr>
                </a:solidFill>
              </a:rPr>
              <a:t>でクリアさせるか考える</a:t>
            </a:r>
          </a:p>
          <a:p>
            <a:pPr lvl="1"/>
            <a:r>
              <a:rPr lang="ja-JP" altLang="en-US" sz="3200" dirty="0">
                <a:solidFill>
                  <a:schemeClr val="tx1">
                    <a:lumMod val="65000"/>
                    <a:lumOff val="35000"/>
                  </a:schemeClr>
                </a:solidFill>
              </a:rPr>
              <a:t>導入の方法</a:t>
            </a:r>
          </a:p>
          <a:p>
            <a:pPr lvl="1"/>
            <a:r>
              <a:rPr lang="ja-JP" altLang="en-US" sz="3200" dirty="0">
                <a:solidFill>
                  <a:schemeClr val="tx1">
                    <a:lumMod val="65000"/>
                    <a:lumOff val="35000"/>
                  </a:schemeClr>
                </a:solidFill>
              </a:rPr>
              <a:t>展開部分の作戦</a:t>
            </a:r>
            <a:endParaRPr lang="en-US" altLang="ja-JP" sz="3200" dirty="0">
              <a:solidFill>
                <a:schemeClr val="tx1">
                  <a:lumMod val="65000"/>
                  <a:lumOff val="35000"/>
                </a:schemeClr>
              </a:solidFill>
            </a:endParaRPr>
          </a:p>
          <a:p>
            <a:pPr lvl="2"/>
            <a:r>
              <a:rPr lang="ja-JP" altLang="en-US" sz="3200" dirty="0">
                <a:solidFill>
                  <a:schemeClr val="tx1">
                    <a:lumMod val="65000"/>
                    <a:lumOff val="35000"/>
                  </a:schemeClr>
                </a:solidFill>
              </a:rPr>
              <a:t>情報の提示の仕方</a:t>
            </a:r>
            <a:endParaRPr lang="en-US" altLang="ja-JP" sz="3200" dirty="0">
              <a:solidFill>
                <a:schemeClr val="tx1">
                  <a:lumMod val="65000"/>
                  <a:lumOff val="35000"/>
                </a:schemeClr>
              </a:solidFill>
            </a:endParaRPr>
          </a:p>
          <a:p>
            <a:pPr lvl="2"/>
            <a:r>
              <a:rPr lang="ja-JP" altLang="en-US" sz="3200" dirty="0">
                <a:solidFill>
                  <a:schemeClr val="tx1">
                    <a:lumMod val="65000"/>
                    <a:lumOff val="35000"/>
                  </a:schemeClr>
                </a:solidFill>
              </a:rPr>
              <a:t>学習法の提示</a:t>
            </a:r>
          </a:p>
          <a:p>
            <a:pPr lvl="2"/>
            <a:r>
              <a:rPr lang="ja-JP" altLang="en-US" sz="3200" dirty="0">
                <a:solidFill>
                  <a:schemeClr val="tx1">
                    <a:lumMod val="65000"/>
                    <a:lumOff val="35000"/>
                  </a:schemeClr>
                </a:solidFill>
              </a:rPr>
              <a:t>練習の機会</a:t>
            </a:r>
          </a:p>
          <a:p>
            <a:pPr lvl="2"/>
            <a:r>
              <a:rPr lang="ja-JP" altLang="en-US" sz="3200" dirty="0">
                <a:solidFill>
                  <a:schemeClr val="tx1">
                    <a:lumMod val="65000"/>
                    <a:lumOff val="35000"/>
                  </a:schemeClr>
                </a:solidFill>
              </a:rPr>
              <a:t>グループワークを活用（緊張感、メリハリ、理解度の確認）</a:t>
            </a:r>
          </a:p>
          <a:p>
            <a:pPr lvl="1"/>
            <a:r>
              <a:rPr lang="ja-JP" altLang="en-US" sz="3200" dirty="0">
                <a:solidFill>
                  <a:schemeClr val="tx1">
                    <a:lumMod val="65000"/>
                    <a:lumOff val="35000"/>
                  </a:schemeClr>
                </a:solidFill>
              </a:rPr>
              <a:t>まとめの</a:t>
            </a:r>
            <a:r>
              <a:rPr lang="ja-JP" altLang="en-US" sz="3200" dirty="0" smtClean="0">
                <a:solidFill>
                  <a:schemeClr val="tx1">
                    <a:lumMod val="65000"/>
                    <a:lumOff val="35000"/>
                  </a:schemeClr>
                </a:solidFill>
              </a:rPr>
              <a:t>方法</a:t>
            </a:r>
            <a:endParaRPr lang="ja-JP" altLang="en-US" dirty="0">
              <a:solidFill>
                <a:schemeClr val="tx1">
                  <a:lumMod val="65000"/>
                  <a:lumOff val="35000"/>
                </a:schemeClr>
              </a:solidFill>
            </a:endParaRPr>
          </a:p>
          <a:p>
            <a:endParaRPr lang="en-US" dirty="0"/>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76</a:t>
            </a:fld>
            <a:endParaRPr lang="en-US"/>
          </a:p>
        </p:txBody>
      </p:sp>
    </p:spTree>
    <p:extLst>
      <p:ext uri="{BB962C8B-B14F-4D97-AF65-F5344CB8AC3E}">
        <p14:creationId xmlns:p14="http://schemas.microsoft.com/office/powerpoint/2010/main" val="24409446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F8D87B-9B51-0840-A085-7CB89342C7E0}"/>
              </a:ext>
            </a:extLst>
          </p:cNvPr>
          <p:cNvSpPr>
            <a:spLocks noGrp="1"/>
          </p:cNvSpPr>
          <p:nvPr>
            <p:ph type="title"/>
          </p:nvPr>
        </p:nvSpPr>
        <p:spPr>
          <a:xfrm>
            <a:off x="838200" y="586470"/>
            <a:ext cx="10515600" cy="898898"/>
          </a:xfrm>
        </p:spPr>
        <p:txBody>
          <a:bodyPr>
            <a:normAutofit/>
          </a:bodyPr>
          <a:lstStyle/>
          <a:p>
            <a:r>
              <a:rPr lang="ja-JP" altLang="en-US" dirty="0">
                <a:solidFill>
                  <a:schemeClr val="tx1">
                    <a:lumMod val="65000"/>
                    <a:lumOff val="35000"/>
                  </a:schemeClr>
                </a:solidFill>
              </a:rPr>
              <a:t>ガニェの９教授事象</a:t>
            </a:r>
            <a:endParaRPr lang="en-US" dirty="0">
              <a:solidFill>
                <a:schemeClr val="tx1">
                  <a:lumMod val="65000"/>
                  <a:lumOff val="35000"/>
                </a:schemeClr>
              </a:solidFill>
            </a:endParaRPr>
          </a:p>
        </p:txBody>
      </p:sp>
      <p:sp>
        <p:nvSpPr>
          <p:cNvPr id="21" name="Content Placeholder 20">
            <a:extLst>
              <a:ext uri="{FF2B5EF4-FFF2-40B4-BE49-F238E27FC236}">
                <a16:creationId xmlns="" xmlns:a16="http://schemas.microsoft.com/office/drawing/2014/main" id="{405954AE-C84F-0948-864F-248CDA044DF9}"/>
              </a:ext>
            </a:extLst>
          </p:cNvPr>
          <p:cNvSpPr>
            <a:spLocks noGrp="1"/>
          </p:cNvSpPr>
          <p:nvPr>
            <p:ph idx="1"/>
          </p:nvPr>
        </p:nvSpPr>
        <p:spPr>
          <a:xfrm>
            <a:off x="838200" y="1620901"/>
            <a:ext cx="10515600" cy="5020516"/>
          </a:xfrm>
        </p:spPr>
        <p:txBody>
          <a:bodyPr>
            <a:normAutofit lnSpcReduction="10000"/>
          </a:bodyPr>
          <a:lstStyle/>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1.</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学習者の注意を喚起する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2.</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授業の学習目標を知らせる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3.</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前提条件を思い出させる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4.</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新しい事項を提示する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5.</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学習の方針を与える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（理解を促進する手法を用いる）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6.</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練習の機会を作る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7.</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フィードバックを与える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8.</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学習の成果を評価する</a:t>
            </a:r>
            <a:endParaRPr lang="en-US" altLang="ja-JP" dirty="0">
              <a:solidFill>
                <a:schemeClr val="tx1">
                  <a:lumMod val="65000"/>
                  <a:lumOff val="35000"/>
                </a:schemeClr>
              </a:solidFill>
              <a:latin typeface="Meiryo UI" panose="020B0604030504040204" pitchFamily="50" charset="-128"/>
              <a:ea typeface="Meiryo UI" panose="020B0604030504040204" pitchFamily="50" charset="-128"/>
            </a:endParaRPr>
          </a:p>
          <a:p>
            <a:pPr marL="0" indent="0">
              <a:buNone/>
            </a:pPr>
            <a:r>
              <a:rPr lang="en-US" altLang="ja-JP" dirty="0">
                <a:solidFill>
                  <a:schemeClr val="tx1">
                    <a:lumMod val="65000"/>
                    <a:lumOff val="35000"/>
                  </a:schemeClr>
                </a:solidFill>
                <a:latin typeface="Meiryo UI" panose="020B0604030504040204" pitchFamily="50" charset="-128"/>
                <a:ea typeface="Meiryo UI" panose="020B0604030504040204" pitchFamily="50" charset="-128"/>
              </a:rPr>
              <a:t>9.</a:t>
            </a:r>
            <a:r>
              <a:rPr lang="ja-JP" altLang="en-US" dirty="0">
                <a:solidFill>
                  <a:schemeClr val="tx1">
                    <a:lumMod val="65000"/>
                    <a:lumOff val="35000"/>
                  </a:schemeClr>
                </a:solidFill>
                <a:latin typeface="Meiryo UI" panose="020B0604030504040204" pitchFamily="50" charset="-128"/>
                <a:ea typeface="Meiryo UI" panose="020B0604030504040204" pitchFamily="50" charset="-128"/>
              </a:rPr>
              <a:t>保持と転移を高める</a:t>
            </a:r>
          </a:p>
          <a:p>
            <a:endParaRPr lang="en-US" dirty="0"/>
          </a:p>
        </p:txBody>
      </p:sp>
      <p:grpSp>
        <p:nvGrpSpPr>
          <p:cNvPr id="4" name="グループ化 3"/>
          <p:cNvGrpSpPr/>
          <p:nvPr/>
        </p:nvGrpSpPr>
        <p:grpSpPr>
          <a:xfrm>
            <a:off x="5766217" y="1707988"/>
            <a:ext cx="3594532" cy="4456314"/>
            <a:chOff x="5766217" y="1156447"/>
            <a:chExt cx="3594532" cy="4456314"/>
          </a:xfrm>
        </p:grpSpPr>
        <p:sp>
          <p:nvSpPr>
            <p:cNvPr id="22" name="Right Brace 21">
              <a:extLst>
                <a:ext uri="{FF2B5EF4-FFF2-40B4-BE49-F238E27FC236}">
                  <a16:creationId xmlns="" xmlns:a16="http://schemas.microsoft.com/office/drawing/2014/main" id="{149AB495-907B-F845-8937-2FAF61EB630E}"/>
                </a:ext>
              </a:extLst>
            </p:cNvPr>
            <p:cNvSpPr/>
            <p:nvPr/>
          </p:nvSpPr>
          <p:spPr>
            <a:xfrm>
              <a:off x="5766217" y="1156447"/>
              <a:ext cx="329783" cy="1199213"/>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 xmlns:a16="http://schemas.microsoft.com/office/drawing/2014/main" id="{F5E2EEA2-358B-A64B-B555-0C20379BC848}"/>
                </a:ext>
              </a:extLst>
            </p:cNvPr>
            <p:cNvSpPr/>
            <p:nvPr/>
          </p:nvSpPr>
          <p:spPr>
            <a:xfrm>
              <a:off x="5773155" y="2467492"/>
              <a:ext cx="329783" cy="1199213"/>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 xmlns:a16="http://schemas.microsoft.com/office/drawing/2014/main" id="{421EFB7D-0866-AB4A-B86E-8F6C51ECDD56}"/>
                </a:ext>
              </a:extLst>
            </p:cNvPr>
            <p:cNvSpPr/>
            <p:nvPr/>
          </p:nvSpPr>
          <p:spPr>
            <a:xfrm>
              <a:off x="5766217" y="3787727"/>
              <a:ext cx="329783" cy="852006"/>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 xmlns:a16="http://schemas.microsoft.com/office/drawing/2014/main" id="{62B4C59F-D842-9E4A-A20B-6C8A0A205DB1}"/>
                </a:ext>
              </a:extLst>
            </p:cNvPr>
            <p:cNvSpPr/>
            <p:nvPr/>
          </p:nvSpPr>
          <p:spPr>
            <a:xfrm>
              <a:off x="8173247" y="2467492"/>
              <a:ext cx="276486" cy="2172241"/>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 xmlns:a16="http://schemas.microsoft.com/office/drawing/2014/main" id="{124BA03D-35D1-DE4A-B702-536F5D1C0846}"/>
                </a:ext>
              </a:extLst>
            </p:cNvPr>
            <p:cNvSpPr/>
            <p:nvPr/>
          </p:nvSpPr>
          <p:spPr>
            <a:xfrm>
              <a:off x="5794925" y="4760755"/>
              <a:ext cx="329783" cy="852006"/>
            </a:xfrm>
            <a:prstGeom prst="rightBrac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 xmlns:a16="http://schemas.microsoft.com/office/drawing/2014/main" id="{286E3AA1-7DAB-E740-8EE2-3D4894DD38BA}"/>
                </a:ext>
              </a:extLst>
            </p:cNvPr>
            <p:cNvSpPr txBox="1"/>
            <p:nvPr/>
          </p:nvSpPr>
          <p:spPr>
            <a:xfrm>
              <a:off x="6333067" y="1494443"/>
              <a:ext cx="800219" cy="461665"/>
            </a:xfrm>
            <a:prstGeom prst="rect">
              <a:avLst/>
            </a:prstGeom>
            <a:noFill/>
            <a:ln>
              <a:solidFill>
                <a:schemeClr val="tx1">
                  <a:lumMod val="65000"/>
                  <a:lumOff val="35000"/>
                </a:schemeClr>
              </a:solidFill>
            </a:ln>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導入</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8" name="TextBox 27">
              <a:extLst>
                <a:ext uri="{FF2B5EF4-FFF2-40B4-BE49-F238E27FC236}">
                  <a16:creationId xmlns="" xmlns:a16="http://schemas.microsoft.com/office/drawing/2014/main" id="{AD94D977-61B4-7F48-9723-62FF9BD1CFE3}"/>
                </a:ext>
              </a:extLst>
            </p:cNvPr>
            <p:cNvSpPr txBox="1"/>
            <p:nvPr/>
          </p:nvSpPr>
          <p:spPr>
            <a:xfrm>
              <a:off x="6333067" y="2863544"/>
              <a:ext cx="1415772" cy="461665"/>
            </a:xfrm>
            <a:prstGeom prst="rect">
              <a:avLst/>
            </a:prstGeom>
            <a:noFill/>
            <a:ln>
              <a:solidFill>
                <a:schemeClr val="tx1">
                  <a:lumMod val="65000"/>
                  <a:lumOff val="35000"/>
                </a:schemeClr>
              </a:solidFill>
            </a:ln>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情報提示</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9" name="TextBox 28">
              <a:extLst>
                <a:ext uri="{FF2B5EF4-FFF2-40B4-BE49-F238E27FC236}">
                  <a16:creationId xmlns="" xmlns:a16="http://schemas.microsoft.com/office/drawing/2014/main" id="{9F78A8B4-0AAC-0347-B1B7-C539DFA83DA4}"/>
                </a:ext>
              </a:extLst>
            </p:cNvPr>
            <p:cNvSpPr txBox="1"/>
            <p:nvPr/>
          </p:nvSpPr>
          <p:spPr>
            <a:xfrm>
              <a:off x="6333067" y="4016328"/>
              <a:ext cx="1415772" cy="461665"/>
            </a:xfrm>
            <a:prstGeom prst="rect">
              <a:avLst/>
            </a:prstGeom>
            <a:noFill/>
            <a:ln>
              <a:solidFill>
                <a:schemeClr val="tx1">
                  <a:lumMod val="65000"/>
                  <a:lumOff val="35000"/>
                </a:schemeClr>
              </a:solidFill>
            </a:ln>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学習活動</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0" name="TextBox 29">
              <a:extLst>
                <a:ext uri="{FF2B5EF4-FFF2-40B4-BE49-F238E27FC236}">
                  <a16:creationId xmlns="" xmlns:a16="http://schemas.microsoft.com/office/drawing/2014/main" id="{C7B2603F-A166-EA42-8A57-8AEA6F0FA76A}"/>
                </a:ext>
              </a:extLst>
            </p:cNvPr>
            <p:cNvSpPr txBox="1"/>
            <p:nvPr/>
          </p:nvSpPr>
          <p:spPr>
            <a:xfrm>
              <a:off x="6323802" y="4955925"/>
              <a:ext cx="862737" cy="461665"/>
            </a:xfrm>
            <a:prstGeom prst="rect">
              <a:avLst/>
            </a:prstGeom>
            <a:noFill/>
            <a:ln>
              <a:solidFill>
                <a:schemeClr val="tx1">
                  <a:lumMod val="65000"/>
                  <a:lumOff val="35000"/>
                </a:schemeClr>
              </a:solidFill>
            </a:ln>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まとめ</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1" name="TextBox 30">
              <a:extLst>
                <a:ext uri="{FF2B5EF4-FFF2-40B4-BE49-F238E27FC236}">
                  <a16:creationId xmlns="" xmlns:a16="http://schemas.microsoft.com/office/drawing/2014/main" id="{7CDAF24D-E6FC-4E41-94E5-A5C353958310}"/>
                </a:ext>
              </a:extLst>
            </p:cNvPr>
            <p:cNvSpPr txBox="1"/>
            <p:nvPr/>
          </p:nvSpPr>
          <p:spPr>
            <a:xfrm>
              <a:off x="8560530" y="3322779"/>
              <a:ext cx="800219" cy="461665"/>
            </a:xfrm>
            <a:prstGeom prst="rect">
              <a:avLst/>
            </a:prstGeom>
            <a:noFill/>
            <a:ln>
              <a:solidFill>
                <a:schemeClr val="tx1">
                  <a:lumMod val="65000"/>
                  <a:lumOff val="35000"/>
                </a:schemeClr>
              </a:solidFill>
            </a:ln>
          </p:spPr>
          <p:txBody>
            <a:bodyPr wrap="none" rtlCol="0">
              <a:spAutoFit/>
            </a:bodyPr>
            <a:lstStyle/>
            <a:p>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展開</a:t>
              </a:r>
              <a:endParaRPr lang="en-US" sz="2400" dirty="0">
                <a:solidFill>
                  <a:schemeClr val="tx1">
                    <a:lumMod val="75000"/>
                    <a:lumOff val="25000"/>
                  </a:schemeClr>
                </a:solidFill>
                <a:latin typeface="Meiryo UI" panose="020B0604030504040204" pitchFamily="34" charset="-128"/>
                <a:ea typeface="Meiryo UI" panose="020B0604030504040204" pitchFamily="34" charset="-128"/>
              </a:endParaRPr>
            </a:p>
          </p:txBody>
        </p:sp>
      </p:grpSp>
      <p:sp>
        <p:nvSpPr>
          <p:cNvPr id="3" name="スライド番号プレースホルダー 2"/>
          <p:cNvSpPr>
            <a:spLocks noGrp="1"/>
          </p:cNvSpPr>
          <p:nvPr>
            <p:ph type="sldNum" sz="quarter" idx="12"/>
          </p:nvPr>
        </p:nvSpPr>
        <p:spPr/>
        <p:txBody>
          <a:bodyPr/>
          <a:lstStyle/>
          <a:p>
            <a:fld id="{D9226DAE-D732-0D44-A3A9-3426432CAC1A}" type="slidenum">
              <a:rPr lang="en-US" smtClean="0"/>
              <a:t>77</a:t>
            </a:fld>
            <a:endParaRPr lang="en-US"/>
          </a:p>
        </p:txBody>
      </p:sp>
    </p:spTree>
    <p:extLst>
      <p:ext uri="{BB962C8B-B14F-4D97-AF65-F5344CB8AC3E}">
        <p14:creationId xmlns:p14="http://schemas.microsoft.com/office/powerpoint/2010/main" val="22738092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5AAB16-C0FD-3C4E-9C26-ACC49FF0FE3F}"/>
              </a:ext>
            </a:extLst>
          </p:cNvPr>
          <p:cNvSpPr>
            <a:spLocks noGrp="1"/>
          </p:cNvSpPr>
          <p:nvPr>
            <p:ph type="title"/>
          </p:nvPr>
        </p:nvSpPr>
        <p:spPr>
          <a:xfrm>
            <a:off x="780144" y="557441"/>
            <a:ext cx="10515600" cy="898898"/>
          </a:xfrm>
        </p:spPr>
        <p:txBody>
          <a:bodyPr/>
          <a:lstStyle/>
          <a:p>
            <a:r>
              <a:rPr lang="ja-JP" altLang="en-US" dirty="0">
                <a:solidFill>
                  <a:schemeClr val="tx1">
                    <a:lumMod val="65000"/>
                    <a:lumOff val="35000"/>
                  </a:schemeClr>
                </a:solidFill>
              </a:rPr>
              <a:t>指導案</a:t>
            </a:r>
            <a:r>
              <a:rPr lang="en-US" altLang="ja-JP" dirty="0" smtClean="0">
                <a:solidFill>
                  <a:schemeClr val="tx1">
                    <a:lumMod val="65000"/>
                    <a:lumOff val="35000"/>
                  </a:schemeClr>
                </a:solidFill>
              </a:rPr>
              <a:t>No.2</a:t>
            </a:r>
            <a:r>
              <a:rPr lang="ja-JP" altLang="en-US" dirty="0">
                <a:solidFill>
                  <a:schemeClr val="tx1">
                    <a:lumMod val="65000"/>
                    <a:lumOff val="35000"/>
                  </a:schemeClr>
                </a:solidFill>
              </a:rPr>
              <a:t>　＆　動画教材チェックポイント</a:t>
            </a:r>
            <a:endParaRPr lang="en-US" dirty="0">
              <a:solidFill>
                <a:schemeClr val="tx1">
                  <a:lumMod val="65000"/>
                  <a:lumOff val="35000"/>
                </a:schemeClr>
              </a:solidFill>
            </a:endParaRPr>
          </a:p>
        </p:txBody>
      </p:sp>
      <p:graphicFrame>
        <p:nvGraphicFramePr>
          <p:cNvPr id="7" name="Content Placeholder 6">
            <a:extLst>
              <a:ext uri="{FF2B5EF4-FFF2-40B4-BE49-F238E27FC236}">
                <a16:creationId xmlns="" xmlns:a16="http://schemas.microsoft.com/office/drawing/2014/main" id="{863DD1CF-9925-7040-94A6-FB55D5444E0C}"/>
              </a:ext>
            </a:extLst>
          </p:cNvPr>
          <p:cNvGraphicFramePr>
            <a:graphicFrameLocks noGrp="1"/>
          </p:cNvGraphicFramePr>
          <p:nvPr>
            <p:ph sz="half" idx="1"/>
            <p:extLst>
              <p:ext uri="{D42A27DB-BD31-4B8C-83A1-F6EECF244321}">
                <p14:modId xmlns:p14="http://schemas.microsoft.com/office/powerpoint/2010/main" val="3627373750"/>
              </p:ext>
            </p:extLst>
          </p:nvPr>
        </p:nvGraphicFramePr>
        <p:xfrm>
          <a:off x="838200" y="1532411"/>
          <a:ext cx="4909457" cy="5145706"/>
        </p:xfrm>
        <a:graphic>
          <a:graphicData uri="http://schemas.openxmlformats.org/drawingml/2006/table">
            <a:tbl>
              <a:tblPr firstRow="1" firstCol="1" bandRow="1">
                <a:tableStyleId>{5940675A-B579-460E-94D1-54222C63F5DA}</a:tableStyleId>
              </a:tblPr>
              <a:tblGrid>
                <a:gridCol w="863501">
                  <a:extLst>
                    <a:ext uri="{9D8B030D-6E8A-4147-A177-3AD203B41FA5}">
                      <a16:colId xmlns="" xmlns:a16="http://schemas.microsoft.com/office/drawing/2014/main" val="1501973149"/>
                    </a:ext>
                  </a:extLst>
                </a:gridCol>
                <a:gridCol w="4045956">
                  <a:extLst>
                    <a:ext uri="{9D8B030D-6E8A-4147-A177-3AD203B41FA5}">
                      <a16:colId xmlns="" xmlns:a16="http://schemas.microsoft.com/office/drawing/2014/main" val="1164409809"/>
                    </a:ext>
                  </a:extLst>
                </a:gridCol>
              </a:tblGrid>
              <a:tr h="102542">
                <a:tc>
                  <a:txBody>
                    <a:bodyPr/>
                    <a:lstStyle/>
                    <a:p>
                      <a:pPr algn="ctr">
                        <a:spcAft>
                          <a:spcPts val="0"/>
                        </a:spcAft>
                      </a:pPr>
                      <a:r>
                        <a:rPr lang="ja-JP" sz="700" kern="100" dirty="0">
                          <a:effectLst/>
                        </a:rPr>
                        <a:t>動画のタイトル</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133890656"/>
                  </a:ext>
                </a:extLst>
              </a:tr>
              <a:tr h="205086">
                <a:tc>
                  <a:txBody>
                    <a:bodyPr/>
                    <a:lstStyle/>
                    <a:p>
                      <a:pPr algn="ctr">
                        <a:spcAft>
                          <a:spcPts val="0"/>
                        </a:spcAft>
                      </a:pPr>
                      <a:r>
                        <a:rPr lang="ja-JP" sz="700" kern="100">
                          <a:effectLst/>
                        </a:rPr>
                        <a:t>9教授事象</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endParaRPr>
                    </a:p>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506383267"/>
                  </a:ext>
                </a:extLst>
              </a:tr>
              <a:tr h="205086">
                <a:tc>
                  <a:txBody>
                    <a:bodyPr/>
                    <a:lstStyle/>
                    <a:p>
                      <a:pPr algn="ctr">
                        <a:spcAft>
                          <a:spcPts val="0"/>
                        </a:spcAft>
                      </a:pPr>
                      <a:r>
                        <a:rPr lang="ja-JP" sz="700" kern="100">
                          <a:effectLst/>
                        </a:rPr>
                        <a:t>動画教材の</a:t>
                      </a:r>
                      <a:endParaRPr lang="en-US" sz="700" kern="100">
                        <a:effectLst/>
                      </a:endParaRPr>
                    </a:p>
                    <a:p>
                      <a:pPr algn="ctr">
                        <a:spcAft>
                          <a:spcPts val="0"/>
                        </a:spcAft>
                      </a:pPr>
                      <a:r>
                        <a:rPr lang="ja-JP" sz="700" kern="100">
                          <a:effectLst/>
                        </a:rPr>
                        <a:t>位置づけ</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440050306"/>
                  </a:ext>
                </a:extLst>
              </a:tr>
              <a:tr h="102542">
                <a:tc>
                  <a:txBody>
                    <a:bodyPr/>
                    <a:lstStyle/>
                    <a:p>
                      <a:pPr algn="ctr">
                        <a:spcAft>
                          <a:spcPts val="0"/>
                        </a:spcAft>
                      </a:pPr>
                      <a:r>
                        <a:rPr lang="ja-JP" sz="700" kern="100">
                          <a:effectLst/>
                        </a:rPr>
                        <a:t>動画の長さ</a:t>
                      </a:r>
                      <a:r>
                        <a:rPr lang="en-US" sz="700" kern="100">
                          <a:effectLst/>
                        </a:rPr>
                        <a:t>(</a:t>
                      </a:r>
                      <a:r>
                        <a:rPr lang="ja-JP" sz="700" kern="100">
                          <a:effectLst/>
                        </a:rPr>
                        <a:t>分</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1461871246"/>
                  </a:ext>
                </a:extLst>
              </a:tr>
              <a:tr h="205086">
                <a:tc>
                  <a:txBody>
                    <a:bodyPr/>
                    <a:lstStyle/>
                    <a:p>
                      <a:pPr algn="ctr">
                        <a:spcAft>
                          <a:spcPts val="0"/>
                        </a:spcAft>
                      </a:pPr>
                      <a:r>
                        <a:rPr lang="ja-JP" sz="700" kern="100">
                          <a:effectLst/>
                        </a:rPr>
                        <a:t>動画教材の学習目標</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843738116"/>
                  </a:ext>
                </a:extLst>
              </a:tr>
              <a:tr h="205086">
                <a:tc>
                  <a:txBody>
                    <a:bodyPr/>
                    <a:lstStyle/>
                    <a:p>
                      <a:pPr algn="ctr">
                        <a:spcAft>
                          <a:spcPts val="0"/>
                        </a:spcAft>
                      </a:pPr>
                      <a:r>
                        <a:rPr lang="ja-JP" sz="700" kern="100">
                          <a:effectLst/>
                        </a:rPr>
                        <a:t>動画教材の目標達成度の確認法</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669537757"/>
                  </a:ext>
                </a:extLst>
              </a:tr>
              <a:tr h="752756">
                <a:tc>
                  <a:txBody>
                    <a:bodyPr/>
                    <a:lstStyle/>
                    <a:p>
                      <a:pPr algn="ctr">
                        <a:spcAft>
                          <a:spcPts val="0"/>
                        </a:spcAft>
                      </a:pPr>
                      <a:r>
                        <a:rPr lang="ja-JP" sz="700" kern="100">
                          <a:effectLst/>
                        </a:rPr>
                        <a:t>学習事項・要点</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68576229"/>
                  </a:ext>
                </a:extLst>
              </a:tr>
              <a:tr h="205086">
                <a:tc>
                  <a:txBody>
                    <a:bodyPr/>
                    <a:lstStyle/>
                    <a:p>
                      <a:pPr algn="ctr">
                        <a:spcAft>
                          <a:spcPts val="0"/>
                        </a:spcAft>
                      </a:pPr>
                      <a:r>
                        <a:rPr lang="ja-JP" sz="700" kern="100">
                          <a:effectLst/>
                        </a:rPr>
                        <a:t>動画にする際の留意点</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4220868321"/>
                  </a:ext>
                </a:extLst>
              </a:tr>
              <a:tr h="668857">
                <a:tc>
                  <a:txBody>
                    <a:bodyPr/>
                    <a:lstStyle/>
                    <a:p>
                      <a:pPr algn="ctr">
                        <a:spcAft>
                          <a:spcPts val="0"/>
                        </a:spcAft>
                      </a:pPr>
                      <a:r>
                        <a:rPr lang="ja-JP" sz="700" kern="100">
                          <a:effectLst/>
                        </a:rPr>
                        <a:t>動画の活用法</a:t>
                      </a:r>
                      <a:endParaRPr lang="en-US" sz="700" kern="100">
                        <a:effectLst/>
                      </a:endParaRPr>
                    </a:p>
                    <a:p>
                      <a:pPr algn="ctr">
                        <a:spcAft>
                          <a:spcPts val="0"/>
                        </a:spcAft>
                      </a:pPr>
                      <a:r>
                        <a:rPr lang="en-US" sz="700" kern="100">
                          <a:effectLst/>
                        </a:rPr>
                        <a:t>(</a:t>
                      </a:r>
                      <a:r>
                        <a:rPr lang="ja-JP" sz="700" kern="100">
                          <a:effectLst/>
                        </a:rPr>
                        <a:t>学習者への指示を含む</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733979722"/>
                  </a:ext>
                </a:extLst>
              </a:tr>
              <a:tr h="386476">
                <a:tc>
                  <a:txBody>
                    <a:bodyPr/>
                    <a:lstStyle/>
                    <a:p>
                      <a:pPr algn="ctr">
                        <a:spcAft>
                          <a:spcPts val="0"/>
                        </a:spcAft>
                      </a:pPr>
                      <a:r>
                        <a:rPr lang="ja-JP" sz="700" kern="100" dirty="0" smtClean="0">
                          <a:effectLst/>
                        </a:rPr>
                        <a:t>動画</a:t>
                      </a:r>
                      <a:r>
                        <a:rPr lang="ja-JP" altLang="en-US" sz="700" kern="100" dirty="0" smtClean="0">
                          <a:effectLst/>
                        </a:rPr>
                        <a:t>作成</a:t>
                      </a:r>
                      <a:r>
                        <a:rPr lang="ja-JP" sz="700" kern="100" dirty="0" smtClean="0">
                          <a:effectLst/>
                        </a:rPr>
                        <a:t>方法</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02096908"/>
                  </a:ext>
                </a:extLst>
              </a:tr>
              <a:tr h="435806">
                <a:tc>
                  <a:txBody>
                    <a:bodyPr/>
                    <a:lstStyle/>
                    <a:p>
                      <a:pPr algn="ctr">
                        <a:spcAft>
                          <a:spcPts val="0"/>
                        </a:spcAft>
                      </a:pPr>
                      <a:r>
                        <a:rPr lang="ja-JP" sz="700" kern="100">
                          <a:effectLst/>
                        </a:rPr>
                        <a:t>公開時期と方法</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649882813"/>
                  </a:ext>
                </a:extLst>
              </a:tr>
              <a:tr h="588844">
                <a:tc>
                  <a:txBody>
                    <a:bodyPr/>
                    <a:lstStyle/>
                    <a:p>
                      <a:pPr algn="ctr">
                        <a:spcAft>
                          <a:spcPts val="0"/>
                        </a:spcAft>
                      </a:pPr>
                      <a:r>
                        <a:rPr lang="ja-JP" sz="700" kern="100">
                          <a:effectLst/>
                        </a:rPr>
                        <a:t>動画の見せ方</a:t>
                      </a:r>
                      <a:endParaRPr lang="en-US" sz="700" kern="100">
                        <a:effectLst/>
                      </a:endParaRPr>
                    </a:p>
                    <a:p>
                      <a:pPr algn="ctr">
                        <a:spcAft>
                          <a:spcPts val="0"/>
                        </a:spcAft>
                      </a:pPr>
                      <a:r>
                        <a:rPr lang="en-US" sz="700" kern="100">
                          <a:effectLst/>
                        </a:rPr>
                        <a:t>(</a:t>
                      </a:r>
                      <a:r>
                        <a:rPr lang="ja-JP" sz="700" kern="100">
                          <a:effectLst/>
                        </a:rPr>
                        <a:t>ストーリーボードは別添</a:t>
                      </a:r>
                      <a:r>
                        <a:rPr lang="en-US" sz="700" kern="100">
                          <a:effectLst/>
                        </a:rPr>
                        <a:t>)</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2653053970"/>
                  </a:ext>
                </a:extLst>
              </a:tr>
              <a:tr h="556994">
                <a:tc>
                  <a:txBody>
                    <a:bodyPr/>
                    <a:lstStyle/>
                    <a:p>
                      <a:pPr algn="ctr">
                        <a:spcAft>
                          <a:spcPts val="0"/>
                        </a:spcAft>
                      </a:pPr>
                      <a:r>
                        <a:rPr lang="ja-JP" altLang="en-US" sz="700" kern="100" dirty="0" smtClean="0">
                          <a:effectLst/>
                        </a:rPr>
                        <a:t>作成</a:t>
                      </a:r>
                      <a:r>
                        <a:rPr lang="ja-JP" sz="700" kern="100" dirty="0" smtClean="0">
                          <a:effectLst/>
                        </a:rPr>
                        <a:t>と</a:t>
                      </a:r>
                      <a:r>
                        <a:rPr lang="ja-JP" sz="700" kern="100" dirty="0">
                          <a:effectLst/>
                        </a:rPr>
                        <a:t>運用</a:t>
                      </a:r>
                      <a:endParaRPr lang="en-US" sz="700" kern="100" dirty="0">
                        <a:effectLst/>
                      </a:endParaRPr>
                    </a:p>
                    <a:p>
                      <a:pPr algn="ctr">
                        <a:spcAft>
                          <a:spcPts val="0"/>
                        </a:spcAft>
                      </a:pPr>
                      <a:r>
                        <a:rPr lang="ja-JP" sz="700" kern="100" dirty="0">
                          <a:effectLst/>
                        </a:rPr>
                        <a:t>スケジュール</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a:effectLst/>
                        </a:rPr>
                        <a:t> </a:t>
                      </a:r>
                      <a:endParaRPr lang="en-US" sz="700" kern="10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766467291"/>
                  </a:ext>
                </a:extLst>
              </a:tr>
              <a:tr h="475813">
                <a:tc>
                  <a:txBody>
                    <a:bodyPr/>
                    <a:lstStyle/>
                    <a:p>
                      <a:pPr algn="ctr">
                        <a:spcAft>
                          <a:spcPts val="0"/>
                        </a:spcAft>
                      </a:pPr>
                      <a:r>
                        <a:rPr lang="ja-JP" sz="700" kern="100">
                          <a:effectLst/>
                        </a:rPr>
                        <a:t>備考</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nchor="ctr">
                    <a:solidFill>
                      <a:schemeClr val="bg2">
                        <a:lumMod val="75000"/>
                      </a:schemeClr>
                    </a:solidFill>
                  </a:tcPr>
                </a:tc>
                <a:tc>
                  <a:txBody>
                    <a:bodyPr/>
                    <a:lstStyle/>
                    <a:p>
                      <a:pPr>
                        <a:spcAft>
                          <a:spcPts val="0"/>
                        </a:spcAft>
                      </a:pPr>
                      <a:r>
                        <a:rPr lang="ja-JP" sz="700" kern="100" dirty="0">
                          <a:effectLst/>
                        </a:rPr>
                        <a:t> </a:t>
                      </a:r>
                      <a:endParaRPr lang="en-US" sz="700" kern="100" dirty="0">
                        <a:effectLst/>
                        <a:latin typeface="MS Mincho" panose="02020609040205080304" pitchFamily="49" charset="-128"/>
                        <a:ea typeface="MS Mincho" panose="02020609040205080304" pitchFamily="49" charset="-128"/>
                        <a:cs typeface="MS Mincho" panose="02020609040205080304" pitchFamily="49" charset="-128"/>
                      </a:endParaRPr>
                    </a:p>
                  </a:txBody>
                  <a:tcPr marL="53553" marR="53553" marT="0" marB="0"/>
                </a:tc>
                <a:extLst>
                  <a:ext uri="{0D108BD9-81ED-4DB2-BD59-A6C34878D82A}">
                    <a16:rowId xmlns="" xmlns:a16="http://schemas.microsoft.com/office/drawing/2014/main" val="341084205"/>
                  </a:ext>
                </a:extLst>
              </a:tr>
            </a:tbl>
          </a:graphicData>
        </a:graphic>
      </p:graphicFrame>
      <p:sp>
        <p:nvSpPr>
          <p:cNvPr id="3" name="TextBox 2">
            <a:extLst>
              <a:ext uri="{FF2B5EF4-FFF2-40B4-BE49-F238E27FC236}">
                <a16:creationId xmlns="" xmlns:a16="http://schemas.microsoft.com/office/drawing/2014/main" id="{013E836A-E215-3F4C-AD8B-6B3E2224DA49}"/>
              </a:ext>
            </a:extLst>
          </p:cNvPr>
          <p:cNvSpPr txBox="1"/>
          <p:nvPr/>
        </p:nvSpPr>
        <p:spPr>
          <a:xfrm>
            <a:off x="1228725" y="1728788"/>
            <a:ext cx="415498" cy="369332"/>
          </a:xfrm>
          <a:prstGeom prst="rect">
            <a:avLst/>
          </a:prstGeom>
          <a:noFill/>
        </p:spPr>
        <p:txBody>
          <a:bodyPr wrap="none" rtlCol="0">
            <a:spAutoFit/>
          </a:bodyPr>
          <a:lstStyle/>
          <a:p>
            <a:r>
              <a:rPr lang="en-US" dirty="0"/>
              <a:t>・</a:t>
            </a:r>
          </a:p>
        </p:txBody>
      </p:sp>
      <p:graphicFrame>
        <p:nvGraphicFramePr>
          <p:cNvPr id="8" name="Table 7">
            <a:extLst>
              <a:ext uri="{FF2B5EF4-FFF2-40B4-BE49-F238E27FC236}">
                <a16:creationId xmlns="" xmlns:a16="http://schemas.microsoft.com/office/drawing/2014/main" id="{0AF5B2B7-B0FF-E746-8D71-0950DEBFF00C}"/>
              </a:ext>
            </a:extLst>
          </p:cNvPr>
          <p:cNvGraphicFramePr>
            <a:graphicFrameLocks noGrp="1"/>
          </p:cNvGraphicFramePr>
          <p:nvPr>
            <p:extLst>
              <p:ext uri="{D42A27DB-BD31-4B8C-83A1-F6EECF244321}">
                <p14:modId xmlns:p14="http://schemas.microsoft.com/office/powerpoint/2010/main" val="2392523232"/>
              </p:ext>
            </p:extLst>
          </p:nvPr>
        </p:nvGraphicFramePr>
        <p:xfrm>
          <a:off x="3798635" y="1526940"/>
          <a:ext cx="8001573" cy="5011972"/>
        </p:xfrm>
        <a:graphic>
          <a:graphicData uri="http://schemas.openxmlformats.org/drawingml/2006/table">
            <a:tbl>
              <a:tblPr>
                <a:tableStyleId>{5C22544A-7EE6-4342-B048-85BDC9FD1C3A}</a:tableStyleId>
              </a:tblPr>
              <a:tblGrid>
                <a:gridCol w="375074">
                  <a:extLst>
                    <a:ext uri="{9D8B030D-6E8A-4147-A177-3AD203B41FA5}">
                      <a16:colId xmlns="" xmlns:a16="http://schemas.microsoft.com/office/drawing/2014/main" val="3104109425"/>
                    </a:ext>
                  </a:extLst>
                </a:gridCol>
                <a:gridCol w="1100216">
                  <a:extLst>
                    <a:ext uri="{9D8B030D-6E8A-4147-A177-3AD203B41FA5}">
                      <a16:colId xmlns="" xmlns:a16="http://schemas.microsoft.com/office/drawing/2014/main" val="1197057793"/>
                    </a:ext>
                  </a:extLst>
                </a:gridCol>
                <a:gridCol w="1867034">
                  <a:extLst>
                    <a:ext uri="{9D8B030D-6E8A-4147-A177-3AD203B41FA5}">
                      <a16:colId xmlns="" xmlns:a16="http://schemas.microsoft.com/office/drawing/2014/main" val="3489308086"/>
                    </a:ext>
                  </a:extLst>
                </a:gridCol>
                <a:gridCol w="4659249">
                  <a:extLst>
                    <a:ext uri="{9D8B030D-6E8A-4147-A177-3AD203B41FA5}">
                      <a16:colId xmlns="" xmlns:a16="http://schemas.microsoft.com/office/drawing/2014/main" val="756347929"/>
                    </a:ext>
                  </a:extLst>
                </a:gridCol>
              </a:tblGrid>
              <a:tr h="235295">
                <a:tc gridSpan="2">
                  <a:txBody>
                    <a:bodyPr/>
                    <a:lstStyle/>
                    <a:p>
                      <a:pPr algn="ctr"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確認事項</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hMerge="1">
                  <a:txBody>
                    <a:bodyPr/>
                    <a:lstStyle/>
                    <a:p>
                      <a:endParaRPr lang="en-US"/>
                    </a:p>
                  </a:txBody>
                  <a:tcPr/>
                </a:tc>
                <a:tc>
                  <a:txBody>
                    <a:bodyPr/>
                    <a:lstStyle/>
                    <a:p>
                      <a:pPr algn="ctr"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項目</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ctr"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質問</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402828487"/>
                  </a:ext>
                </a:extLst>
              </a:tr>
              <a:tr h="154678">
                <a:tc rowSpan="5">
                  <a:txBody>
                    <a:bodyPr/>
                    <a:lstStyle/>
                    <a:p>
                      <a:pPr algn="ctr" fontAlgn="ctr"/>
                      <a:r>
                        <a:rPr lang="ja-JP" altLang="en-US" sz="1000" u="none" strike="noStrike">
                          <a:effectLst/>
                        </a:rPr>
                        <a:t>動画</a:t>
                      </a:r>
                      <a:endParaRPr lang="ja-JP" altLang="en-US" sz="10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77505" marR="77505" marT="38752" marB="38752" anchor="ctr"/>
                </a:tc>
                <a:tc rowSpan="3">
                  <a:txBody>
                    <a:bodyPr/>
                    <a:lstStyle/>
                    <a:p>
                      <a:pPr algn="ctr"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動画のクオリティ</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音質</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音はきちんと聞こえるか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573909600"/>
                  </a:ext>
                </a:extLst>
              </a:tr>
              <a:tr h="292184">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画質</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文字・絵・映像など）の明瞭さ</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文字や映像がきちんと見えるか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41264038"/>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法的配慮</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著作権、肖像権などに抵触しないか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242196904"/>
                  </a:ext>
                </a:extLst>
              </a:tr>
              <a:tr h="154678">
                <a:tc vMerge="1">
                  <a:txBody>
                    <a:bodyPr/>
                    <a:lstStyle/>
                    <a:p>
                      <a:endParaRPr lang="en-US"/>
                    </a:p>
                  </a:txBody>
                  <a:tcPr/>
                </a:tc>
                <a:tc rowSpan="2">
                  <a:txBody>
                    <a:bodyPr/>
                    <a:lstStyle/>
                    <a:p>
                      <a:pPr algn="ctr"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配信方法</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動作環境</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保証する環境での動作を確認したか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478841240"/>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システムやアプリの機能</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停止、再生などが機能するか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536082893"/>
                  </a:ext>
                </a:extLst>
              </a:tr>
              <a:tr h="154678">
                <a:tc rowSpan="22">
                  <a:txBody>
                    <a:bodyPr/>
                    <a:lstStyle/>
                    <a:p>
                      <a:pPr algn="ctr" fontAlgn="ctr"/>
                      <a:r>
                        <a:rPr lang="ja-JP" altLang="en-US" sz="1000" u="none" strike="noStrike">
                          <a:effectLst/>
                        </a:rPr>
                        <a:t>教材</a:t>
                      </a:r>
                      <a:endParaRPr lang="ja-JP" altLang="en-US" sz="10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77505" marR="77505" marT="38752" marB="38752" anchor="ctr"/>
                </a:tc>
                <a:tc rowSpan="2">
                  <a:txBody>
                    <a:bodyPr/>
                    <a:lstStyle/>
                    <a:p>
                      <a:pPr algn="ctr"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授業との連携</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授業との連携</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動画が授業における学習活動を補完・強化する内容になっているか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086231235"/>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動画の使途と内容の関係</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動画の使途にあった作成方法になっているか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536317757"/>
                  </a:ext>
                </a:extLst>
              </a:tr>
              <a:tr h="154678">
                <a:tc vMerge="1">
                  <a:txBody>
                    <a:bodyPr/>
                    <a:lstStyle/>
                    <a:p>
                      <a:endParaRPr lang="en-US"/>
                    </a:p>
                  </a:txBody>
                  <a:tcPr/>
                </a:tc>
                <a:tc rowSpan="11">
                  <a:txBody>
                    <a:bodyPr/>
                    <a:lstStyle/>
                    <a:p>
                      <a:pPr algn="ctr"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認知的配慮</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前提知識、事前知識の有無</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事前知識が必要か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685959497"/>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難易度</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難しすぎないか、簡単過ぎないか</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486931428"/>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進み方</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進み方が調度良いか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194606360"/>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量</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盛り込み過ぎていないか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866191759"/>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長さ</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長すぎないか？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15</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分以内、可能であれば</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5</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分以内になっているか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827364820"/>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ナレーション（スピード）</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話すスピードはちょうど良いか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582730764"/>
                  </a:ext>
                </a:extLst>
              </a:tr>
              <a:tr h="199034">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ナレーション（明瞭さ）</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具体的に説明しているか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こう、ここ、これは</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NG)</a:t>
                      </a:r>
                      <a:endParaRPr 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402482019"/>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重要な学習内容の強調</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重要な部分は強調・反復されているか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995608029"/>
                  </a:ext>
                </a:extLst>
              </a:tr>
              <a:tr h="292184">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学習内容の範囲（ポイント）</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重要な部分は網羅されているか。動画教材</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1</a:t>
                      </a:r>
                      <a:r>
                        <a:rPr lang="ja-JP" altLang="en-US" sz="1000" u="none" strike="noStrike" dirty="0" err="1">
                          <a:solidFill>
                            <a:schemeClr val="tx1">
                              <a:lumMod val="65000"/>
                              <a:lumOff val="35000"/>
                            </a:schemeClr>
                          </a:solidFill>
                          <a:effectLst/>
                          <a:latin typeface="Meiryo UI" panose="020B0604030504040204" pitchFamily="50" charset="-128"/>
                          <a:ea typeface="Meiryo UI" panose="020B0604030504040204" pitchFamily="50" charset="-128"/>
                        </a:rPr>
                        <a:t>つに</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つきポイントは</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5</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つ以内になっているか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488741316"/>
                  </a:ext>
                </a:extLst>
              </a:tr>
              <a:tr h="292184">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構成</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ストーリーは現実的か？展開は論理的か？理解しやすい順番で情報を提供しているか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649944240"/>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素材、メディアの組み合わせは学習を助けているか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285493582"/>
                  </a:ext>
                </a:extLst>
              </a:tr>
              <a:tr h="154678">
                <a:tc vMerge="1">
                  <a:txBody>
                    <a:bodyPr/>
                    <a:lstStyle/>
                    <a:p>
                      <a:endParaRPr lang="en-US"/>
                    </a:p>
                  </a:txBody>
                  <a:tcPr/>
                </a:tc>
                <a:tc rowSpan="5">
                  <a:txBody>
                    <a:bodyPr/>
                    <a:lstStyle/>
                    <a:p>
                      <a:pPr algn="ctr"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情緒的配慮</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rowSpan="4">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動機づけ</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注意喚起しているか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ARCS</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の</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a:t>
                      </a:r>
                      <a:endParaRPr 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298916052"/>
                  </a:ext>
                </a:extLst>
              </a:tr>
              <a:tr h="1546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学習内容と学習者の関心を関連づけを支援しているか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ARCS</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の</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R)</a:t>
                      </a:r>
                      <a:endParaRPr 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536973034"/>
                  </a:ext>
                </a:extLst>
              </a:tr>
              <a:tr h="1546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できそうだと思わせているか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ARCS</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の</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C)</a:t>
                      </a:r>
                      <a:endParaRPr 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871220618"/>
                  </a:ext>
                </a:extLst>
              </a:tr>
              <a:tr h="1546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やれた！やって良かった！と思える仕組みがあるか</a:t>
                      </a:r>
                      <a:r>
                        <a:rPr lang="en-US" altLang="ja-JP"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ARCS</a:t>
                      </a: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の</a:t>
                      </a:r>
                      <a:r>
                        <a:rPr 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S)</a:t>
                      </a:r>
                      <a:endParaRPr 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754234115"/>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素材、メディアの組み合わせは意欲喚起を助けているか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646183749"/>
                  </a:ext>
                </a:extLst>
              </a:tr>
              <a:tr h="154678">
                <a:tc vMerge="1">
                  <a:txBody>
                    <a:bodyPr/>
                    <a:lstStyle/>
                    <a:p>
                      <a:endParaRPr lang="en-US"/>
                    </a:p>
                  </a:txBody>
                  <a:tcPr/>
                </a:tc>
                <a:tc rowSpan="4">
                  <a:txBody>
                    <a:bodyPr/>
                    <a:lstStyle/>
                    <a:p>
                      <a:pPr algn="ctr"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その他</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77505" marR="77505" marT="38752" marB="38752" anchor="ct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一貫性</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他の資料、授業内容と一貫性のあるデザイン、内容になっているか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799777358"/>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インタラクティブ性</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学習を支援できるようにインタラクティブで動的な教材になっているか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2508902451"/>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フィードバック</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フィードバックは必要な情報を的確に提供されるか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1890204536"/>
                  </a:ext>
                </a:extLst>
              </a:tr>
              <a:tr h="154678">
                <a:tc vMerge="1">
                  <a:txBody>
                    <a:bodyPr/>
                    <a:lstStyle/>
                    <a:p>
                      <a:endParaRPr lang="en-US"/>
                    </a:p>
                  </a:txBody>
                  <a:tcPr/>
                </a:tc>
                <a:tc vMerge="1">
                  <a:txBody>
                    <a:bodyPr/>
                    <a:lstStyle/>
                    <a:p>
                      <a:endParaRPr lang="en-US"/>
                    </a:p>
                  </a:txBody>
                  <a:tcPr/>
                </a:tc>
                <a:tc>
                  <a:txBody>
                    <a:bodyPr/>
                    <a:lstStyle/>
                    <a:p>
                      <a:pPr algn="l" fontAlgn="ctr"/>
                      <a:r>
                        <a:rPr lang="ja-JP" altLang="en-US" sz="1000" u="none" strike="noStrike">
                          <a:solidFill>
                            <a:schemeClr val="tx1">
                              <a:lumMod val="65000"/>
                              <a:lumOff val="35000"/>
                            </a:schemeClr>
                          </a:solidFill>
                          <a:effectLst/>
                          <a:latin typeface="Meiryo UI" panose="020B0604030504040204" pitchFamily="50" charset="-128"/>
                          <a:ea typeface="Meiryo UI" panose="020B0604030504040204" pitchFamily="50" charset="-128"/>
                        </a:rPr>
                        <a:t>補足資料</a:t>
                      </a:r>
                      <a:endParaRPr lang="ja-JP" altLang="en-US" sz="10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tc>
                  <a:txBody>
                    <a:bodyPr/>
                    <a:lstStyle/>
                    <a:p>
                      <a:pPr algn="l" fontAlgn="ctr"/>
                      <a:r>
                        <a:rPr lang="ja-JP" altLang="en-US" sz="1000" u="none" strike="noStrike" dirty="0">
                          <a:solidFill>
                            <a:schemeClr val="tx1">
                              <a:lumMod val="65000"/>
                              <a:lumOff val="35000"/>
                            </a:schemeClr>
                          </a:solidFill>
                          <a:effectLst/>
                          <a:latin typeface="Meiryo UI" panose="020B0604030504040204" pitchFamily="50" charset="-128"/>
                          <a:ea typeface="Meiryo UI" panose="020B0604030504040204" pitchFamily="50" charset="-128"/>
                        </a:rPr>
                        <a:t>動画教材、授業の学習効果を高めるための資料が用意されているか</a:t>
                      </a:r>
                      <a:endParaRPr lang="ja-JP" altLang="en-US" sz="1000" b="0" i="0" u="none" strike="noStrike" dirty="0">
                        <a:solidFill>
                          <a:schemeClr val="tx1">
                            <a:lumMod val="65000"/>
                            <a:lumOff val="35000"/>
                          </a:schemeClr>
                        </a:solidFill>
                        <a:effectLst/>
                        <a:latin typeface="Meiryo UI" panose="020B0604030504040204" pitchFamily="50" charset="-128"/>
                        <a:ea typeface="Meiryo UI" panose="020B0604030504040204" pitchFamily="50" charset="-128"/>
                      </a:endParaRPr>
                    </a:p>
                  </a:txBody>
                  <a:tcPr marL="8517" marR="8517" marT="8517" marB="0" anchor="ctr"/>
                </a:tc>
                <a:extLst>
                  <a:ext uri="{0D108BD9-81ED-4DB2-BD59-A6C34878D82A}">
                    <a16:rowId xmlns="" xmlns:a16="http://schemas.microsoft.com/office/drawing/2014/main" val="3556119570"/>
                  </a:ext>
                </a:extLst>
              </a:tr>
            </a:tbl>
          </a:graphicData>
        </a:graphic>
      </p:graphicFrame>
      <p:sp>
        <p:nvSpPr>
          <p:cNvPr id="4" name="スライド番号プレースホルダー 3"/>
          <p:cNvSpPr>
            <a:spLocks noGrp="1"/>
          </p:cNvSpPr>
          <p:nvPr>
            <p:ph type="sldNum" sz="quarter" idx="12"/>
          </p:nvPr>
        </p:nvSpPr>
        <p:spPr/>
        <p:txBody>
          <a:bodyPr/>
          <a:lstStyle/>
          <a:p>
            <a:fld id="{D9226DAE-D732-0D44-A3A9-3426432CAC1A}" type="slidenum">
              <a:rPr lang="en-US" smtClean="0"/>
              <a:t>78</a:t>
            </a:fld>
            <a:endParaRPr lang="en-US"/>
          </a:p>
        </p:txBody>
      </p:sp>
    </p:spTree>
    <p:extLst>
      <p:ext uri="{BB962C8B-B14F-4D97-AF65-F5344CB8AC3E}">
        <p14:creationId xmlns:p14="http://schemas.microsoft.com/office/powerpoint/2010/main" val="1099101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888546-E6F0-1345-99E6-5261B7AA7498}"/>
              </a:ext>
            </a:extLst>
          </p:cNvPr>
          <p:cNvSpPr>
            <a:spLocks noGrp="1"/>
          </p:cNvSpPr>
          <p:nvPr>
            <p:ph type="title"/>
          </p:nvPr>
        </p:nvSpPr>
        <p:spPr>
          <a:xfrm>
            <a:off x="838200" y="600984"/>
            <a:ext cx="10515600" cy="898898"/>
          </a:xfrm>
        </p:spPr>
        <p:txBody>
          <a:bodyPr/>
          <a:lstStyle/>
          <a:p>
            <a:r>
              <a:rPr lang="ja-JP" altLang="en-US" b="1" dirty="0">
                <a:solidFill>
                  <a:schemeClr val="tx1">
                    <a:lumMod val="65000"/>
                    <a:lumOff val="35000"/>
                  </a:schemeClr>
                </a:solidFill>
                <a:latin typeface="Meiryo UI" panose="020B0604030504040204" pitchFamily="50" charset="-128"/>
                <a:ea typeface="Meiryo UI" panose="020B0604030504040204" pitchFamily="50" charset="-128"/>
              </a:rPr>
              <a:t>対面研修の流れ</a:t>
            </a:r>
            <a:endParaRPr lang="en-US" b="1" dirty="0">
              <a:solidFill>
                <a:schemeClr val="tx1">
                  <a:lumMod val="65000"/>
                  <a:lumOff val="35000"/>
                </a:schemeClr>
              </a:solidFill>
              <a:latin typeface="Meiryo UI" panose="020B0604030504040204" pitchFamily="50" charset="-128"/>
              <a:ea typeface="Meiryo UI" panose="020B0604030504040204" pitchFamily="50" charset="-128"/>
            </a:endParaRPr>
          </a:p>
        </p:txBody>
      </p:sp>
      <p:graphicFrame>
        <p:nvGraphicFramePr>
          <p:cNvPr id="4" name="Table 3">
            <a:extLst>
              <a:ext uri="{FF2B5EF4-FFF2-40B4-BE49-F238E27FC236}">
                <a16:creationId xmlns="" xmlns:a16="http://schemas.microsoft.com/office/drawing/2014/main" id="{BB012A61-43A3-704F-9E0B-E98EADFE7016}"/>
              </a:ext>
            </a:extLst>
          </p:cNvPr>
          <p:cNvGraphicFramePr>
            <a:graphicFrameLocks noGrp="1"/>
          </p:cNvGraphicFramePr>
          <p:nvPr>
            <p:extLst>
              <p:ext uri="{D42A27DB-BD31-4B8C-83A1-F6EECF244321}">
                <p14:modId xmlns:p14="http://schemas.microsoft.com/office/powerpoint/2010/main" val="670146851"/>
              </p:ext>
            </p:extLst>
          </p:nvPr>
        </p:nvGraphicFramePr>
        <p:xfrm>
          <a:off x="579120" y="2639179"/>
          <a:ext cx="11140440" cy="3032024"/>
        </p:xfrm>
        <a:graphic>
          <a:graphicData uri="http://schemas.openxmlformats.org/drawingml/2006/table">
            <a:tbl>
              <a:tblPr firstRow="1" bandRow="1">
                <a:tableStyleId>{7E9639D4-E3E2-4D34-9284-5A2195B3D0D7}</a:tableStyleId>
              </a:tblPr>
              <a:tblGrid>
                <a:gridCol w="5551857">
                  <a:extLst>
                    <a:ext uri="{9D8B030D-6E8A-4147-A177-3AD203B41FA5}">
                      <a16:colId xmlns="" xmlns:a16="http://schemas.microsoft.com/office/drawing/2014/main" val="3522549609"/>
                    </a:ext>
                  </a:extLst>
                </a:gridCol>
                <a:gridCol w="5588583">
                  <a:extLst>
                    <a:ext uri="{9D8B030D-6E8A-4147-A177-3AD203B41FA5}">
                      <a16:colId xmlns="" xmlns:a16="http://schemas.microsoft.com/office/drawing/2014/main" val="3536549930"/>
                    </a:ext>
                  </a:extLst>
                </a:gridCol>
              </a:tblGrid>
              <a:tr h="380264">
                <a:tc>
                  <a:txBody>
                    <a:bodyPr/>
                    <a:lstStyle/>
                    <a:p>
                      <a:pPr algn="ct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84719207"/>
                  </a:ext>
                </a:extLst>
              </a:tr>
              <a:tr h="2646221">
                <a:tc>
                  <a:txBody>
                    <a:bodyPr/>
                    <a:lstStyle/>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研修概要（目標、研修の流れ）</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インストラクショナルデザイン入門（</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1</a:t>
                      </a: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回の授業計画）</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a:t>
                      </a:r>
                      <a:r>
                        <a:rPr lang="ja-JP" altLang="en-US" sz="2400" dirty="0" smtClean="0">
                          <a:solidFill>
                            <a:schemeClr val="tx1">
                              <a:lumMod val="65000"/>
                              <a:lumOff val="35000"/>
                            </a:schemeClr>
                          </a:solidFill>
                          <a:latin typeface="Meiryo UI" panose="020B0604030504040204" pitchFamily="50" charset="-128"/>
                          <a:ea typeface="Meiryo UI" panose="020B0604030504040204" pitchFamily="50" charset="-128"/>
                        </a:rPr>
                        <a:t>教材作成の</a:t>
                      </a: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プラン</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動画撮影</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内省</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指導案と動画教材のグループ間評価</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グループ別発表</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1</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動画再録</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グループ別発表</a:t>
                      </a:r>
                      <a:r>
                        <a:rPr lang="en-US" altLang="ja-JP" sz="2400" dirty="0">
                          <a:solidFill>
                            <a:schemeClr val="tx1">
                              <a:lumMod val="65000"/>
                              <a:lumOff val="35000"/>
                            </a:schemeClr>
                          </a:solidFill>
                          <a:latin typeface="Meiryo UI" panose="020B0604030504040204" pitchFamily="50" charset="-128"/>
                          <a:ea typeface="Meiryo UI" panose="020B0604030504040204" pitchFamily="50" charset="-128"/>
                        </a:rPr>
                        <a:t>2</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本研修のまとめ	</a:t>
                      </a: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内省</a:t>
                      </a:r>
                      <a:endParaRPr lang="en-US" altLang="ja-JP" sz="2400" dirty="0">
                        <a:solidFill>
                          <a:schemeClr val="tx1">
                            <a:lumMod val="65000"/>
                            <a:lumOff val="35000"/>
                          </a:schemeClr>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solidFill>
                            <a:schemeClr val="tx1">
                              <a:lumMod val="65000"/>
                              <a:lumOff val="35000"/>
                            </a:schemeClr>
                          </a:solidFill>
                          <a:latin typeface="Meiryo UI" panose="020B0604030504040204" pitchFamily="50" charset="-128"/>
                          <a:ea typeface="Meiryo UI" panose="020B0604030504040204" pitchFamily="50" charset="-128"/>
                        </a:rPr>
                        <a:t>アクションプランの作成	</a:t>
                      </a:r>
                      <a:endParaRPr lang="en-US" sz="2400" dirty="0">
                        <a:solidFill>
                          <a:schemeClr val="tx1">
                            <a:lumMod val="65000"/>
                            <a:lumOff val="35000"/>
                          </a:schemeClr>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01740303"/>
                  </a:ext>
                </a:extLst>
              </a:tr>
            </a:tbl>
          </a:graphicData>
        </a:graphic>
      </p:graphicFrame>
      <p:sp>
        <p:nvSpPr>
          <p:cNvPr id="5" name="Rounded Rectangle 4">
            <a:extLst>
              <a:ext uri="{FF2B5EF4-FFF2-40B4-BE49-F238E27FC236}">
                <a16:creationId xmlns="" xmlns:a16="http://schemas.microsoft.com/office/drawing/2014/main" id="{91D40CD3-B079-0842-AE26-6C74B84F6023}"/>
              </a:ext>
            </a:extLst>
          </p:cNvPr>
          <p:cNvSpPr/>
          <p:nvPr/>
        </p:nvSpPr>
        <p:spPr>
          <a:xfrm>
            <a:off x="6090062" y="2287980"/>
            <a:ext cx="5691266" cy="36746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スライド番号プレースホルダー 2"/>
          <p:cNvSpPr>
            <a:spLocks noGrp="1"/>
          </p:cNvSpPr>
          <p:nvPr>
            <p:ph type="sldNum" sz="quarter" idx="12"/>
          </p:nvPr>
        </p:nvSpPr>
        <p:spPr/>
        <p:txBody>
          <a:bodyPr/>
          <a:lstStyle/>
          <a:p>
            <a:fld id="{D9226DAE-D732-0D44-A3A9-3426432CAC1A}" type="slidenum">
              <a:rPr lang="en-US" smtClean="0"/>
              <a:t>79</a:t>
            </a:fld>
            <a:endParaRPr lang="en-US"/>
          </a:p>
        </p:txBody>
      </p:sp>
    </p:spTree>
    <p:extLst>
      <p:ext uri="{BB962C8B-B14F-4D97-AF65-F5344CB8AC3E}">
        <p14:creationId xmlns:p14="http://schemas.microsoft.com/office/powerpoint/2010/main" val="236457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82528-7CE5-4A42-BCBC-6EC000175F04}"/>
              </a:ext>
            </a:extLst>
          </p:cNvPr>
          <p:cNvSpPr>
            <a:spLocks noGrp="1"/>
          </p:cNvSpPr>
          <p:nvPr>
            <p:ph type="title"/>
          </p:nvPr>
        </p:nvSpPr>
        <p:spPr>
          <a:xfrm>
            <a:off x="677558" y="556289"/>
            <a:ext cx="10888366" cy="898898"/>
          </a:xfrm>
        </p:spPr>
        <p:txBody>
          <a:bodyPr/>
          <a:lstStyle/>
          <a:p>
            <a:r>
              <a:rPr lang="ja-JP" altLang="en-US" dirty="0">
                <a:solidFill>
                  <a:schemeClr val="tx1">
                    <a:lumMod val="65000"/>
                    <a:lumOff val="35000"/>
                  </a:schemeClr>
                </a:solidFill>
              </a:rPr>
              <a:t>事前課題</a:t>
            </a:r>
            <a:endParaRPr lang="en-US" dirty="0">
              <a:solidFill>
                <a:schemeClr val="tx1">
                  <a:lumMod val="65000"/>
                  <a:lumOff val="35000"/>
                </a:schemeClr>
              </a:solidFill>
            </a:endParaRPr>
          </a:p>
        </p:txBody>
      </p:sp>
      <p:sp>
        <p:nvSpPr>
          <p:cNvPr id="3" name="Content Placeholder 2">
            <a:extLst>
              <a:ext uri="{FF2B5EF4-FFF2-40B4-BE49-F238E27FC236}">
                <a16:creationId xmlns="" xmlns:a16="http://schemas.microsoft.com/office/drawing/2014/main" id="{CDF332D4-4E7F-D14B-88EA-163BF2241351}"/>
              </a:ext>
            </a:extLst>
          </p:cNvPr>
          <p:cNvSpPr>
            <a:spLocks noGrp="1"/>
          </p:cNvSpPr>
          <p:nvPr>
            <p:ph idx="1"/>
          </p:nvPr>
        </p:nvSpPr>
        <p:spPr>
          <a:xfrm>
            <a:off x="764058" y="1567218"/>
            <a:ext cx="10653584" cy="3736829"/>
          </a:xfrm>
        </p:spPr>
        <p:txBody>
          <a:bodyPr>
            <a:normAutofit/>
          </a:bodyPr>
          <a:lstStyle/>
          <a:p>
            <a:pPr marL="0" indent="0">
              <a:buNone/>
            </a:pPr>
            <a:r>
              <a:rPr lang="ja-JP" altLang="en-US" dirty="0">
                <a:solidFill>
                  <a:schemeClr val="tx1">
                    <a:lumMod val="65000"/>
                    <a:lumOff val="35000"/>
                  </a:schemeClr>
                </a:solidFill>
              </a:rPr>
              <a:t>①「担当されている</a:t>
            </a:r>
            <a:r>
              <a:rPr lang="ja-JP" altLang="en-US" dirty="0" smtClean="0">
                <a:solidFill>
                  <a:schemeClr val="tx1">
                    <a:lumMod val="65000"/>
                    <a:lumOff val="35000"/>
                  </a:schemeClr>
                </a:solidFill>
              </a:rPr>
              <a:t>（技術教育</a:t>
            </a:r>
            <a:r>
              <a:rPr lang="ja-JP" altLang="en-US" dirty="0">
                <a:solidFill>
                  <a:schemeClr val="tx1">
                    <a:lumMod val="65000"/>
                    <a:lumOff val="35000"/>
                  </a:schemeClr>
                </a:solidFill>
              </a:rPr>
              <a:t>の）授業において、どのように動画教材を活用するか？」を指導案シート（</a:t>
            </a:r>
            <a:r>
              <a:rPr lang="en-US" altLang="ja-JP" dirty="0" smtClean="0">
                <a:solidFill>
                  <a:schemeClr val="tx1">
                    <a:lumMod val="65000"/>
                    <a:lumOff val="35000"/>
                  </a:schemeClr>
                </a:solidFill>
              </a:rPr>
              <a:t>No.1,No.2</a:t>
            </a:r>
            <a:r>
              <a:rPr lang="ja-JP" altLang="en-US" dirty="0">
                <a:solidFill>
                  <a:schemeClr val="tx1">
                    <a:lumMod val="65000"/>
                    <a:lumOff val="35000"/>
                  </a:schemeClr>
                </a:solidFill>
              </a:rPr>
              <a:t>）で整理・検討して下さい</a:t>
            </a:r>
            <a:r>
              <a:rPr lang="ja-JP" altLang="en-US" dirty="0" smtClean="0">
                <a:solidFill>
                  <a:schemeClr val="tx1">
                    <a:lumMod val="65000"/>
                    <a:lumOff val="35000"/>
                  </a:schemeClr>
                </a:solidFill>
              </a:rPr>
              <a:t>。</a:t>
            </a:r>
            <a:endParaRPr lang="en-US" altLang="ja-JP" dirty="0" smtClean="0">
              <a:solidFill>
                <a:schemeClr val="tx1">
                  <a:lumMod val="65000"/>
                  <a:lumOff val="35000"/>
                </a:schemeClr>
              </a:solidFill>
            </a:endParaRPr>
          </a:p>
          <a:p>
            <a:pPr marL="0" indent="0">
              <a:buNone/>
            </a:pPr>
            <a:r>
              <a:rPr lang="en-US" altLang="ja-JP" dirty="0" smtClean="0">
                <a:solidFill>
                  <a:schemeClr val="tx1">
                    <a:lumMod val="65000"/>
                    <a:lumOff val="35000"/>
                  </a:schemeClr>
                </a:solidFill>
              </a:rPr>
              <a:t>※</a:t>
            </a:r>
            <a:r>
              <a:rPr lang="ja-JP" altLang="en-US" dirty="0">
                <a:solidFill>
                  <a:schemeClr val="tx1">
                    <a:lumMod val="65000"/>
                    <a:lumOff val="35000"/>
                  </a:schemeClr>
                </a:solidFill>
              </a:rPr>
              <a:t>他校の先生の指導案サンプルがありますので参考にして下さい</a:t>
            </a:r>
            <a:r>
              <a:rPr lang="ja-JP" altLang="en-US" dirty="0" smtClean="0">
                <a:solidFill>
                  <a:schemeClr val="tx1">
                    <a:lumMod val="65000"/>
                    <a:lumOff val="35000"/>
                  </a:schemeClr>
                </a:solidFill>
              </a:rPr>
              <a:t>。</a:t>
            </a:r>
            <a:endParaRPr lang="en-US" altLang="ja-JP" dirty="0" smtClean="0">
              <a:solidFill>
                <a:schemeClr val="tx1">
                  <a:lumMod val="65000"/>
                  <a:lumOff val="35000"/>
                </a:schemeClr>
              </a:solidFill>
            </a:endParaRPr>
          </a:p>
          <a:p>
            <a:pPr marL="0" indent="0">
              <a:buNone/>
            </a:pPr>
            <a:endParaRPr lang="en-US" altLang="ja-JP" dirty="0" smtClean="0">
              <a:solidFill>
                <a:schemeClr val="tx1">
                  <a:lumMod val="65000"/>
                  <a:lumOff val="35000"/>
                </a:schemeClr>
              </a:solidFill>
            </a:endParaRPr>
          </a:p>
          <a:p>
            <a:pPr marL="0" indent="0">
              <a:buNone/>
            </a:pPr>
            <a:r>
              <a:rPr lang="ja-JP" altLang="en-US" dirty="0">
                <a:solidFill>
                  <a:schemeClr val="tx1">
                    <a:lumMod val="65000"/>
                    <a:lumOff val="35000"/>
                  </a:schemeClr>
                </a:solidFill>
              </a:rPr>
              <a:t>②事前確認テストに回答して下さい</a:t>
            </a:r>
            <a:r>
              <a:rPr lang="ja-JP" altLang="en-US" dirty="0" smtClean="0">
                <a:solidFill>
                  <a:schemeClr val="tx1">
                    <a:lumMod val="65000"/>
                    <a:lumOff val="35000"/>
                  </a:schemeClr>
                </a:solidFill>
              </a:rPr>
              <a:t>。</a:t>
            </a:r>
            <a:endParaRPr lang="en-US" altLang="ja-JP" dirty="0" smtClean="0">
              <a:solidFill>
                <a:schemeClr val="tx1">
                  <a:lumMod val="65000"/>
                  <a:lumOff val="35000"/>
                </a:schemeClr>
              </a:solidFill>
            </a:endParaRPr>
          </a:p>
          <a:p>
            <a:pPr marL="0" indent="0">
              <a:buNone/>
            </a:pPr>
            <a:endParaRPr lang="en-US" altLang="ja-JP" dirty="0" smtClean="0">
              <a:solidFill>
                <a:schemeClr val="tx1">
                  <a:lumMod val="65000"/>
                  <a:lumOff val="35000"/>
                </a:schemeClr>
              </a:solidFill>
            </a:endParaRPr>
          </a:p>
          <a:p>
            <a:pPr marL="0" indent="0">
              <a:buNone/>
            </a:pPr>
            <a:r>
              <a:rPr lang="ja-JP" altLang="en-US" dirty="0">
                <a:solidFill>
                  <a:schemeClr val="tx1">
                    <a:lumMod val="65000"/>
                    <a:lumOff val="35000"/>
                  </a:schemeClr>
                </a:solidFill>
              </a:rPr>
              <a:t>③ご自身の</a:t>
            </a:r>
            <a:r>
              <a:rPr lang="en-US" altLang="ja-JP" dirty="0">
                <a:solidFill>
                  <a:schemeClr val="tx1">
                    <a:lumMod val="65000"/>
                    <a:lumOff val="35000"/>
                  </a:schemeClr>
                </a:solidFill>
              </a:rPr>
              <a:t>Gmail</a:t>
            </a:r>
            <a:r>
              <a:rPr lang="ja-JP" altLang="en-US" dirty="0">
                <a:solidFill>
                  <a:schemeClr val="tx1">
                    <a:lumMod val="65000"/>
                    <a:lumOff val="35000"/>
                  </a:schemeClr>
                </a:solidFill>
              </a:rPr>
              <a:t>アカウントを作って</a:t>
            </a:r>
            <a:r>
              <a:rPr lang="ja-JP" altLang="en-US" dirty="0" smtClean="0">
                <a:solidFill>
                  <a:schemeClr val="tx1">
                    <a:lumMod val="65000"/>
                    <a:lumOff val="35000"/>
                  </a:schemeClr>
                </a:solidFill>
              </a:rPr>
              <a:t>下さい。</a:t>
            </a:r>
            <a:endParaRPr lang="ja-JP" altLang="en-US" dirty="0">
              <a:solidFill>
                <a:schemeClr val="tx1">
                  <a:lumMod val="65000"/>
                  <a:lumOff val="35000"/>
                </a:schemeClr>
              </a:solidFill>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8</a:t>
            </a:fld>
            <a:endParaRPr lang="en-US"/>
          </a:p>
        </p:txBody>
      </p:sp>
    </p:spTree>
    <p:extLst>
      <p:ext uri="{BB962C8B-B14F-4D97-AF65-F5344CB8AC3E}">
        <p14:creationId xmlns:p14="http://schemas.microsoft.com/office/powerpoint/2010/main" val="36051840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24AD7B-DA23-BA4A-8270-87735A3A8030}"/>
              </a:ext>
            </a:extLst>
          </p:cNvPr>
          <p:cNvSpPr>
            <a:spLocks noGrp="1"/>
          </p:cNvSpPr>
          <p:nvPr>
            <p:ph type="title"/>
          </p:nvPr>
        </p:nvSpPr>
        <p:spPr>
          <a:xfrm>
            <a:off x="844207" y="870857"/>
            <a:ext cx="10515600" cy="754348"/>
          </a:xfrm>
        </p:spPr>
        <p:txBody>
          <a:bodyPr>
            <a:normAutofit/>
          </a:bodyPr>
          <a:lstStyle/>
          <a:p>
            <a:r>
              <a:rPr lang="ja-JP" altLang="en-US" sz="4400" dirty="0" smtClean="0">
                <a:solidFill>
                  <a:schemeClr val="tx1">
                    <a:lumMod val="65000"/>
                    <a:lumOff val="35000"/>
                  </a:schemeClr>
                </a:solidFill>
                <a:latin typeface="Meiryo UI" panose="020B0604030504040204" pitchFamily="50" charset="-128"/>
                <a:ea typeface="Meiryo UI" panose="020B0604030504040204" pitchFamily="50" charset="-128"/>
              </a:rPr>
              <a:t>お問い合わせ</a:t>
            </a:r>
            <a:r>
              <a:rPr lang="ja-JP" altLang="en-US" sz="4400" dirty="0">
                <a:solidFill>
                  <a:schemeClr val="tx1">
                    <a:lumMod val="65000"/>
                    <a:lumOff val="35000"/>
                  </a:schemeClr>
                </a:solidFill>
                <a:latin typeface="Meiryo UI" panose="020B0604030504040204" pitchFamily="50" charset="-128"/>
                <a:ea typeface="Meiryo UI" panose="020B0604030504040204" pitchFamily="50" charset="-128"/>
              </a:rPr>
              <a:t>先</a:t>
            </a:r>
            <a:endParaRPr lang="en-US" sz="44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9226DAE-D732-0D44-A3A9-3426432CAC1A}" type="slidenum">
              <a:rPr lang="en-US" smtClean="0"/>
              <a:t>80</a:t>
            </a:fld>
            <a:endParaRPr lang="en-US"/>
          </a:p>
        </p:txBody>
      </p:sp>
      <p:sp>
        <p:nvSpPr>
          <p:cNvPr id="6" name="正方形/長方形 5"/>
          <p:cNvSpPr/>
          <p:nvPr/>
        </p:nvSpPr>
        <p:spPr>
          <a:xfrm>
            <a:off x="2148114" y="2699657"/>
            <a:ext cx="7910286" cy="1567543"/>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353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7CF431-9256-904C-A62F-BF95E3301324}"/>
              </a:ext>
            </a:extLst>
          </p:cNvPr>
          <p:cNvSpPr>
            <a:spLocks noGrp="1"/>
          </p:cNvSpPr>
          <p:nvPr>
            <p:ph type="title"/>
          </p:nvPr>
        </p:nvSpPr>
        <p:spPr>
          <a:xfrm>
            <a:off x="431800" y="552169"/>
            <a:ext cx="10515600" cy="898898"/>
          </a:xfrm>
        </p:spPr>
        <p:txBody>
          <a:bodyPr/>
          <a:lstStyle/>
          <a:p>
            <a:r>
              <a:rPr lang="ja-JP" altLang="en-US" dirty="0">
                <a:solidFill>
                  <a:schemeClr val="tx1">
                    <a:lumMod val="65000"/>
                    <a:lumOff val="35000"/>
                  </a:schemeClr>
                </a:solidFill>
              </a:rPr>
              <a:t>指導案シート</a:t>
            </a:r>
            <a:r>
              <a:rPr lang="en-US" altLang="ja-JP" dirty="0" smtClean="0">
                <a:solidFill>
                  <a:schemeClr val="tx1">
                    <a:lumMod val="65000"/>
                    <a:lumOff val="35000"/>
                  </a:schemeClr>
                </a:solidFill>
              </a:rPr>
              <a:t>No.1</a:t>
            </a:r>
            <a:endParaRPr lang="en-US" dirty="0">
              <a:solidFill>
                <a:schemeClr val="tx1">
                  <a:lumMod val="65000"/>
                  <a:lumOff val="35000"/>
                </a:schemeClr>
              </a:solidFill>
            </a:endParaRPr>
          </a:p>
        </p:txBody>
      </p:sp>
      <p:pic>
        <p:nvPicPr>
          <p:cNvPr id="4" name="Picture 3">
            <a:extLst>
              <a:ext uri="{FF2B5EF4-FFF2-40B4-BE49-F238E27FC236}">
                <a16:creationId xmlns="" xmlns:a16="http://schemas.microsoft.com/office/drawing/2014/main" id="{EFA2F5AA-445F-A84D-8CF4-216BCB32441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57406" y="-184990"/>
            <a:ext cx="5043894" cy="7144527"/>
          </a:xfrm>
          <a:prstGeom prst="rect">
            <a:avLst/>
          </a:prstGeom>
          <a:noFill/>
          <a:ln>
            <a:noFill/>
          </a:ln>
        </p:spPr>
      </p:pic>
      <p:sp>
        <p:nvSpPr>
          <p:cNvPr id="3" name="スライド番号プレースホルダー 2"/>
          <p:cNvSpPr>
            <a:spLocks noGrp="1"/>
          </p:cNvSpPr>
          <p:nvPr>
            <p:ph type="sldNum" sz="quarter" idx="12"/>
          </p:nvPr>
        </p:nvSpPr>
        <p:spPr/>
        <p:txBody>
          <a:bodyPr/>
          <a:lstStyle/>
          <a:p>
            <a:fld id="{D9226DAE-D732-0D44-A3A9-3426432CAC1A}" type="slidenum">
              <a:rPr lang="en-US" smtClean="0"/>
              <a:t>9</a:t>
            </a:fld>
            <a:endParaRPr lang="en-US"/>
          </a:p>
        </p:txBody>
      </p:sp>
    </p:spTree>
    <p:extLst>
      <p:ext uri="{BB962C8B-B14F-4D97-AF65-F5344CB8AC3E}">
        <p14:creationId xmlns:p14="http://schemas.microsoft.com/office/powerpoint/2010/main" val="785473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11118</TotalTime>
  <Words>8685</Words>
  <Application>Microsoft Office PowerPoint</Application>
  <PresentationFormat>ワイド画面</PresentationFormat>
  <Paragraphs>1605</Paragraphs>
  <Slides>80</Slides>
  <Notes>80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80</vt:i4>
      </vt:variant>
    </vt:vector>
  </HeadingPairs>
  <TitlesOfParts>
    <vt:vector size="91" baseType="lpstr">
      <vt:lpstr>Meiryo UI</vt:lpstr>
      <vt:lpstr>ＭＳ Ｐゴシック</vt:lpstr>
      <vt:lpstr>ＭＳ Ｐゴシック</vt:lpstr>
      <vt:lpstr>MS Mincho</vt:lpstr>
      <vt:lpstr>游ゴシック</vt:lpstr>
      <vt:lpstr>Arial</vt:lpstr>
      <vt:lpstr>Arial</vt:lpstr>
      <vt:lpstr>Calibri</vt:lpstr>
      <vt:lpstr>Helvetica</vt:lpstr>
      <vt:lpstr>Times New Roman</vt:lpstr>
      <vt:lpstr>Office Theme</vt:lpstr>
      <vt:lpstr> ICT活用研修</vt:lpstr>
      <vt:lpstr>研修の目標</vt:lpstr>
      <vt:lpstr>研修の流れ</vt:lpstr>
      <vt:lpstr>最終課題：作った動画教材の実践</vt:lpstr>
      <vt:lpstr>対面研修の流れ</vt:lpstr>
      <vt:lpstr>自己紹介</vt:lpstr>
      <vt:lpstr>ICT活用研修　1日目</vt:lpstr>
      <vt:lpstr>事前課題</vt:lpstr>
      <vt:lpstr>指導案シートNo.1</vt:lpstr>
      <vt:lpstr>IDの道具で指導案をチェック！</vt:lpstr>
      <vt:lpstr>インストラクショナルデザイン かみくだき入門</vt:lpstr>
      <vt:lpstr>人はどうやって学ぶのか？</vt:lpstr>
      <vt:lpstr>インストラクショナルデザイン(ID)は、 どういうものだと思っていますか？</vt:lpstr>
      <vt:lpstr>インストラクショナルデザイン(ID)とは </vt:lpstr>
      <vt:lpstr>メーガーの3つの質問</vt:lpstr>
      <vt:lpstr>ガニェの９教授事象</vt:lpstr>
      <vt:lpstr>ガニェの９教授事象</vt:lpstr>
      <vt:lpstr>メリルのID第一原理</vt:lpstr>
      <vt:lpstr>メリルのID第一原理</vt:lpstr>
      <vt:lpstr>システム的な授業設計・開発の手順 </vt:lpstr>
      <vt:lpstr>授業計画の流れ</vt:lpstr>
      <vt:lpstr>PowerPoint プレゼンテーション</vt:lpstr>
      <vt:lpstr>PowerPoint プレゼンテーション</vt:lpstr>
      <vt:lpstr>指導案シートNo.1の見直しと ペアによる相互評価</vt:lpstr>
      <vt:lpstr>個人ワーク：指導案No.1の見直し</vt:lpstr>
      <vt:lpstr>ペアワーク：指導案No.1の相互評価</vt:lpstr>
      <vt:lpstr>IDの観点からの指導案チェックポイント</vt:lpstr>
      <vt:lpstr>メディアの特性と教育利用 ～動画教材設計に挑戦～</vt:lpstr>
      <vt:lpstr>動画教材の作成</vt:lpstr>
      <vt:lpstr>PowerPoint プレゼンテーション</vt:lpstr>
      <vt:lpstr>PowerPoint プレゼンテーション</vt:lpstr>
      <vt:lpstr>PowerPoint プレゼンテーション</vt:lpstr>
      <vt:lpstr>①レクチャーポイントを絞り、 　 技術指導まとめシートを完成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授業での動画教材活用に考慮すべきこと？</vt:lpstr>
      <vt:lpstr>動画教材のチェックリスト</vt:lpstr>
      <vt:lpstr>動画としての確認項目（研修での焦点）</vt:lpstr>
      <vt:lpstr>教材としての確認項目：授業との連携</vt:lpstr>
      <vt:lpstr>教材としての確認項目：認知的配慮</vt:lpstr>
      <vt:lpstr>教材としての確認項目：情緒的配慮</vt:lpstr>
      <vt:lpstr>個人ワーク：授業の動画教材の設計</vt:lpstr>
      <vt:lpstr>ペアワーク：指導案シートNo.2と技術指導まとめシートの確認</vt:lpstr>
      <vt:lpstr>動画教材の作成 ・撮影と共有の方法</vt:lpstr>
      <vt:lpstr>②指導案No2および“技術指導まとめシート”を 　 元に動画をお互いに撮影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③ 動画を公開し、共有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グループワーク：動画の撮影・共有</vt:lpstr>
      <vt:lpstr>研修初日振り返り</vt:lpstr>
      <vt:lpstr>研修初日の成果?</vt:lpstr>
      <vt:lpstr>目標と初日の成果</vt:lpstr>
      <vt:lpstr>授業での動画教材活用に考慮すべきこと？</vt:lpstr>
      <vt:lpstr>教え方を考える(全専研IDテキスト, p.70)</vt:lpstr>
      <vt:lpstr>ガニェの９教授事象</vt:lpstr>
      <vt:lpstr>指導案No.2　＆　動画教材チェックポイント</vt:lpstr>
      <vt:lpstr>対面研修の流れ</vt:lpstr>
      <vt:lpstr>お問い合わせ先</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研修に参加する前に</dc:title>
  <dc:creator>Yoshiko Goda</dc:creator>
  <cp:lastModifiedBy>細野 康男</cp:lastModifiedBy>
  <cp:revision>280</cp:revision>
  <cp:lastPrinted>2020-02-02T16:48:41Z</cp:lastPrinted>
  <dcterms:created xsi:type="dcterms:W3CDTF">2018-11-07T10:07:58Z</dcterms:created>
  <dcterms:modified xsi:type="dcterms:W3CDTF">2020-02-02T16:49:18Z</dcterms:modified>
</cp:coreProperties>
</file>